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Ex1.xml" ContentType="application/vnd.ms-office.chartex+xml"/>
  <Override PartName="/ppt/charts/style2.xml" ContentType="application/vnd.ms-office.chartstyle+xml"/>
  <Override PartName="/ppt/charts/colors2.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28.xml" ContentType="application/vnd.openxmlformats-officedocument.presentationml.notesSlide+xml"/>
  <Override PartName="/ppt/charts/chart4.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5.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0"/>
  </p:notesMasterIdLst>
  <p:sldIdLst>
    <p:sldId id="256" r:id="rId2"/>
    <p:sldId id="257" r:id="rId3"/>
    <p:sldId id="277" r:id="rId4"/>
    <p:sldId id="307" r:id="rId5"/>
    <p:sldId id="278" r:id="rId6"/>
    <p:sldId id="281" r:id="rId7"/>
    <p:sldId id="309" r:id="rId8"/>
    <p:sldId id="282" r:id="rId9"/>
    <p:sldId id="283" r:id="rId10"/>
    <p:sldId id="284" r:id="rId11"/>
    <p:sldId id="331" r:id="rId12"/>
    <p:sldId id="289" r:id="rId13"/>
    <p:sldId id="280" r:id="rId14"/>
    <p:sldId id="292" r:id="rId15"/>
    <p:sldId id="291" r:id="rId16"/>
    <p:sldId id="259" r:id="rId17"/>
    <p:sldId id="293" r:id="rId18"/>
    <p:sldId id="302" r:id="rId19"/>
    <p:sldId id="294" r:id="rId20"/>
    <p:sldId id="332" r:id="rId21"/>
    <p:sldId id="295" r:id="rId22"/>
    <p:sldId id="296" r:id="rId23"/>
    <p:sldId id="297" r:id="rId24"/>
    <p:sldId id="298" r:id="rId25"/>
    <p:sldId id="310" r:id="rId26"/>
    <p:sldId id="285" r:id="rId27"/>
    <p:sldId id="312" r:id="rId28"/>
    <p:sldId id="286" r:id="rId29"/>
    <p:sldId id="303" r:id="rId30"/>
    <p:sldId id="305" r:id="rId31"/>
    <p:sldId id="304" r:id="rId32"/>
    <p:sldId id="306" r:id="rId33"/>
    <p:sldId id="279" r:id="rId34"/>
    <p:sldId id="290" r:id="rId35"/>
    <p:sldId id="260" r:id="rId36"/>
    <p:sldId id="258" r:id="rId37"/>
    <p:sldId id="329" r:id="rId38"/>
    <p:sldId id="264" r:id="rId39"/>
    <p:sldId id="266" r:id="rId40"/>
    <p:sldId id="319" r:id="rId41"/>
    <p:sldId id="320" r:id="rId42"/>
    <p:sldId id="318" r:id="rId43"/>
    <p:sldId id="269" r:id="rId44"/>
    <p:sldId id="267" r:id="rId45"/>
    <p:sldId id="275" r:id="rId46"/>
    <p:sldId id="300" r:id="rId47"/>
    <p:sldId id="301" r:id="rId48"/>
    <p:sldId id="324" r:id="rId49"/>
    <p:sldId id="317" r:id="rId50"/>
    <p:sldId id="311" r:id="rId51"/>
    <p:sldId id="313" r:id="rId52"/>
    <p:sldId id="321" r:id="rId53"/>
    <p:sldId id="322" r:id="rId54"/>
    <p:sldId id="323" r:id="rId55"/>
    <p:sldId id="325" r:id="rId56"/>
    <p:sldId id="326" r:id="rId57"/>
    <p:sldId id="327" r:id="rId58"/>
    <p:sldId id="328"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F3F65F0-DA21-4201-B8B7-224E4D293527}">
          <p14:sldIdLst>
            <p14:sldId id="256"/>
            <p14:sldId id="257"/>
            <p14:sldId id="277"/>
            <p14:sldId id="307"/>
            <p14:sldId id="278"/>
            <p14:sldId id="281"/>
            <p14:sldId id="309"/>
            <p14:sldId id="282"/>
            <p14:sldId id="283"/>
            <p14:sldId id="284"/>
            <p14:sldId id="331"/>
            <p14:sldId id="289"/>
            <p14:sldId id="280"/>
            <p14:sldId id="292"/>
            <p14:sldId id="291"/>
            <p14:sldId id="259"/>
            <p14:sldId id="293"/>
            <p14:sldId id="302"/>
            <p14:sldId id="294"/>
            <p14:sldId id="332"/>
            <p14:sldId id="295"/>
            <p14:sldId id="296"/>
            <p14:sldId id="297"/>
            <p14:sldId id="298"/>
            <p14:sldId id="310"/>
            <p14:sldId id="285"/>
            <p14:sldId id="312"/>
            <p14:sldId id="286"/>
            <p14:sldId id="303"/>
            <p14:sldId id="305"/>
            <p14:sldId id="304"/>
            <p14:sldId id="306"/>
            <p14:sldId id="279"/>
            <p14:sldId id="290"/>
            <p14:sldId id="260"/>
            <p14:sldId id="258"/>
            <p14:sldId id="329"/>
            <p14:sldId id="264"/>
            <p14:sldId id="266"/>
            <p14:sldId id="319"/>
            <p14:sldId id="320"/>
            <p14:sldId id="318"/>
            <p14:sldId id="269"/>
            <p14:sldId id="267"/>
            <p14:sldId id="275"/>
            <p14:sldId id="300"/>
            <p14:sldId id="301"/>
            <p14:sldId id="324"/>
          </p14:sldIdLst>
        </p14:section>
        <p14:section name="Poland Appendix" id="{6ABDA6C1-5FC0-4D39-AFD8-0CE4150EEF02}">
          <p14:sldIdLst/>
        </p14:section>
        <p14:section name="Extras" id="{54EEDB2A-01BA-400F-ABDA-04AAB0560CF7}">
          <p14:sldIdLst>
            <p14:sldId id="317"/>
            <p14:sldId id="311"/>
            <p14:sldId id="313"/>
            <p14:sldId id="321"/>
            <p14:sldId id="322"/>
            <p14:sldId id="323"/>
            <p14:sldId id="325"/>
            <p14:sldId id="326"/>
            <p14:sldId id="327"/>
            <p14:sldId id="32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8496" autoAdjust="0"/>
  </p:normalViewPr>
  <p:slideViewPr>
    <p:cSldViewPr snapToGrid="0">
      <p:cViewPr varScale="1">
        <p:scale>
          <a:sx n="89" d="100"/>
          <a:sy n="89" d="100"/>
        </p:scale>
        <p:origin x="137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lex\Dropbox%20(TobaccoAtlasTeam)\Nielsen\Papers\T21\Under%2021%20Shares.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lex\Dropbox\Georgetown\Opportunities\EU%20NVPs\NCS%20Poland\Menthol%20Ban%20Paper\waldoutryo.csv"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lex\AppData\Local\Temp\Monthly%20National%20E-Cigarette%20Aggregate%20Data_09.5.2021.xlsx" TargetMode="External"/><Relationship Id="rId2" Type="http://schemas.microsoft.com/office/2011/relationships/chartColorStyle" Target="colors6.xml"/><Relationship Id="rId1" Type="http://schemas.microsoft.com/office/2011/relationships/chartStyle" Target="style6.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C:\Users\Alex\Dropbox%20(TobaccoAtlasTeam)\Nielsen\Collaboration%20with%20Truth%20&amp;%20Heart\EC%20Figur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US E-Cigarette Sales in Nielsen</a:t>
            </a:r>
            <a:r>
              <a:rPr lang="en-US" baseline="0" dirty="0"/>
              <a:t> Tracked Channels (January 2014 – February 2020)</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ndard"/>
        <c:varyColors val="0"/>
        <c:ser>
          <c:idx val="0"/>
          <c:order val="0"/>
          <c:tx>
            <c:strRef>
              <c:f>Sheet1!$B$2</c:f>
              <c:strCache>
                <c:ptCount val="1"/>
                <c:pt idx="0">
                  <c:v>Before</c:v>
                </c:pt>
              </c:strCache>
            </c:strRef>
          </c:tx>
          <c:spPr>
            <a:solidFill>
              <a:schemeClr val="accent1"/>
            </a:solidFill>
            <a:ln>
              <a:noFill/>
            </a:ln>
            <a:effectLst/>
          </c:spPr>
          <c:cat>
            <c:numRef>
              <c:f>Sheet1!$A$5:$A$85</c:f>
              <c:numCache>
                <c:formatCode>d\-mmm\-yy</c:formatCode>
                <c:ptCount val="81"/>
                <c:pt idx="0">
                  <c:v>41643</c:v>
                </c:pt>
                <c:pt idx="1">
                  <c:v>41671</c:v>
                </c:pt>
                <c:pt idx="2">
                  <c:v>41699</c:v>
                </c:pt>
                <c:pt idx="3">
                  <c:v>41727</c:v>
                </c:pt>
                <c:pt idx="4">
                  <c:v>41755</c:v>
                </c:pt>
                <c:pt idx="5">
                  <c:v>41783</c:v>
                </c:pt>
                <c:pt idx="6">
                  <c:v>41811</c:v>
                </c:pt>
                <c:pt idx="7">
                  <c:v>41839</c:v>
                </c:pt>
                <c:pt idx="8">
                  <c:v>41867</c:v>
                </c:pt>
                <c:pt idx="9">
                  <c:v>41895</c:v>
                </c:pt>
                <c:pt idx="10">
                  <c:v>41923</c:v>
                </c:pt>
                <c:pt idx="11">
                  <c:v>41951</c:v>
                </c:pt>
                <c:pt idx="12">
                  <c:v>41979</c:v>
                </c:pt>
                <c:pt idx="13">
                  <c:v>42007</c:v>
                </c:pt>
                <c:pt idx="14">
                  <c:v>42035</c:v>
                </c:pt>
                <c:pt idx="15">
                  <c:v>42063</c:v>
                </c:pt>
                <c:pt idx="16">
                  <c:v>42091</c:v>
                </c:pt>
                <c:pt idx="17">
                  <c:v>42119</c:v>
                </c:pt>
                <c:pt idx="18">
                  <c:v>42147</c:v>
                </c:pt>
                <c:pt idx="19">
                  <c:v>42175</c:v>
                </c:pt>
                <c:pt idx="20">
                  <c:v>42203</c:v>
                </c:pt>
                <c:pt idx="21">
                  <c:v>42231</c:v>
                </c:pt>
                <c:pt idx="22">
                  <c:v>42259</c:v>
                </c:pt>
                <c:pt idx="23">
                  <c:v>42287</c:v>
                </c:pt>
                <c:pt idx="24">
                  <c:v>42315</c:v>
                </c:pt>
                <c:pt idx="25">
                  <c:v>42343</c:v>
                </c:pt>
                <c:pt idx="26">
                  <c:v>42371</c:v>
                </c:pt>
                <c:pt idx="27">
                  <c:v>42399</c:v>
                </c:pt>
                <c:pt idx="28">
                  <c:v>42427</c:v>
                </c:pt>
                <c:pt idx="29">
                  <c:v>42455</c:v>
                </c:pt>
                <c:pt idx="30">
                  <c:v>42483</c:v>
                </c:pt>
                <c:pt idx="31">
                  <c:v>42511</c:v>
                </c:pt>
                <c:pt idx="32">
                  <c:v>42539</c:v>
                </c:pt>
                <c:pt idx="33">
                  <c:v>42567</c:v>
                </c:pt>
                <c:pt idx="34">
                  <c:v>42595</c:v>
                </c:pt>
                <c:pt idx="35">
                  <c:v>42623</c:v>
                </c:pt>
                <c:pt idx="36">
                  <c:v>42651</c:v>
                </c:pt>
                <c:pt idx="37">
                  <c:v>42679</c:v>
                </c:pt>
                <c:pt idx="38">
                  <c:v>42707</c:v>
                </c:pt>
                <c:pt idx="39">
                  <c:v>42735</c:v>
                </c:pt>
                <c:pt idx="40">
                  <c:v>42763</c:v>
                </c:pt>
                <c:pt idx="41">
                  <c:v>42791</c:v>
                </c:pt>
                <c:pt idx="42">
                  <c:v>42819</c:v>
                </c:pt>
                <c:pt idx="43">
                  <c:v>42847</c:v>
                </c:pt>
                <c:pt idx="44">
                  <c:v>42875</c:v>
                </c:pt>
                <c:pt idx="45">
                  <c:v>42903</c:v>
                </c:pt>
                <c:pt idx="46">
                  <c:v>42931</c:v>
                </c:pt>
                <c:pt idx="47">
                  <c:v>42959</c:v>
                </c:pt>
                <c:pt idx="48">
                  <c:v>42987</c:v>
                </c:pt>
                <c:pt idx="49">
                  <c:v>43015</c:v>
                </c:pt>
                <c:pt idx="50">
                  <c:v>43043</c:v>
                </c:pt>
                <c:pt idx="51">
                  <c:v>43071</c:v>
                </c:pt>
                <c:pt idx="52">
                  <c:v>43099</c:v>
                </c:pt>
                <c:pt idx="53">
                  <c:v>43127</c:v>
                </c:pt>
                <c:pt idx="54">
                  <c:v>43155</c:v>
                </c:pt>
                <c:pt idx="55">
                  <c:v>43183</c:v>
                </c:pt>
                <c:pt idx="56">
                  <c:v>43211</c:v>
                </c:pt>
                <c:pt idx="57">
                  <c:v>43239</c:v>
                </c:pt>
                <c:pt idx="58">
                  <c:v>43267</c:v>
                </c:pt>
                <c:pt idx="59">
                  <c:v>43295</c:v>
                </c:pt>
                <c:pt idx="60">
                  <c:v>43323</c:v>
                </c:pt>
                <c:pt idx="61">
                  <c:v>43351</c:v>
                </c:pt>
                <c:pt idx="62">
                  <c:v>43379</c:v>
                </c:pt>
                <c:pt idx="63">
                  <c:v>43407</c:v>
                </c:pt>
                <c:pt idx="64">
                  <c:v>43435</c:v>
                </c:pt>
                <c:pt idx="65">
                  <c:v>43463</c:v>
                </c:pt>
                <c:pt idx="66">
                  <c:v>43491</c:v>
                </c:pt>
                <c:pt idx="67">
                  <c:v>43519</c:v>
                </c:pt>
                <c:pt idx="68">
                  <c:v>43547</c:v>
                </c:pt>
                <c:pt idx="69">
                  <c:v>43575</c:v>
                </c:pt>
                <c:pt idx="70">
                  <c:v>43603</c:v>
                </c:pt>
                <c:pt idx="71">
                  <c:v>43631</c:v>
                </c:pt>
                <c:pt idx="72">
                  <c:v>43659</c:v>
                </c:pt>
                <c:pt idx="73">
                  <c:v>43687</c:v>
                </c:pt>
                <c:pt idx="74">
                  <c:v>43715</c:v>
                </c:pt>
                <c:pt idx="75">
                  <c:v>43743</c:v>
                </c:pt>
                <c:pt idx="76">
                  <c:v>43771</c:v>
                </c:pt>
                <c:pt idx="77">
                  <c:v>43799</c:v>
                </c:pt>
                <c:pt idx="78">
                  <c:v>43827</c:v>
                </c:pt>
                <c:pt idx="79">
                  <c:v>43855</c:v>
                </c:pt>
                <c:pt idx="80">
                  <c:v>43883</c:v>
                </c:pt>
              </c:numCache>
            </c:numRef>
          </c:cat>
          <c:val>
            <c:numRef>
              <c:f>Sheet1!$B$5:$B$85</c:f>
              <c:numCache>
                <c:formatCode>_("$"* #,##0_);_("$"* \(#,##0\);_("$"* "-"??_);_(@_)</c:formatCode>
                <c:ptCount val="81"/>
                <c:pt idx="0">
                  <c:v>59336544</c:v>
                </c:pt>
                <c:pt idx="1">
                  <c:v>62882538</c:v>
                </c:pt>
                <c:pt idx="2">
                  <c:v>64061321</c:v>
                </c:pt>
                <c:pt idx="3">
                  <c:v>60561321</c:v>
                </c:pt>
                <c:pt idx="4">
                  <c:v>53583121</c:v>
                </c:pt>
                <c:pt idx="5">
                  <c:v>49839048</c:v>
                </c:pt>
                <c:pt idx="6">
                  <c:v>50285064</c:v>
                </c:pt>
                <c:pt idx="7">
                  <c:v>57527684</c:v>
                </c:pt>
                <c:pt idx="8">
                  <c:v>58519833</c:v>
                </c:pt>
                <c:pt idx="9">
                  <c:v>63272207</c:v>
                </c:pt>
                <c:pt idx="10">
                  <c:v>77622453</c:v>
                </c:pt>
                <c:pt idx="11">
                  <c:v>72266626</c:v>
                </c:pt>
                <c:pt idx="12">
                  <c:v>68158776</c:v>
                </c:pt>
                <c:pt idx="13">
                  <c:v>71503897</c:v>
                </c:pt>
                <c:pt idx="14">
                  <c:v>69354322</c:v>
                </c:pt>
                <c:pt idx="15">
                  <c:v>70359917</c:v>
                </c:pt>
                <c:pt idx="16">
                  <c:v>67183642</c:v>
                </c:pt>
                <c:pt idx="17">
                  <c:v>68339660</c:v>
                </c:pt>
                <c:pt idx="18">
                  <c:v>63991360</c:v>
                </c:pt>
                <c:pt idx="19">
                  <c:v>58146572</c:v>
                </c:pt>
                <c:pt idx="20">
                  <c:v>58014632</c:v>
                </c:pt>
                <c:pt idx="21">
                  <c:v>56761516</c:v>
                </c:pt>
                <c:pt idx="22">
                  <c:v>56134413</c:v>
                </c:pt>
                <c:pt idx="23">
                  <c:v>55940112</c:v>
                </c:pt>
                <c:pt idx="24">
                  <c:v>57742205</c:v>
                </c:pt>
                <c:pt idx="25">
                  <c:v>59036473</c:v>
                </c:pt>
                <c:pt idx="26">
                  <c:v>61915104</c:v>
                </c:pt>
                <c:pt idx="27">
                  <c:v>59371648</c:v>
                </c:pt>
                <c:pt idx="28">
                  <c:v>62145591</c:v>
                </c:pt>
                <c:pt idx="29">
                  <c:v>61806417</c:v>
                </c:pt>
                <c:pt idx="30">
                  <c:v>63543177</c:v>
                </c:pt>
                <c:pt idx="31">
                  <c:v>65579214</c:v>
                </c:pt>
                <c:pt idx="32">
                  <c:v>65305692</c:v>
                </c:pt>
                <c:pt idx="33">
                  <c:v>65634676</c:v>
                </c:pt>
                <c:pt idx="34">
                  <c:v>66682145</c:v>
                </c:pt>
                <c:pt idx="35">
                  <c:v>69559204</c:v>
                </c:pt>
                <c:pt idx="36">
                  <c:v>71264777</c:v>
                </c:pt>
                <c:pt idx="37">
                  <c:v>73643538</c:v>
                </c:pt>
                <c:pt idx="38">
                  <c:v>74613511</c:v>
                </c:pt>
                <c:pt idx="39">
                  <c:v>76010606</c:v>
                </c:pt>
                <c:pt idx="40">
                  <c:v>75264520</c:v>
                </c:pt>
                <c:pt idx="41">
                  <c:v>78890955</c:v>
                </c:pt>
                <c:pt idx="42">
                  <c:v>81840108</c:v>
                </c:pt>
                <c:pt idx="43">
                  <c:v>82170595</c:v>
                </c:pt>
                <c:pt idx="44">
                  <c:v>84653949</c:v>
                </c:pt>
                <c:pt idx="45">
                  <c:v>88876406</c:v>
                </c:pt>
                <c:pt idx="46">
                  <c:v>94737245</c:v>
                </c:pt>
                <c:pt idx="47">
                  <c:v>97504329</c:v>
                </c:pt>
                <c:pt idx="48">
                  <c:v>98460764</c:v>
                </c:pt>
                <c:pt idx="49">
                  <c:v>100073659</c:v>
                </c:pt>
                <c:pt idx="50">
                  <c:v>108354739</c:v>
                </c:pt>
                <c:pt idx="51">
                  <c:v>120022819</c:v>
                </c:pt>
                <c:pt idx="52">
                  <c:v>135742488</c:v>
                </c:pt>
                <c:pt idx="53">
                  <c:v>145404231</c:v>
                </c:pt>
                <c:pt idx="54">
                  <c:v>149956730</c:v>
                </c:pt>
                <c:pt idx="55">
                  <c:v>171309426</c:v>
                </c:pt>
                <c:pt idx="56">
                  <c:v>190692517</c:v>
                </c:pt>
                <c:pt idx="57">
                  <c:v>216702808</c:v>
                </c:pt>
                <c:pt idx="58">
                  <c:v>240571139</c:v>
                </c:pt>
                <c:pt idx="59">
                  <c:v>252383525</c:v>
                </c:pt>
                <c:pt idx="60">
                  <c:v>264654138</c:v>
                </c:pt>
                <c:pt idx="61">
                  <c:v>280532657</c:v>
                </c:pt>
                <c:pt idx="62">
                  <c:v>288751646</c:v>
                </c:pt>
                <c:pt idx="63">
                  <c:v>307807446</c:v>
                </c:pt>
                <c:pt idx="64">
                  <c:v>324530996</c:v>
                </c:pt>
                <c:pt idx="65">
                  <c:v>324583671</c:v>
                </c:pt>
                <c:pt idx="66">
                  <c:v>307619883</c:v>
                </c:pt>
                <c:pt idx="67">
                  <c:v>306609620</c:v>
                </c:pt>
                <c:pt idx="68">
                  <c:v>322243783</c:v>
                </c:pt>
                <c:pt idx="69">
                  <c:v>335605903</c:v>
                </c:pt>
                <c:pt idx="70">
                  <c:v>352037413</c:v>
                </c:pt>
                <c:pt idx="71">
                  <c:v>375032194</c:v>
                </c:pt>
                <c:pt idx="72">
                  <c:v>395509933</c:v>
                </c:pt>
                <c:pt idx="73">
                  <c:v>416226787</c:v>
                </c:pt>
              </c:numCache>
            </c:numRef>
          </c:val>
          <c:extLst>
            <c:ext xmlns:c16="http://schemas.microsoft.com/office/drawing/2014/chart" uri="{C3380CC4-5D6E-409C-BE32-E72D297353CC}">
              <c16:uniqueId val="{00000000-EA02-48CA-AA11-A2D8B38510B0}"/>
            </c:ext>
          </c:extLst>
        </c:ser>
        <c:ser>
          <c:idx val="1"/>
          <c:order val="1"/>
          <c:tx>
            <c:strRef>
              <c:f>Sheet1!$C$2</c:f>
              <c:strCache>
                <c:ptCount val="1"/>
                <c:pt idx="0">
                  <c:v>After</c:v>
                </c:pt>
              </c:strCache>
            </c:strRef>
          </c:tx>
          <c:spPr>
            <a:solidFill>
              <a:schemeClr val="accent2"/>
            </a:solidFill>
            <a:ln>
              <a:noFill/>
            </a:ln>
            <a:effectLst/>
          </c:spPr>
          <c:cat>
            <c:numRef>
              <c:f>Sheet1!$A$5:$A$85</c:f>
              <c:numCache>
                <c:formatCode>d\-mmm\-yy</c:formatCode>
                <c:ptCount val="81"/>
                <c:pt idx="0">
                  <c:v>41643</c:v>
                </c:pt>
                <c:pt idx="1">
                  <c:v>41671</c:v>
                </c:pt>
                <c:pt idx="2">
                  <c:v>41699</c:v>
                </c:pt>
                <c:pt idx="3">
                  <c:v>41727</c:v>
                </c:pt>
                <c:pt idx="4">
                  <c:v>41755</c:v>
                </c:pt>
                <c:pt idx="5">
                  <c:v>41783</c:v>
                </c:pt>
                <c:pt idx="6">
                  <c:v>41811</c:v>
                </c:pt>
                <c:pt idx="7">
                  <c:v>41839</c:v>
                </c:pt>
                <c:pt idx="8">
                  <c:v>41867</c:v>
                </c:pt>
                <c:pt idx="9">
                  <c:v>41895</c:v>
                </c:pt>
                <c:pt idx="10">
                  <c:v>41923</c:v>
                </c:pt>
                <c:pt idx="11">
                  <c:v>41951</c:v>
                </c:pt>
                <c:pt idx="12">
                  <c:v>41979</c:v>
                </c:pt>
                <c:pt idx="13">
                  <c:v>42007</c:v>
                </c:pt>
                <c:pt idx="14">
                  <c:v>42035</c:v>
                </c:pt>
                <c:pt idx="15">
                  <c:v>42063</c:v>
                </c:pt>
                <c:pt idx="16">
                  <c:v>42091</c:v>
                </c:pt>
                <c:pt idx="17">
                  <c:v>42119</c:v>
                </c:pt>
                <c:pt idx="18">
                  <c:v>42147</c:v>
                </c:pt>
                <c:pt idx="19">
                  <c:v>42175</c:v>
                </c:pt>
                <c:pt idx="20">
                  <c:v>42203</c:v>
                </c:pt>
                <c:pt idx="21">
                  <c:v>42231</c:v>
                </c:pt>
                <c:pt idx="22">
                  <c:v>42259</c:v>
                </c:pt>
                <c:pt idx="23">
                  <c:v>42287</c:v>
                </c:pt>
                <c:pt idx="24">
                  <c:v>42315</c:v>
                </c:pt>
                <c:pt idx="25">
                  <c:v>42343</c:v>
                </c:pt>
                <c:pt idx="26">
                  <c:v>42371</c:v>
                </c:pt>
                <c:pt idx="27">
                  <c:v>42399</c:v>
                </c:pt>
                <c:pt idx="28">
                  <c:v>42427</c:v>
                </c:pt>
                <c:pt idx="29">
                  <c:v>42455</c:v>
                </c:pt>
                <c:pt idx="30">
                  <c:v>42483</c:v>
                </c:pt>
                <c:pt idx="31">
                  <c:v>42511</c:v>
                </c:pt>
                <c:pt idx="32">
                  <c:v>42539</c:v>
                </c:pt>
                <c:pt idx="33">
                  <c:v>42567</c:v>
                </c:pt>
                <c:pt idx="34">
                  <c:v>42595</c:v>
                </c:pt>
                <c:pt idx="35">
                  <c:v>42623</c:v>
                </c:pt>
                <c:pt idx="36">
                  <c:v>42651</c:v>
                </c:pt>
                <c:pt idx="37">
                  <c:v>42679</c:v>
                </c:pt>
                <c:pt idx="38">
                  <c:v>42707</c:v>
                </c:pt>
                <c:pt idx="39">
                  <c:v>42735</c:v>
                </c:pt>
                <c:pt idx="40">
                  <c:v>42763</c:v>
                </c:pt>
                <c:pt idx="41">
                  <c:v>42791</c:v>
                </c:pt>
                <c:pt idx="42">
                  <c:v>42819</c:v>
                </c:pt>
                <c:pt idx="43">
                  <c:v>42847</c:v>
                </c:pt>
                <c:pt idx="44">
                  <c:v>42875</c:v>
                </c:pt>
                <c:pt idx="45">
                  <c:v>42903</c:v>
                </c:pt>
                <c:pt idx="46">
                  <c:v>42931</c:v>
                </c:pt>
                <c:pt idx="47">
                  <c:v>42959</c:v>
                </c:pt>
                <c:pt idx="48">
                  <c:v>42987</c:v>
                </c:pt>
                <c:pt idx="49">
                  <c:v>43015</c:v>
                </c:pt>
                <c:pt idx="50">
                  <c:v>43043</c:v>
                </c:pt>
                <c:pt idx="51">
                  <c:v>43071</c:v>
                </c:pt>
                <c:pt idx="52">
                  <c:v>43099</c:v>
                </c:pt>
                <c:pt idx="53">
                  <c:v>43127</c:v>
                </c:pt>
                <c:pt idx="54">
                  <c:v>43155</c:v>
                </c:pt>
                <c:pt idx="55">
                  <c:v>43183</c:v>
                </c:pt>
                <c:pt idx="56">
                  <c:v>43211</c:v>
                </c:pt>
                <c:pt idx="57">
                  <c:v>43239</c:v>
                </c:pt>
                <c:pt idx="58">
                  <c:v>43267</c:v>
                </c:pt>
                <c:pt idx="59">
                  <c:v>43295</c:v>
                </c:pt>
                <c:pt idx="60">
                  <c:v>43323</c:v>
                </c:pt>
                <c:pt idx="61">
                  <c:v>43351</c:v>
                </c:pt>
                <c:pt idx="62">
                  <c:v>43379</c:v>
                </c:pt>
                <c:pt idx="63">
                  <c:v>43407</c:v>
                </c:pt>
                <c:pt idx="64">
                  <c:v>43435</c:v>
                </c:pt>
                <c:pt idx="65">
                  <c:v>43463</c:v>
                </c:pt>
                <c:pt idx="66">
                  <c:v>43491</c:v>
                </c:pt>
                <c:pt idx="67">
                  <c:v>43519</c:v>
                </c:pt>
                <c:pt idx="68">
                  <c:v>43547</c:v>
                </c:pt>
                <c:pt idx="69">
                  <c:v>43575</c:v>
                </c:pt>
                <c:pt idx="70">
                  <c:v>43603</c:v>
                </c:pt>
                <c:pt idx="71">
                  <c:v>43631</c:v>
                </c:pt>
                <c:pt idx="72">
                  <c:v>43659</c:v>
                </c:pt>
                <c:pt idx="73">
                  <c:v>43687</c:v>
                </c:pt>
                <c:pt idx="74">
                  <c:v>43715</c:v>
                </c:pt>
                <c:pt idx="75">
                  <c:v>43743</c:v>
                </c:pt>
                <c:pt idx="76">
                  <c:v>43771</c:v>
                </c:pt>
                <c:pt idx="77">
                  <c:v>43799</c:v>
                </c:pt>
                <c:pt idx="78">
                  <c:v>43827</c:v>
                </c:pt>
                <c:pt idx="79">
                  <c:v>43855</c:v>
                </c:pt>
                <c:pt idx="80">
                  <c:v>43883</c:v>
                </c:pt>
              </c:numCache>
            </c:numRef>
          </c:cat>
          <c:val>
            <c:numRef>
              <c:f>Sheet1!$C$5:$C$85</c:f>
              <c:numCache>
                <c:formatCode>General</c:formatCode>
                <c:ptCount val="81"/>
                <c:pt idx="74" formatCode="_(&quot;$&quot;* #,##0_);_(&quot;$&quot;* \(#,##0\);_(&quot;$&quot;* &quot;-&quot;??_);_(@_)">
                  <c:v>410462043</c:v>
                </c:pt>
                <c:pt idx="75" formatCode="_(&quot;$&quot;* #,##0_);_(&quot;$&quot;* \(#,##0\);_(&quot;$&quot;* &quot;-&quot;??_);_(@_)">
                  <c:v>334087943</c:v>
                </c:pt>
                <c:pt idx="76" formatCode="_(&quot;$&quot;* #,##0_);_(&quot;$&quot;* \(#,##0\);_(&quot;$&quot;* &quot;-&quot;??_);_(@_)">
                  <c:v>332101254</c:v>
                </c:pt>
                <c:pt idx="77" formatCode="_(&quot;$&quot;* #,##0_);_(&quot;$&quot;* \(#,##0\);_(&quot;$&quot;* &quot;-&quot;??_);_(@_)">
                  <c:v>351664945</c:v>
                </c:pt>
                <c:pt idx="78" formatCode="_(&quot;$&quot;* #,##0_);_(&quot;$&quot;* \(#,##0\);_(&quot;$&quot;* &quot;-&quot;??_);_(@_)">
                  <c:v>336057788</c:v>
                </c:pt>
                <c:pt idx="79" formatCode="_(&quot;$&quot;* #,##0_);_(&quot;$&quot;* \(#,##0\);_(&quot;$&quot;* &quot;-&quot;??_);_(@_)">
                  <c:v>297560304</c:v>
                </c:pt>
                <c:pt idx="80" formatCode="_(&quot;$&quot;* #,##0_);_(&quot;$&quot;* \(#,##0\);_(&quot;$&quot;* &quot;-&quot;??_);_(@_)">
                  <c:v>273667453</c:v>
                </c:pt>
              </c:numCache>
            </c:numRef>
          </c:val>
          <c:extLst>
            <c:ext xmlns:c16="http://schemas.microsoft.com/office/drawing/2014/chart" uri="{C3380CC4-5D6E-409C-BE32-E72D297353CC}">
              <c16:uniqueId val="{00000001-EA02-48CA-AA11-A2D8B38510B0}"/>
            </c:ext>
          </c:extLst>
        </c:ser>
        <c:dLbls>
          <c:showLegendKey val="0"/>
          <c:showVal val="0"/>
          <c:showCatName val="0"/>
          <c:showSerName val="0"/>
          <c:showPercent val="0"/>
          <c:showBubbleSize val="0"/>
        </c:dLbls>
        <c:axId val="742017616"/>
        <c:axId val="649594640"/>
      </c:areaChart>
      <c:dateAx>
        <c:axId val="742017616"/>
        <c:scaling>
          <c:orientation val="minMax"/>
        </c:scaling>
        <c:delete val="0"/>
        <c:axPos val="b"/>
        <c:numFmt formatCode="[$-409]mmm\-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49594640"/>
        <c:crosses val="autoZero"/>
        <c:auto val="1"/>
        <c:lblOffset val="100"/>
        <c:baseTimeUnit val="days"/>
        <c:majorUnit val="6"/>
        <c:majorTimeUnit val="months"/>
      </c:dateAx>
      <c:valAx>
        <c:axId val="64959464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42017616"/>
        <c:crosses val="autoZero"/>
        <c:crossBetween val="midCat"/>
        <c:dispUnits>
          <c:builtInUnit val="millions"/>
          <c:dispUnitsLbl>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'Table 1'!$B$2</c:f>
              <c:strCache>
                <c:ptCount val="1"/>
                <c:pt idx="0">
                  <c:v>Share Consumed by Under 21s</c:v>
                </c:pt>
              </c:strCache>
            </c:strRef>
          </c:tx>
          <c:spPr>
            <a:solidFill>
              <a:schemeClr val="accent1"/>
            </a:solidFill>
            <a:ln>
              <a:noFill/>
            </a:ln>
            <a:effectLst/>
          </c:spPr>
          <c:invertIfNegative val="0"/>
          <c:cat>
            <c:strRef>
              <c:f>'Table 1'!$A$3:$A$34</c:f>
              <c:strCache>
                <c:ptCount val="32"/>
                <c:pt idx="0">
                  <c:v>Marlboro Menthol</c:v>
                </c:pt>
                <c:pt idx="1">
                  <c:v>L &amp; M Menthol</c:v>
                </c:pt>
                <c:pt idx="2">
                  <c:v>Newport Regular</c:v>
                </c:pt>
                <c:pt idx="3">
                  <c:v>Camel Menthol</c:v>
                </c:pt>
                <c:pt idx="4">
                  <c:v>Newport Menthol</c:v>
                </c:pt>
                <c:pt idx="5">
                  <c:v>Parliament Regular</c:v>
                </c:pt>
                <c:pt idx="6">
                  <c:v>Marlboro Regular</c:v>
                </c:pt>
                <c:pt idx="7">
                  <c:v>L &amp; M Regular</c:v>
                </c:pt>
                <c:pt idx="8">
                  <c:v>USA Gold Menthol</c:v>
                </c:pt>
                <c:pt idx="9">
                  <c:v>American Spirit Menthol</c:v>
                </c:pt>
                <c:pt idx="10">
                  <c:v>Camel Regular</c:v>
                </c:pt>
                <c:pt idx="11">
                  <c:v>American Spirit Regular</c:v>
                </c:pt>
                <c:pt idx="12">
                  <c:v>Pall Mall Menthol</c:v>
                </c:pt>
                <c:pt idx="13">
                  <c:v>Maverick Regular</c:v>
                </c:pt>
                <c:pt idx="14">
                  <c:v>USA Gold Regular</c:v>
                </c:pt>
                <c:pt idx="15">
                  <c:v>Pyramid Regular</c:v>
                </c:pt>
                <c:pt idx="16">
                  <c:v>Other Menthol</c:v>
                </c:pt>
                <c:pt idx="17">
                  <c:v>Other Regular</c:v>
                </c:pt>
                <c:pt idx="18">
                  <c:v>Maverick Menthol</c:v>
                </c:pt>
                <c:pt idx="19">
                  <c:v>Kool Menthol</c:v>
                </c:pt>
                <c:pt idx="20">
                  <c:v>Pall Mall Regular</c:v>
                </c:pt>
                <c:pt idx="21">
                  <c:v>Basic Menthol</c:v>
                </c:pt>
                <c:pt idx="22">
                  <c:v>Winston Regular</c:v>
                </c:pt>
                <c:pt idx="23">
                  <c:v>Pyramid Menthol</c:v>
                </c:pt>
                <c:pt idx="24">
                  <c:v>Virginia Slims Menthol</c:v>
                </c:pt>
                <c:pt idx="25">
                  <c:v>Basic Regular</c:v>
                </c:pt>
                <c:pt idx="26">
                  <c:v>Doral Regular</c:v>
                </c:pt>
                <c:pt idx="27">
                  <c:v>Misty Menthol</c:v>
                </c:pt>
                <c:pt idx="28">
                  <c:v>Salem Menthol</c:v>
                </c:pt>
                <c:pt idx="29">
                  <c:v>Virginia Slims Regular</c:v>
                </c:pt>
                <c:pt idx="30">
                  <c:v>Doral Menthol</c:v>
                </c:pt>
                <c:pt idx="31">
                  <c:v>Misty Regular</c:v>
                </c:pt>
              </c:strCache>
            </c:strRef>
          </c:cat>
          <c:val>
            <c:numRef>
              <c:f>'Table 1'!$B$3:$B$34</c:f>
              <c:numCache>
                <c:formatCode>0.000%</c:formatCode>
                <c:ptCount val="32"/>
                <c:pt idx="0">
                  <c:v>4.1021750000000003E-2</c:v>
                </c:pt>
                <c:pt idx="1">
                  <c:v>3.9040625000000002E-2</c:v>
                </c:pt>
                <c:pt idx="2">
                  <c:v>3.5197699999999998E-2</c:v>
                </c:pt>
                <c:pt idx="3">
                  <c:v>3.1336849999999999E-2</c:v>
                </c:pt>
                <c:pt idx="4">
                  <c:v>2.2275899999999998E-2</c:v>
                </c:pt>
                <c:pt idx="5">
                  <c:v>1.9157174999999999E-2</c:v>
                </c:pt>
                <c:pt idx="6">
                  <c:v>1.74816E-2</c:v>
                </c:pt>
                <c:pt idx="7">
                  <c:v>1.7300549999999998E-2</c:v>
                </c:pt>
                <c:pt idx="8">
                  <c:v>1.4155350000000001E-2</c:v>
                </c:pt>
                <c:pt idx="9">
                  <c:v>1.1132375E-2</c:v>
                </c:pt>
                <c:pt idx="10">
                  <c:v>9.858200000000001E-3</c:v>
                </c:pt>
                <c:pt idx="11">
                  <c:v>9.6837249999999989E-3</c:v>
                </c:pt>
                <c:pt idx="12">
                  <c:v>8.9173749999999982E-3</c:v>
                </c:pt>
                <c:pt idx="13">
                  <c:v>7.6902999999999989E-3</c:v>
                </c:pt>
                <c:pt idx="14">
                  <c:v>7.3539750000000004E-3</c:v>
                </c:pt>
                <c:pt idx="15">
                  <c:v>5.7091250000000007E-3</c:v>
                </c:pt>
                <c:pt idx="16">
                  <c:v>4.9261749999999997E-3</c:v>
                </c:pt>
                <c:pt idx="17">
                  <c:v>4.3882499999999998E-3</c:v>
                </c:pt>
                <c:pt idx="18">
                  <c:v>4.3495000000000001E-3</c:v>
                </c:pt>
                <c:pt idx="19">
                  <c:v>3.1890999999999998E-3</c:v>
                </c:pt>
                <c:pt idx="20">
                  <c:v>2.1324250000000003E-3</c:v>
                </c:pt>
                <c:pt idx="21">
                  <c:v>2.0390500000000002E-3</c:v>
                </c:pt>
                <c:pt idx="22">
                  <c:v>1.0157249999999999E-3</c:v>
                </c:pt>
                <c:pt idx="23">
                  <c:v>8.9997500000000012E-4</c:v>
                </c:pt>
                <c:pt idx="24">
                  <c:v>3.4019999999999998E-4</c:v>
                </c:pt>
                <c:pt idx="25">
                  <c:v>2.9020000000000001E-4</c:v>
                </c:pt>
                <c:pt idx="26">
                  <c:v>1.9177500000000001E-4</c:v>
                </c:pt>
                <c:pt idx="27">
                  <c:v>6.1099999999999994E-5</c:v>
                </c:pt>
                <c:pt idx="28">
                  <c:v>1.8050000000000002E-5</c:v>
                </c:pt>
                <c:pt idx="29">
                  <c:v>1.4100000000000001E-5</c:v>
                </c:pt>
                <c:pt idx="30">
                  <c:v>0</c:v>
                </c:pt>
                <c:pt idx="31">
                  <c:v>0</c:v>
                </c:pt>
              </c:numCache>
            </c:numRef>
          </c:val>
          <c:extLst>
            <c:ext xmlns:c16="http://schemas.microsoft.com/office/drawing/2014/chart" uri="{C3380CC4-5D6E-409C-BE32-E72D297353CC}">
              <c16:uniqueId val="{00000000-8B36-414E-9E5F-094ACC70F839}"/>
            </c:ext>
          </c:extLst>
        </c:ser>
        <c:dLbls>
          <c:showLegendKey val="0"/>
          <c:showVal val="0"/>
          <c:showCatName val="0"/>
          <c:showSerName val="0"/>
          <c:showPercent val="0"/>
          <c:showBubbleSize val="0"/>
        </c:dLbls>
        <c:gapWidth val="219"/>
        <c:overlap val="-27"/>
        <c:axId val="605479487"/>
        <c:axId val="606513887"/>
      </c:barChart>
      <c:catAx>
        <c:axId val="6054794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606513887"/>
        <c:crosses val="autoZero"/>
        <c:auto val="1"/>
        <c:lblAlgn val="ctr"/>
        <c:lblOffset val="100"/>
        <c:noMultiLvlLbl val="0"/>
      </c:catAx>
      <c:valAx>
        <c:axId val="606513887"/>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547948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cat>
            <c:numRef>
              <c:f>waldout!$B$4:$B$36</c:f>
              <c:numCache>
                <c:formatCode>m/d/yyyy</c:formatCode>
                <c:ptCount val="33"/>
                <c:pt idx="0">
                  <c:v>43252</c:v>
                </c:pt>
                <c:pt idx="1">
                  <c:v>43282</c:v>
                </c:pt>
                <c:pt idx="2">
                  <c:v>43313</c:v>
                </c:pt>
                <c:pt idx="3">
                  <c:v>43344</c:v>
                </c:pt>
                <c:pt idx="4">
                  <c:v>43374</c:v>
                </c:pt>
                <c:pt idx="5">
                  <c:v>43405</c:v>
                </c:pt>
                <c:pt idx="6">
                  <c:v>43435</c:v>
                </c:pt>
                <c:pt idx="7">
                  <c:v>43466</c:v>
                </c:pt>
                <c:pt idx="8">
                  <c:v>43497</c:v>
                </c:pt>
                <c:pt idx="9">
                  <c:v>43525</c:v>
                </c:pt>
                <c:pt idx="10">
                  <c:v>43556</c:v>
                </c:pt>
                <c:pt idx="11">
                  <c:v>43586</c:v>
                </c:pt>
                <c:pt idx="12">
                  <c:v>43617</c:v>
                </c:pt>
                <c:pt idx="13">
                  <c:v>43647</c:v>
                </c:pt>
                <c:pt idx="14">
                  <c:v>43678</c:v>
                </c:pt>
                <c:pt idx="15">
                  <c:v>43709</c:v>
                </c:pt>
                <c:pt idx="16">
                  <c:v>43739</c:v>
                </c:pt>
                <c:pt idx="17">
                  <c:v>43770</c:v>
                </c:pt>
                <c:pt idx="18">
                  <c:v>43800</c:v>
                </c:pt>
                <c:pt idx="19">
                  <c:v>43831</c:v>
                </c:pt>
                <c:pt idx="20">
                  <c:v>43862</c:v>
                </c:pt>
                <c:pt idx="21">
                  <c:v>43891</c:v>
                </c:pt>
                <c:pt idx="22">
                  <c:v>43922</c:v>
                </c:pt>
                <c:pt idx="23">
                  <c:v>43983</c:v>
                </c:pt>
                <c:pt idx="24">
                  <c:v>44013</c:v>
                </c:pt>
                <c:pt idx="25">
                  <c:v>44044</c:v>
                </c:pt>
                <c:pt idx="26">
                  <c:v>44075</c:v>
                </c:pt>
                <c:pt idx="27">
                  <c:v>44105</c:v>
                </c:pt>
                <c:pt idx="28">
                  <c:v>44136</c:v>
                </c:pt>
                <c:pt idx="29">
                  <c:v>44166</c:v>
                </c:pt>
                <c:pt idx="30">
                  <c:v>44197</c:v>
                </c:pt>
                <c:pt idx="31">
                  <c:v>44228</c:v>
                </c:pt>
                <c:pt idx="32">
                  <c:v>44256</c:v>
                </c:pt>
              </c:numCache>
            </c:numRef>
          </c:cat>
          <c:val>
            <c:numRef>
              <c:f>waldout!$C$4:$C$36</c:f>
              <c:numCache>
                <c:formatCode>General</c:formatCode>
                <c:ptCount val="33"/>
                <c:pt idx="0">
                  <c:v>25.36074</c:v>
                </c:pt>
                <c:pt idx="1">
                  <c:v>16.109660000000002</c:v>
                </c:pt>
                <c:pt idx="2">
                  <c:v>3.8355459999999999</c:v>
                </c:pt>
                <c:pt idx="3">
                  <c:v>14.536049999999999</c:v>
                </c:pt>
                <c:pt idx="4">
                  <c:v>21.49333</c:v>
                </c:pt>
                <c:pt idx="5">
                  <c:v>17.95551</c:v>
                </c:pt>
                <c:pt idx="6">
                  <c:v>23.438580000000002</c:v>
                </c:pt>
                <c:pt idx="7">
                  <c:v>3.2036709999999999</c:v>
                </c:pt>
                <c:pt idx="8">
                  <c:v>12.082879999999999</c:v>
                </c:pt>
                <c:pt idx="9">
                  <c:v>16.855080000000001</c:v>
                </c:pt>
                <c:pt idx="10">
                  <c:v>12.203760000000001</c:v>
                </c:pt>
                <c:pt idx="11">
                  <c:v>15.215450000000001</c:v>
                </c:pt>
                <c:pt idx="12">
                  <c:v>9.9812689999999993</c:v>
                </c:pt>
                <c:pt idx="13">
                  <c:v>1.3341879999999999</c:v>
                </c:pt>
                <c:pt idx="14">
                  <c:v>-13.501329999999999</c:v>
                </c:pt>
                <c:pt idx="15">
                  <c:v>-1.1292040000000001</c:v>
                </c:pt>
                <c:pt idx="16">
                  <c:v>4.4250109999999996</c:v>
                </c:pt>
                <c:pt idx="17">
                  <c:v>4.273123</c:v>
                </c:pt>
                <c:pt idx="18">
                  <c:v>5.0334199999999996</c:v>
                </c:pt>
                <c:pt idx="19">
                  <c:v>-1.2934589999999999</c:v>
                </c:pt>
                <c:pt idx="20">
                  <c:v>7.239668</c:v>
                </c:pt>
                <c:pt idx="21">
                  <c:v>10.218299999999999</c:v>
                </c:pt>
                <c:pt idx="22">
                  <c:v>1.846274</c:v>
                </c:pt>
                <c:pt idx="23">
                  <c:v>-23.79889</c:v>
                </c:pt>
                <c:pt idx="24">
                  <c:v>-22.208320000000001</c:v>
                </c:pt>
                <c:pt idx="25">
                  <c:v>-21.003029999999999</c:v>
                </c:pt>
                <c:pt idx="26">
                  <c:v>-0.2617331</c:v>
                </c:pt>
                <c:pt idx="27">
                  <c:v>5.2779429999999996</c:v>
                </c:pt>
                <c:pt idx="28">
                  <c:v>-2.294441</c:v>
                </c:pt>
                <c:pt idx="29">
                  <c:v>0.45908700000000002</c:v>
                </c:pt>
                <c:pt idx="30">
                  <c:v>0.56956660000000003</c:v>
                </c:pt>
                <c:pt idx="31">
                  <c:v>6.2868050000000002</c:v>
                </c:pt>
                <c:pt idx="32">
                  <c:v>3.042001</c:v>
                </c:pt>
              </c:numCache>
            </c:numRef>
          </c:val>
          <c:smooth val="0"/>
          <c:extLst>
            <c:ext xmlns:c16="http://schemas.microsoft.com/office/drawing/2014/chart" uri="{C3380CC4-5D6E-409C-BE32-E72D297353CC}">
              <c16:uniqueId val="{00000000-9C30-40D1-AB40-52EE21DA2AF2}"/>
            </c:ext>
          </c:extLst>
        </c:ser>
        <c:ser>
          <c:idx val="1"/>
          <c:order val="1"/>
          <c:spPr>
            <a:ln w="28575" cap="rnd">
              <a:solidFill>
                <a:schemeClr val="accent1">
                  <a:lumMod val="20000"/>
                  <a:lumOff val="80000"/>
                </a:schemeClr>
              </a:solidFill>
              <a:round/>
            </a:ln>
            <a:effectLst/>
          </c:spPr>
          <c:marker>
            <c:symbol val="none"/>
          </c:marker>
          <c:cat>
            <c:numRef>
              <c:f>waldout!$B$4:$B$36</c:f>
              <c:numCache>
                <c:formatCode>m/d/yyyy</c:formatCode>
                <c:ptCount val="33"/>
                <c:pt idx="0">
                  <c:v>43252</c:v>
                </c:pt>
                <c:pt idx="1">
                  <c:v>43282</c:v>
                </c:pt>
                <c:pt idx="2">
                  <c:v>43313</c:v>
                </c:pt>
                <c:pt idx="3">
                  <c:v>43344</c:v>
                </c:pt>
                <c:pt idx="4">
                  <c:v>43374</c:v>
                </c:pt>
                <c:pt idx="5">
                  <c:v>43405</c:v>
                </c:pt>
                <c:pt idx="6">
                  <c:v>43435</c:v>
                </c:pt>
                <c:pt idx="7">
                  <c:v>43466</c:v>
                </c:pt>
                <c:pt idx="8">
                  <c:v>43497</c:v>
                </c:pt>
                <c:pt idx="9">
                  <c:v>43525</c:v>
                </c:pt>
                <c:pt idx="10">
                  <c:v>43556</c:v>
                </c:pt>
                <c:pt idx="11">
                  <c:v>43586</c:v>
                </c:pt>
                <c:pt idx="12">
                  <c:v>43617</c:v>
                </c:pt>
                <c:pt idx="13">
                  <c:v>43647</c:v>
                </c:pt>
                <c:pt idx="14">
                  <c:v>43678</c:v>
                </c:pt>
                <c:pt idx="15">
                  <c:v>43709</c:v>
                </c:pt>
                <c:pt idx="16">
                  <c:v>43739</c:v>
                </c:pt>
                <c:pt idx="17">
                  <c:v>43770</c:v>
                </c:pt>
                <c:pt idx="18">
                  <c:v>43800</c:v>
                </c:pt>
                <c:pt idx="19">
                  <c:v>43831</c:v>
                </c:pt>
                <c:pt idx="20">
                  <c:v>43862</c:v>
                </c:pt>
                <c:pt idx="21">
                  <c:v>43891</c:v>
                </c:pt>
                <c:pt idx="22">
                  <c:v>43922</c:v>
                </c:pt>
                <c:pt idx="23">
                  <c:v>43983</c:v>
                </c:pt>
                <c:pt idx="24">
                  <c:v>44013</c:v>
                </c:pt>
                <c:pt idx="25">
                  <c:v>44044</c:v>
                </c:pt>
                <c:pt idx="26">
                  <c:v>44075</c:v>
                </c:pt>
                <c:pt idx="27">
                  <c:v>44105</c:v>
                </c:pt>
                <c:pt idx="28">
                  <c:v>44136</c:v>
                </c:pt>
                <c:pt idx="29">
                  <c:v>44166</c:v>
                </c:pt>
                <c:pt idx="30">
                  <c:v>44197</c:v>
                </c:pt>
                <c:pt idx="31">
                  <c:v>44228</c:v>
                </c:pt>
                <c:pt idx="32">
                  <c:v>44256</c:v>
                </c:pt>
              </c:numCache>
            </c:numRef>
          </c:cat>
          <c:val>
            <c:numRef>
              <c:f>waldout!$D$4:$D$36</c:f>
              <c:numCache>
                <c:formatCode>General</c:formatCode>
                <c:ptCount val="33"/>
                <c:pt idx="0">
                  <c:v>7.5925760000000002</c:v>
                </c:pt>
                <c:pt idx="1">
                  <c:v>-0.1242945</c:v>
                </c:pt>
                <c:pt idx="2">
                  <c:v>-7.5878319999999997</c:v>
                </c:pt>
                <c:pt idx="3">
                  <c:v>7.4662300000000004</c:v>
                </c:pt>
                <c:pt idx="4">
                  <c:v>9.7403899999999997</c:v>
                </c:pt>
                <c:pt idx="5">
                  <c:v>6.6135950000000001</c:v>
                </c:pt>
                <c:pt idx="6">
                  <c:v>11.46022</c:v>
                </c:pt>
                <c:pt idx="7">
                  <c:v>-8.8961129999999997</c:v>
                </c:pt>
                <c:pt idx="8">
                  <c:v>-0.22973270000000001</c:v>
                </c:pt>
                <c:pt idx="9">
                  <c:v>0.8568846</c:v>
                </c:pt>
                <c:pt idx="10">
                  <c:v>-3.0969880000000001</c:v>
                </c:pt>
                <c:pt idx="11">
                  <c:v>3.0603410000000002</c:v>
                </c:pt>
                <c:pt idx="12">
                  <c:v>-4.1339709999999998</c:v>
                </c:pt>
                <c:pt idx="13">
                  <c:v>-7.5429500000000003</c:v>
                </c:pt>
                <c:pt idx="14">
                  <c:v>-20.24372</c:v>
                </c:pt>
                <c:pt idx="15">
                  <c:v>-6.9940480000000003</c:v>
                </c:pt>
                <c:pt idx="16">
                  <c:v>-3.3705660000000002</c:v>
                </c:pt>
                <c:pt idx="17">
                  <c:v>-5.7440100000000003</c:v>
                </c:pt>
                <c:pt idx="18">
                  <c:v>-5.2095799999999999</c:v>
                </c:pt>
                <c:pt idx="19">
                  <c:v>-7.8029070000000003</c:v>
                </c:pt>
                <c:pt idx="20">
                  <c:v>-3.9005399999999999</c:v>
                </c:pt>
                <c:pt idx="21">
                  <c:v>-0.34174120000000002</c:v>
                </c:pt>
                <c:pt idx="22">
                  <c:v>-3.2763879999999999</c:v>
                </c:pt>
                <c:pt idx="23">
                  <c:v>-27.967919999999999</c:v>
                </c:pt>
                <c:pt idx="24">
                  <c:v>-29.853999999999999</c:v>
                </c:pt>
                <c:pt idx="25">
                  <c:v>-29.48226</c:v>
                </c:pt>
                <c:pt idx="26">
                  <c:v>-8.2749500000000005</c:v>
                </c:pt>
                <c:pt idx="27">
                  <c:v>-4.6378409999999999</c:v>
                </c:pt>
                <c:pt idx="28">
                  <c:v>-8.3649520000000006</c:v>
                </c:pt>
                <c:pt idx="29">
                  <c:v>-5.9861649999999997</c:v>
                </c:pt>
                <c:pt idx="30">
                  <c:v>-7.1991250000000004</c:v>
                </c:pt>
                <c:pt idx="31">
                  <c:v>-4.1186780000000001</c:v>
                </c:pt>
                <c:pt idx="32">
                  <c:v>-1.874649</c:v>
                </c:pt>
              </c:numCache>
            </c:numRef>
          </c:val>
          <c:smooth val="0"/>
          <c:extLst>
            <c:ext xmlns:c16="http://schemas.microsoft.com/office/drawing/2014/chart" uri="{C3380CC4-5D6E-409C-BE32-E72D297353CC}">
              <c16:uniqueId val="{00000001-9C30-40D1-AB40-52EE21DA2AF2}"/>
            </c:ext>
          </c:extLst>
        </c:ser>
        <c:ser>
          <c:idx val="2"/>
          <c:order val="2"/>
          <c:spPr>
            <a:ln w="28575" cap="rnd">
              <a:solidFill>
                <a:schemeClr val="accent1">
                  <a:lumMod val="20000"/>
                  <a:lumOff val="80000"/>
                </a:schemeClr>
              </a:solidFill>
              <a:round/>
            </a:ln>
            <a:effectLst/>
          </c:spPr>
          <c:marker>
            <c:symbol val="none"/>
          </c:marker>
          <c:cat>
            <c:numRef>
              <c:f>waldout!$B$4:$B$36</c:f>
              <c:numCache>
                <c:formatCode>m/d/yyyy</c:formatCode>
                <c:ptCount val="33"/>
                <c:pt idx="0">
                  <c:v>43252</c:v>
                </c:pt>
                <c:pt idx="1">
                  <c:v>43282</c:v>
                </c:pt>
                <c:pt idx="2">
                  <c:v>43313</c:v>
                </c:pt>
                <c:pt idx="3">
                  <c:v>43344</c:v>
                </c:pt>
                <c:pt idx="4">
                  <c:v>43374</c:v>
                </c:pt>
                <c:pt idx="5">
                  <c:v>43405</c:v>
                </c:pt>
                <c:pt idx="6">
                  <c:v>43435</c:v>
                </c:pt>
                <c:pt idx="7">
                  <c:v>43466</c:v>
                </c:pt>
                <c:pt idx="8">
                  <c:v>43497</c:v>
                </c:pt>
                <c:pt idx="9">
                  <c:v>43525</c:v>
                </c:pt>
                <c:pt idx="10">
                  <c:v>43556</c:v>
                </c:pt>
                <c:pt idx="11">
                  <c:v>43586</c:v>
                </c:pt>
                <c:pt idx="12">
                  <c:v>43617</c:v>
                </c:pt>
                <c:pt idx="13">
                  <c:v>43647</c:v>
                </c:pt>
                <c:pt idx="14">
                  <c:v>43678</c:v>
                </c:pt>
                <c:pt idx="15">
                  <c:v>43709</c:v>
                </c:pt>
                <c:pt idx="16">
                  <c:v>43739</c:v>
                </c:pt>
                <c:pt idx="17">
                  <c:v>43770</c:v>
                </c:pt>
                <c:pt idx="18">
                  <c:v>43800</c:v>
                </c:pt>
                <c:pt idx="19">
                  <c:v>43831</c:v>
                </c:pt>
                <c:pt idx="20">
                  <c:v>43862</c:v>
                </c:pt>
                <c:pt idx="21">
                  <c:v>43891</c:v>
                </c:pt>
                <c:pt idx="22">
                  <c:v>43922</c:v>
                </c:pt>
                <c:pt idx="23">
                  <c:v>43983</c:v>
                </c:pt>
                <c:pt idx="24">
                  <c:v>44013</c:v>
                </c:pt>
                <c:pt idx="25">
                  <c:v>44044</c:v>
                </c:pt>
                <c:pt idx="26">
                  <c:v>44075</c:v>
                </c:pt>
                <c:pt idx="27">
                  <c:v>44105</c:v>
                </c:pt>
                <c:pt idx="28">
                  <c:v>44136</c:v>
                </c:pt>
                <c:pt idx="29">
                  <c:v>44166</c:v>
                </c:pt>
                <c:pt idx="30">
                  <c:v>44197</c:v>
                </c:pt>
                <c:pt idx="31">
                  <c:v>44228</c:v>
                </c:pt>
                <c:pt idx="32">
                  <c:v>44256</c:v>
                </c:pt>
              </c:numCache>
            </c:numRef>
          </c:cat>
          <c:val>
            <c:numRef>
              <c:f>waldout!$E$4:$E$36</c:f>
              <c:numCache>
                <c:formatCode>General</c:formatCode>
                <c:ptCount val="33"/>
                <c:pt idx="0">
                  <c:v>43.128909999999998</c:v>
                </c:pt>
                <c:pt idx="1">
                  <c:v>32.343600000000002</c:v>
                </c:pt>
                <c:pt idx="2">
                  <c:v>15.25892</c:v>
                </c:pt>
                <c:pt idx="3">
                  <c:v>21.605879999999999</c:v>
                </c:pt>
                <c:pt idx="4">
                  <c:v>33.246259999999999</c:v>
                </c:pt>
                <c:pt idx="5">
                  <c:v>29.297429999999999</c:v>
                </c:pt>
                <c:pt idx="6">
                  <c:v>35.416939999999997</c:v>
                </c:pt>
                <c:pt idx="7">
                  <c:v>15.303459999999999</c:v>
                </c:pt>
                <c:pt idx="8">
                  <c:v>24.395489999999999</c:v>
                </c:pt>
                <c:pt idx="9">
                  <c:v>32.853270000000002</c:v>
                </c:pt>
                <c:pt idx="10">
                  <c:v>27.5045</c:v>
                </c:pt>
                <c:pt idx="11">
                  <c:v>27.370550000000001</c:v>
                </c:pt>
                <c:pt idx="12">
                  <c:v>24.096509999999999</c:v>
                </c:pt>
                <c:pt idx="13">
                  <c:v>10.21133</c:v>
                </c:pt>
                <c:pt idx="14">
                  <c:v>-6.7589399999999999</c:v>
                </c:pt>
                <c:pt idx="15">
                  <c:v>4.7356410000000002</c:v>
                </c:pt>
                <c:pt idx="16">
                  <c:v>12.22059</c:v>
                </c:pt>
                <c:pt idx="17">
                  <c:v>14.29026</c:v>
                </c:pt>
                <c:pt idx="18">
                  <c:v>15.27642</c:v>
                </c:pt>
                <c:pt idx="19">
                  <c:v>5.2159899999999997</c:v>
                </c:pt>
                <c:pt idx="20">
                  <c:v>18.37988</c:v>
                </c:pt>
                <c:pt idx="21">
                  <c:v>20.77834</c:v>
                </c:pt>
                <c:pt idx="22">
                  <c:v>6.9689350000000001</c:v>
                </c:pt>
                <c:pt idx="23">
                  <c:v>-19.62987</c:v>
                </c:pt>
                <c:pt idx="24">
                  <c:v>-14.56263</c:v>
                </c:pt>
                <c:pt idx="25">
                  <c:v>-12.52379</c:v>
                </c:pt>
                <c:pt idx="26">
                  <c:v>7.7514839999999996</c:v>
                </c:pt>
                <c:pt idx="27">
                  <c:v>15.19373</c:v>
                </c:pt>
                <c:pt idx="28">
                  <c:v>3.7760699999999998</c:v>
                </c:pt>
                <c:pt idx="29">
                  <c:v>6.9043390000000002</c:v>
                </c:pt>
                <c:pt idx="30">
                  <c:v>8.3382579999999997</c:v>
                </c:pt>
                <c:pt idx="31">
                  <c:v>16.69229</c:v>
                </c:pt>
                <c:pt idx="32">
                  <c:v>7.9586509999999997</c:v>
                </c:pt>
              </c:numCache>
            </c:numRef>
          </c:val>
          <c:smooth val="0"/>
          <c:extLst>
            <c:ext xmlns:c16="http://schemas.microsoft.com/office/drawing/2014/chart" uri="{C3380CC4-5D6E-409C-BE32-E72D297353CC}">
              <c16:uniqueId val="{00000002-9C30-40D1-AB40-52EE21DA2AF2}"/>
            </c:ext>
          </c:extLst>
        </c:ser>
        <c:dLbls>
          <c:showLegendKey val="0"/>
          <c:showVal val="0"/>
          <c:showCatName val="0"/>
          <c:showSerName val="0"/>
          <c:showPercent val="0"/>
          <c:showBubbleSize val="0"/>
        </c:dLbls>
        <c:smooth val="0"/>
        <c:axId val="902393984"/>
        <c:axId val="902400640"/>
      </c:lineChart>
      <c:dateAx>
        <c:axId val="902393984"/>
        <c:scaling>
          <c:orientation val="minMax"/>
        </c:scaling>
        <c:delete val="0"/>
        <c:axPos val="b"/>
        <c:numFmt formatCode="m/d/yyyy"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02400640"/>
        <c:crosses val="autoZero"/>
        <c:auto val="1"/>
        <c:lblOffset val="100"/>
        <c:baseTimeUnit val="months"/>
        <c:majorUnit val="4"/>
        <c:majorTimeUnit val="months"/>
      </c:dateAx>
      <c:valAx>
        <c:axId val="9024006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Cigarettes Per Capita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023939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cat>
            <c:numRef>
              <c:f>waldoutryo!$B$39:$B$72</c:f>
              <c:numCache>
                <c:formatCode>m/d/yyyy</c:formatCode>
                <c:ptCount val="34"/>
                <c:pt idx="0">
                  <c:v>43252</c:v>
                </c:pt>
                <c:pt idx="1">
                  <c:v>43282</c:v>
                </c:pt>
                <c:pt idx="2">
                  <c:v>43313</c:v>
                </c:pt>
                <c:pt idx="3">
                  <c:v>43344</c:v>
                </c:pt>
                <c:pt idx="4">
                  <c:v>43374</c:v>
                </c:pt>
                <c:pt idx="5">
                  <c:v>43405</c:v>
                </c:pt>
                <c:pt idx="6">
                  <c:v>43435</c:v>
                </c:pt>
                <c:pt idx="7">
                  <c:v>43466</c:v>
                </c:pt>
                <c:pt idx="8">
                  <c:v>43497</c:v>
                </c:pt>
                <c:pt idx="9">
                  <c:v>43525</c:v>
                </c:pt>
                <c:pt idx="10">
                  <c:v>43556</c:v>
                </c:pt>
                <c:pt idx="11">
                  <c:v>43586</c:v>
                </c:pt>
                <c:pt idx="12">
                  <c:v>43617</c:v>
                </c:pt>
                <c:pt idx="13">
                  <c:v>43647</c:v>
                </c:pt>
                <c:pt idx="14">
                  <c:v>43678</c:v>
                </c:pt>
                <c:pt idx="15">
                  <c:v>43709</c:v>
                </c:pt>
                <c:pt idx="16">
                  <c:v>43739</c:v>
                </c:pt>
                <c:pt idx="17">
                  <c:v>43770</c:v>
                </c:pt>
                <c:pt idx="18">
                  <c:v>43800</c:v>
                </c:pt>
                <c:pt idx="19">
                  <c:v>43831</c:v>
                </c:pt>
                <c:pt idx="20">
                  <c:v>43862</c:v>
                </c:pt>
                <c:pt idx="21">
                  <c:v>43891</c:v>
                </c:pt>
                <c:pt idx="22">
                  <c:v>43922</c:v>
                </c:pt>
                <c:pt idx="23">
                  <c:v>43983</c:v>
                </c:pt>
                <c:pt idx="24">
                  <c:v>44013</c:v>
                </c:pt>
                <c:pt idx="25">
                  <c:v>44044</c:v>
                </c:pt>
                <c:pt idx="26">
                  <c:v>44075</c:v>
                </c:pt>
                <c:pt idx="27">
                  <c:v>44105</c:v>
                </c:pt>
                <c:pt idx="28">
                  <c:v>44136</c:v>
                </c:pt>
                <c:pt idx="29">
                  <c:v>44166</c:v>
                </c:pt>
                <c:pt idx="30">
                  <c:v>44197</c:v>
                </c:pt>
                <c:pt idx="31">
                  <c:v>44228</c:v>
                </c:pt>
                <c:pt idx="32">
                  <c:v>44256</c:v>
                </c:pt>
                <c:pt idx="33">
                  <c:v>44287</c:v>
                </c:pt>
              </c:numCache>
            </c:numRef>
          </c:cat>
          <c:val>
            <c:numRef>
              <c:f>waldoutryo!$C$39:$C$72</c:f>
              <c:numCache>
                <c:formatCode>General</c:formatCode>
                <c:ptCount val="34"/>
                <c:pt idx="0">
                  <c:v>1.6892929999999999</c:v>
                </c:pt>
                <c:pt idx="1">
                  <c:v>0.57088280000000002</c:v>
                </c:pt>
                <c:pt idx="2">
                  <c:v>-0.48294550000000003</c:v>
                </c:pt>
                <c:pt idx="3">
                  <c:v>0.57559930000000004</c:v>
                </c:pt>
                <c:pt idx="4">
                  <c:v>-0.8003576</c:v>
                </c:pt>
                <c:pt idx="5">
                  <c:v>0.4375521</c:v>
                </c:pt>
                <c:pt idx="6">
                  <c:v>-7.2997199999999998E-2</c:v>
                </c:pt>
                <c:pt idx="7">
                  <c:v>0.1353123</c:v>
                </c:pt>
                <c:pt idx="8">
                  <c:v>1.1450050000000001</c:v>
                </c:pt>
                <c:pt idx="9">
                  <c:v>0.20891589999999999</c:v>
                </c:pt>
                <c:pt idx="10">
                  <c:v>0.84092739999999999</c:v>
                </c:pt>
                <c:pt idx="11">
                  <c:v>0.26437559999999999</c:v>
                </c:pt>
                <c:pt idx="12">
                  <c:v>9.2403100000000002E-2</c:v>
                </c:pt>
                <c:pt idx="13">
                  <c:v>-1.505565</c:v>
                </c:pt>
                <c:pt idx="14">
                  <c:v>3.47663E-2</c:v>
                </c:pt>
                <c:pt idx="15">
                  <c:v>0.76639970000000002</c:v>
                </c:pt>
                <c:pt idx="16">
                  <c:v>-0.52021059999999997</c:v>
                </c:pt>
                <c:pt idx="17">
                  <c:v>0.50767709999999999</c:v>
                </c:pt>
                <c:pt idx="18">
                  <c:v>-0.2426574</c:v>
                </c:pt>
                <c:pt idx="19">
                  <c:v>-0.2245568</c:v>
                </c:pt>
                <c:pt idx="20">
                  <c:v>0.88557419999999998</c:v>
                </c:pt>
                <c:pt idx="21">
                  <c:v>-0.43469940000000001</c:v>
                </c:pt>
                <c:pt idx="22">
                  <c:v>0</c:v>
                </c:pt>
                <c:pt idx="23">
                  <c:v>-2.2381190000000002</c:v>
                </c:pt>
                <c:pt idx="24">
                  <c:v>-2.3754149999999998</c:v>
                </c:pt>
                <c:pt idx="25">
                  <c:v>-1.9185030000000001</c:v>
                </c:pt>
                <c:pt idx="26">
                  <c:v>-0.68382639999999995</c:v>
                </c:pt>
                <c:pt idx="27">
                  <c:v>-2.2181660000000001</c:v>
                </c:pt>
                <c:pt idx="28">
                  <c:v>-1.6754880000000001</c:v>
                </c:pt>
                <c:pt idx="29">
                  <c:v>-1.0819559999999999</c:v>
                </c:pt>
                <c:pt idx="30">
                  <c:v>-0.22525210000000001</c:v>
                </c:pt>
                <c:pt idx="31">
                  <c:v>0.87855649999999996</c:v>
                </c:pt>
                <c:pt idx="32">
                  <c:v>-1.91848</c:v>
                </c:pt>
                <c:pt idx="33">
                  <c:v>-2.4110140000000002</c:v>
                </c:pt>
              </c:numCache>
            </c:numRef>
          </c:val>
          <c:smooth val="0"/>
          <c:extLst>
            <c:ext xmlns:c16="http://schemas.microsoft.com/office/drawing/2014/chart" uri="{C3380CC4-5D6E-409C-BE32-E72D297353CC}">
              <c16:uniqueId val="{00000000-7D4D-495D-BA4D-86CA9883EC78}"/>
            </c:ext>
          </c:extLst>
        </c:ser>
        <c:ser>
          <c:idx val="1"/>
          <c:order val="1"/>
          <c:spPr>
            <a:ln w="28575" cap="rnd">
              <a:solidFill>
                <a:schemeClr val="accent1">
                  <a:lumMod val="20000"/>
                  <a:lumOff val="80000"/>
                </a:schemeClr>
              </a:solidFill>
              <a:round/>
            </a:ln>
            <a:effectLst/>
          </c:spPr>
          <c:marker>
            <c:symbol val="none"/>
          </c:marker>
          <c:cat>
            <c:numRef>
              <c:f>waldoutryo!$B$39:$B$72</c:f>
              <c:numCache>
                <c:formatCode>m/d/yyyy</c:formatCode>
                <c:ptCount val="34"/>
                <c:pt idx="0">
                  <c:v>43252</c:v>
                </c:pt>
                <c:pt idx="1">
                  <c:v>43282</c:v>
                </c:pt>
                <c:pt idx="2">
                  <c:v>43313</c:v>
                </c:pt>
                <c:pt idx="3">
                  <c:v>43344</c:v>
                </c:pt>
                <c:pt idx="4">
                  <c:v>43374</c:v>
                </c:pt>
                <c:pt idx="5">
                  <c:v>43405</c:v>
                </c:pt>
                <c:pt idx="6">
                  <c:v>43435</c:v>
                </c:pt>
                <c:pt idx="7">
                  <c:v>43466</c:v>
                </c:pt>
                <c:pt idx="8">
                  <c:v>43497</c:v>
                </c:pt>
                <c:pt idx="9">
                  <c:v>43525</c:v>
                </c:pt>
                <c:pt idx="10">
                  <c:v>43556</c:v>
                </c:pt>
                <c:pt idx="11">
                  <c:v>43586</c:v>
                </c:pt>
                <c:pt idx="12">
                  <c:v>43617</c:v>
                </c:pt>
                <c:pt idx="13">
                  <c:v>43647</c:v>
                </c:pt>
                <c:pt idx="14">
                  <c:v>43678</c:v>
                </c:pt>
                <c:pt idx="15">
                  <c:v>43709</c:v>
                </c:pt>
                <c:pt idx="16">
                  <c:v>43739</c:v>
                </c:pt>
                <c:pt idx="17">
                  <c:v>43770</c:v>
                </c:pt>
                <c:pt idx="18">
                  <c:v>43800</c:v>
                </c:pt>
                <c:pt idx="19">
                  <c:v>43831</c:v>
                </c:pt>
                <c:pt idx="20">
                  <c:v>43862</c:v>
                </c:pt>
                <c:pt idx="21">
                  <c:v>43891</c:v>
                </c:pt>
                <c:pt idx="22">
                  <c:v>43922</c:v>
                </c:pt>
                <c:pt idx="23">
                  <c:v>43983</c:v>
                </c:pt>
                <c:pt idx="24">
                  <c:v>44013</c:v>
                </c:pt>
                <c:pt idx="25">
                  <c:v>44044</c:v>
                </c:pt>
                <c:pt idx="26">
                  <c:v>44075</c:v>
                </c:pt>
                <c:pt idx="27">
                  <c:v>44105</c:v>
                </c:pt>
                <c:pt idx="28">
                  <c:v>44136</c:v>
                </c:pt>
                <c:pt idx="29">
                  <c:v>44166</c:v>
                </c:pt>
                <c:pt idx="30">
                  <c:v>44197</c:v>
                </c:pt>
                <c:pt idx="31">
                  <c:v>44228</c:v>
                </c:pt>
                <c:pt idx="32">
                  <c:v>44256</c:v>
                </c:pt>
                <c:pt idx="33">
                  <c:v>44287</c:v>
                </c:pt>
              </c:numCache>
            </c:numRef>
          </c:cat>
          <c:val>
            <c:numRef>
              <c:f>waldoutryo!$D$39:$D$72</c:f>
              <c:numCache>
                <c:formatCode>General</c:formatCode>
                <c:ptCount val="34"/>
                <c:pt idx="0">
                  <c:v>-1.3178319999999999</c:v>
                </c:pt>
                <c:pt idx="1">
                  <c:v>-2.8178179999999999</c:v>
                </c:pt>
                <c:pt idx="2">
                  <c:v>-3.071466</c:v>
                </c:pt>
                <c:pt idx="3">
                  <c:v>-2.0574340000000002</c:v>
                </c:pt>
                <c:pt idx="4">
                  <c:v>-4.0173370000000004</c:v>
                </c:pt>
                <c:pt idx="5">
                  <c:v>-2.7291080000000001</c:v>
                </c:pt>
                <c:pt idx="6">
                  <c:v>-3.174369</c:v>
                </c:pt>
                <c:pt idx="7">
                  <c:v>-2.8677169999999998</c:v>
                </c:pt>
                <c:pt idx="8">
                  <c:v>-1.845893</c:v>
                </c:pt>
                <c:pt idx="9">
                  <c:v>-2.647751</c:v>
                </c:pt>
                <c:pt idx="10">
                  <c:v>-2.3744049999999999</c:v>
                </c:pt>
                <c:pt idx="11">
                  <c:v>-2.300119</c:v>
                </c:pt>
                <c:pt idx="12">
                  <c:v>-2.402501</c:v>
                </c:pt>
                <c:pt idx="13">
                  <c:v>-4.1191639999999996</c:v>
                </c:pt>
                <c:pt idx="14">
                  <c:v>-2.695948</c:v>
                </c:pt>
                <c:pt idx="15">
                  <c:v>-1.9919640000000001</c:v>
                </c:pt>
                <c:pt idx="16">
                  <c:v>-3.1708219999999998</c:v>
                </c:pt>
                <c:pt idx="17">
                  <c:v>-2.2843279999999999</c:v>
                </c:pt>
                <c:pt idx="18">
                  <c:v>-2.8201100000000001</c:v>
                </c:pt>
                <c:pt idx="19">
                  <c:v>-3.2696900000000002</c:v>
                </c:pt>
                <c:pt idx="20">
                  <c:v>-2.3568129999999998</c:v>
                </c:pt>
                <c:pt idx="21">
                  <c:v>-2.087853</c:v>
                </c:pt>
                <c:pt idx="22">
                  <c:v>0</c:v>
                </c:pt>
                <c:pt idx="23">
                  <c:v>-3.9558360000000001</c:v>
                </c:pt>
                <c:pt idx="24">
                  <c:v>-5.4397099999999998</c:v>
                </c:pt>
                <c:pt idx="25">
                  <c:v>-5.4952540000000001</c:v>
                </c:pt>
                <c:pt idx="26">
                  <c:v>-3.7968540000000002</c:v>
                </c:pt>
                <c:pt idx="27">
                  <c:v>-5.1865259999999997</c:v>
                </c:pt>
                <c:pt idx="28">
                  <c:v>-4.3373429999999997</c:v>
                </c:pt>
                <c:pt idx="29">
                  <c:v>-4.7561359999999997</c:v>
                </c:pt>
                <c:pt idx="30">
                  <c:v>-3.7560669999999998</c:v>
                </c:pt>
                <c:pt idx="31">
                  <c:v>-2.7985150000000001</c:v>
                </c:pt>
                <c:pt idx="32">
                  <c:v>-6.1956819999999997</c:v>
                </c:pt>
                <c:pt idx="33">
                  <c:v>-6.2458239999999998</c:v>
                </c:pt>
              </c:numCache>
            </c:numRef>
          </c:val>
          <c:smooth val="0"/>
          <c:extLst>
            <c:ext xmlns:c16="http://schemas.microsoft.com/office/drawing/2014/chart" uri="{C3380CC4-5D6E-409C-BE32-E72D297353CC}">
              <c16:uniqueId val="{00000001-7D4D-495D-BA4D-86CA9883EC78}"/>
            </c:ext>
          </c:extLst>
        </c:ser>
        <c:ser>
          <c:idx val="2"/>
          <c:order val="2"/>
          <c:spPr>
            <a:ln w="28575" cap="rnd">
              <a:solidFill>
                <a:schemeClr val="accent1">
                  <a:lumMod val="20000"/>
                  <a:lumOff val="80000"/>
                </a:schemeClr>
              </a:solidFill>
              <a:round/>
            </a:ln>
            <a:effectLst/>
          </c:spPr>
          <c:marker>
            <c:symbol val="none"/>
          </c:marker>
          <c:cat>
            <c:numRef>
              <c:f>waldoutryo!$B$39:$B$72</c:f>
              <c:numCache>
                <c:formatCode>m/d/yyyy</c:formatCode>
                <c:ptCount val="34"/>
                <c:pt idx="0">
                  <c:v>43252</c:v>
                </c:pt>
                <c:pt idx="1">
                  <c:v>43282</c:v>
                </c:pt>
                <c:pt idx="2">
                  <c:v>43313</c:v>
                </c:pt>
                <c:pt idx="3">
                  <c:v>43344</c:v>
                </c:pt>
                <c:pt idx="4">
                  <c:v>43374</c:v>
                </c:pt>
                <c:pt idx="5">
                  <c:v>43405</c:v>
                </c:pt>
                <c:pt idx="6">
                  <c:v>43435</c:v>
                </c:pt>
                <c:pt idx="7">
                  <c:v>43466</c:v>
                </c:pt>
                <c:pt idx="8">
                  <c:v>43497</c:v>
                </c:pt>
                <c:pt idx="9">
                  <c:v>43525</c:v>
                </c:pt>
                <c:pt idx="10">
                  <c:v>43556</c:v>
                </c:pt>
                <c:pt idx="11">
                  <c:v>43586</c:v>
                </c:pt>
                <c:pt idx="12">
                  <c:v>43617</c:v>
                </c:pt>
                <c:pt idx="13">
                  <c:v>43647</c:v>
                </c:pt>
                <c:pt idx="14">
                  <c:v>43678</c:v>
                </c:pt>
                <c:pt idx="15">
                  <c:v>43709</c:v>
                </c:pt>
                <c:pt idx="16">
                  <c:v>43739</c:v>
                </c:pt>
                <c:pt idx="17">
                  <c:v>43770</c:v>
                </c:pt>
                <c:pt idx="18">
                  <c:v>43800</c:v>
                </c:pt>
                <c:pt idx="19">
                  <c:v>43831</c:v>
                </c:pt>
                <c:pt idx="20">
                  <c:v>43862</c:v>
                </c:pt>
                <c:pt idx="21">
                  <c:v>43891</c:v>
                </c:pt>
                <c:pt idx="22">
                  <c:v>43922</c:v>
                </c:pt>
                <c:pt idx="23">
                  <c:v>43983</c:v>
                </c:pt>
                <c:pt idx="24">
                  <c:v>44013</c:v>
                </c:pt>
                <c:pt idx="25">
                  <c:v>44044</c:v>
                </c:pt>
                <c:pt idx="26">
                  <c:v>44075</c:v>
                </c:pt>
                <c:pt idx="27">
                  <c:v>44105</c:v>
                </c:pt>
                <c:pt idx="28">
                  <c:v>44136</c:v>
                </c:pt>
                <c:pt idx="29">
                  <c:v>44166</c:v>
                </c:pt>
                <c:pt idx="30">
                  <c:v>44197</c:v>
                </c:pt>
                <c:pt idx="31">
                  <c:v>44228</c:v>
                </c:pt>
                <c:pt idx="32">
                  <c:v>44256</c:v>
                </c:pt>
                <c:pt idx="33">
                  <c:v>44287</c:v>
                </c:pt>
              </c:numCache>
            </c:numRef>
          </c:cat>
          <c:val>
            <c:numRef>
              <c:f>waldoutryo!$E$39:$E$72</c:f>
              <c:numCache>
                <c:formatCode>General</c:formatCode>
                <c:ptCount val="34"/>
                <c:pt idx="0">
                  <c:v>4.6964170000000003</c:v>
                </c:pt>
                <c:pt idx="1">
                  <c:v>3.959584</c:v>
                </c:pt>
                <c:pt idx="2">
                  <c:v>2.1055739999999998</c:v>
                </c:pt>
                <c:pt idx="3">
                  <c:v>3.2086329999999998</c:v>
                </c:pt>
                <c:pt idx="4">
                  <c:v>2.4166219999999998</c:v>
                </c:pt>
                <c:pt idx="5">
                  <c:v>3.604212</c:v>
                </c:pt>
                <c:pt idx="6">
                  <c:v>3.0283739999999999</c:v>
                </c:pt>
                <c:pt idx="7">
                  <c:v>3.1383420000000002</c:v>
                </c:pt>
                <c:pt idx="8">
                  <c:v>4.135904</c:v>
                </c:pt>
                <c:pt idx="9">
                  <c:v>3.0655830000000002</c:v>
                </c:pt>
                <c:pt idx="10">
                  <c:v>4.05626</c:v>
                </c:pt>
                <c:pt idx="11">
                  <c:v>2.8288700000000002</c:v>
                </c:pt>
                <c:pt idx="12">
                  <c:v>2.587307</c:v>
                </c:pt>
                <c:pt idx="13">
                  <c:v>1.1080350000000001</c:v>
                </c:pt>
                <c:pt idx="14">
                  <c:v>2.7654809999999999</c:v>
                </c:pt>
                <c:pt idx="15">
                  <c:v>3.5247630000000001</c:v>
                </c:pt>
                <c:pt idx="16">
                  <c:v>2.1303999999999998</c:v>
                </c:pt>
                <c:pt idx="17">
                  <c:v>3.2996829999999999</c:v>
                </c:pt>
                <c:pt idx="18">
                  <c:v>2.3347950000000002</c:v>
                </c:pt>
                <c:pt idx="19">
                  <c:v>2.8205770000000001</c:v>
                </c:pt>
                <c:pt idx="20">
                  <c:v>4.127961</c:v>
                </c:pt>
                <c:pt idx="21">
                  <c:v>1.2184539999999999</c:v>
                </c:pt>
                <c:pt idx="22">
                  <c:v>0</c:v>
                </c:pt>
                <c:pt idx="23">
                  <c:v>-0.52040200000000003</c:v>
                </c:pt>
                <c:pt idx="24">
                  <c:v>0.68888039999999995</c:v>
                </c:pt>
                <c:pt idx="25">
                  <c:v>1.6582479999999999</c:v>
                </c:pt>
                <c:pt idx="26">
                  <c:v>2.4292009999999999</c:v>
                </c:pt>
                <c:pt idx="27">
                  <c:v>0.75019349999999996</c:v>
                </c:pt>
                <c:pt idx="28">
                  <c:v>0.98636559999999995</c:v>
                </c:pt>
                <c:pt idx="29">
                  <c:v>2.5922239999999999</c:v>
                </c:pt>
                <c:pt idx="30">
                  <c:v>3.3055629999999998</c:v>
                </c:pt>
                <c:pt idx="31">
                  <c:v>4.5556279999999996</c:v>
                </c:pt>
                <c:pt idx="32">
                  <c:v>2.3587229999999999</c:v>
                </c:pt>
                <c:pt idx="33">
                  <c:v>1.4237949999999999</c:v>
                </c:pt>
              </c:numCache>
            </c:numRef>
          </c:val>
          <c:smooth val="0"/>
          <c:extLst>
            <c:ext xmlns:c16="http://schemas.microsoft.com/office/drawing/2014/chart" uri="{C3380CC4-5D6E-409C-BE32-E72D297353CC}">
              <c16:uniqueId val="{00000002-7D4D-495D-BA4D-86CA9883EC78}"/>
            </c:ext>
          </c:extLst>
        </c:ser>
        <c:dLbls>
          <c:showLegendKey val="0"/>
          <c:showVal val="0"/>
          <c:showCatName val="0"/>
          <c:showSerName val="0"/>
          <c:showPercent val="0"/>
          <c:showBubbleSize val="0"/>
        </c:dLbls>
        <c:smooth val="0"/>
        <c:axId val="897227600"/>
        <c:axId val="897227184"/>
      </c:lineChart>
      <c:dateAx>
        <c:axId val="897227600"/>
        <c:scaling>
          <c:orientation val="minMax"/>
        </c:scaling>
        <c:delete val="0"/>
        <c:axPos val="b"/>
        <c:numFmt formatCode="m/d/yyyy"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7227184"/>
        <c:crosses val="autoZero"/>
        <c:auto val="1"/>
        <c:lblOffset val="100"/>
        <c:baseTimeUnit val="months"/>
        <c:majorUnit val="4"/>
        <c:majorTimeUnit val="months"/>
      </c:dateAx>
      <c:valAx>
        <c:axId val="897227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Stick Equivalents Per Capita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72276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dirty="0">
                <a:effectLst/>
              </a:rPr>
              <a:t>Total E-Cigarette Unit Sales</a:t>
            </a:r>
            <a:endParaRPr lang="en-US" dirty="0">
              <a:effectLst/>
            </a:endParaRPr>
          </a:p>
          <a:p>
            <a:pPr>
              <a:defRPr/>
            </a:pPr>
            <a:r>
              <a:rPr lang="en-US" sz="1800" b="0" i="0" baseline="0" dirty="0">
                <a:effectLst/>
              </a:rPr>
              <a:t>(US Nielsen Channels, 2017—September 2021)</a:t>
            </a:r>
            <a:endParaRPr lang="en-US"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cked"/>
        <c:varyColors val="0"/>
        <c:ser>
          <c:idx val="0"/>
          <c:order val="0"/>
          <c:tx>
            <c:strRef>
              <c:f>Sheet1!$L$2</c:f>
              <c:strCache>
                <c:ptCount val="1"/>
                <c:pt idx="0">
                  <c:v>Pre-EVALI</c:v>
                </c:pt>
              </c:strCache>
            </c:strRef>
          </c:tx>
          <c:spPr>
            <a:solidFill>
              <a:schemeClr val="accent1"/>
            </a:solidFill>
            <a:ln>
              <a:noFill/>
            </a:ln>
            <a:effectLst/>
          </c:spPr>
          <c:cat>
            <c:numRef>
              <c:f>Sheet1!$K$3:$K$63</c:f>
              <c:numCache>
                <c:formatCode>m/d/yyyy</c:formatCode>
                <c:ptCount val="61"/>
                <c:pt idx="0">
                  <c:v>42764</c:v>
                </c:pt>
                <c:pt idx="1">
                  <c:v>42792</c:v>
                </c:pt>
                <c:pt idx="2">
                  <c:v>42820</c:v>
                </c:pt>
                <c:pt idx="3">
                  <c:v>42848</c:v>
                </c:pt>
                <c:pt idx="4">
                  <c:v>42876</c:v>
                </c:pt>
                <c:pt idx="5">
                  <c:v>42904</c:v>
                </c:pt>
                <c:pt idx="6">
                  <c:v>42932</c:v>
                </c:pt>
                <c:pt idx="7">
                  <c:v>42960</c:v>
                </c:pt>
                <c:pt idx="8">
                  <c:v>42988</c:v>
                </c:pt>
                <c:pt idx="9">
                  <c:v>43016</c:v>
                </c:pt>
                <c:pt idx="10">
                  <c:v>43044</c:v>
                </c:pt>
                <c:pt idx="11">
                  <c:v>43072</c:v>
                </c:pt>
                <c:pt idx="12">
                  <c:v>43100</c:v>
                </c:pt>
                <c:pt idx="13">
                  <c:v>43128</c:v>
                </c:pt>
                <c:pt idx="14">
                  <c:v>43156</c:v>
                </c:pt>
                <c:pt idx="15">
                  <c:v>43184</c:v>
                </c:pt>
                <c:pt idx="16">
                  <c:v>43212</c:v>
                </c:pt>
                <c:pt idx="17">
                  <c:v>43240</c:v>
                </c:pt>
                <c:pt idx="18">
                  <c:v>43268</c:v>
                </c:pt>
                <c:pt idx="19">
                  <c:v>43296</c:v>
                </c:pt>
                <c:pt idx="20">
                  <c:v>43324</c:v>
                </c:pt>
                <c:pt idx="21">
                  <c:v>43352</c:v>
                </c:pt>
                <c:pt idx="22">
                  <c:v>43380</c:v>
                </c:pt>
                <c:pt idx="23">
                  <c:v>43408</c:v>
                </c:pt>
                <c:pt idx="24">
                  <c:v>43436</c:v>
                </c:pt>
                <c:pt idx="25">
                  <c:v>43464</c:v>
                </c:pt>
                <c:pt idx="26">
                  <c:v>43492</c:v>
                </c:pt>
                <c:pt idx="27">
                  <c:v>43520</c:v>
                </c:pt>
                <c:pt idx="28">
                  <c:v>43548</c:v>
                </c:pt>
                <c:pt idx="29">
                  <c:v>43576</c:v>
                </c:pt>
                <c:pt idx="30">
                  <c:v>43604</c:v>
                </c:pt>
                <c:pt idx="31">
                  <c:v>43632</c:v>
                </c:pt>
                <c:pt idx="32">
                  <c:v>43660</c:v>
                </c:pt>
                <c:pt idx="33">
                  <c:v>43688</c:v>
                </c:pt>
                <c:pt idx="34">
                  <c:v>43716</c:v>
                </c:pt>
                <c:pt idx="35">
                  <c:v>43744</c:v>
                </c:pt>
                <c:pt idx="36">
                  <c:v>43772</c:v>
                </c:pt>
                <c:pt idx="37">
                  <c:v>43800</c:v>
                </c:pt>
                <c:pt idx="38">
                  <c:v>43828</c:v>
                </c:pt>
                <c:pt idx="39">
                  <c:v>43856</c:v>
                </c:pt>
                <c:pt idx="40">
                  <c:v>43884</c:v>
                </c:pt>
                <c:pt idx="41">
                  <c:v>43912</c:v>
                </c:pt>
                <c:pt idx="42">
                  <c:v>43940</c:v>
                </c:pt>
                <c:pt idx="43">
                  <c:v>43968</c:v>
                </c:pt>
                <c:pt idx="44">
                  <c:v>43996</c:v>
                </c:pt>
                <c:pt idx="45">
                  <c:v>44024</c:v>
                </c:pt>
                <c:pt idx="46">
                  <c:v>44052</c:v>
                </c:pt>
                <c:pt idx="47">
                  <c:v>44080</c:v>
                </c:pt>
                <c:pt idx="48">
                  <c:v>44108</c:v>
                </c:pt>
                <c:pt idx="49">
                  <c:v>44136</c:v>
                </c:pt>
                <c:pt idx="50">
                  <c:v>44164</c:v>
                </c:pt>
                <c:pt idx="51">
                  <c:v>44192</c:v>
                </c:pt>
                <c:pt idx="52">
                  <c:v>44220</c:v>
                </c:pt>
                <c:pt idx="53">
                  <c:v>44248</c:v>
                </c:pt>
                <c:pt idx="54">
                  <c:v>44276</c:v>
                </c:pt>
                <c:pt idx="55">
                  <c:v>44304</c:v>
                </c:pt>
                <c:pt idx="56">
                  <c:v>44332</c:v>
                </c:pt>
                <c:pt idx="57">
                  <c:v>44360</c:v>
                </c:pt>
                <c:pt idx="58">
                  <c:v>44388</c:v>
                </c:pt>
                <c:pt idx="59">
                  <c:v>44416</c:v>
                </c:pt>
                <c:pt idx="60">
                  <c:v>44444</c:v>
                </c:pt>
              </c:numCache>
            </c:numRef>
          </c:cat>
          <c:val>
            <c:numRef>
              <c:f>Sheet1!$L$3:$L$36</c:f>
              <c:numCache>
                <c:formatCode>General</c:formatCode>
                <c:ptCount val="34"/>
                <c:pt idx="0">
                  <c:v>5.7262371825054288</c:v>
                </c:pt>
                <c:pt idx="1">
                  <c:v>5.9216238055378199</c:v>
                </c:pt>
                <c:pt idx="2">
                  <c:v>6.2334943851456046</c:v>
                </c:pt>
                <c:pt idx="3">
                  <c:v>6.1662031561136246</c:v>
                </c:pt>
                <c:pt idx="4">
                  <c:v>6.4005495430901647</c:v>
                </c:pt>
                <c:pt idx="5">
                  <c:v>6.4290377898141742</c:v>
                </c:pt>
                <c:pt idx="6">
                  <c:v>6.710873881354928</c:v>
                </c:pt>
                <c:pt idx="7">
                  <c:v>6.8348759999498725</c:v>
                </c:pt>
                <c:pt idx="8">
                  <c:v>6.7018155222758651</c:v>
                </c:pt>
                <c:pt idx="9">
                  <c:v>6.8804210489615798</c:v>
                </c:pt>
                <c:pt idx="10">
                  <c:v>7.2579138185828924</c:v>
                </c:pt>
                <c:pt idx="11">
                  <c:v>7.9562931805849075</c:v>
                </c:pt>
                <c:pt idx="12">
                  <c:v>8.4671536134555936</c:v>
                </c:pt>
                <c:pt idx="13">
                  <c:v>8.3217090470716357</c:v>
                </c:pt>
                <c:pt idx="14">
                  <c:v>8.6343671549111605</c:v>
                </c:pt>
                <c:pt idx="15">
                  <c:v>9.933447920717299</c:v>
                </c:pt>
                <c:pt idx="16">
                  <c:v>10.894307388924062</c:v>
                </c:pt>
                <c:pt idx="17">
                  <c:v>13.172148671001196</c:v>
                </c:pt>
                <c:pt idx="18">
                  <c:v>15.082948083989322</c:v>
                </c:pt>
                <c:pt idx="19">
                  <c:v>15.789080386515707</c:v>
                </c:pt>
                <c:pt idx="20">
                  <c:v>15.852944734506309</c:v>
                </c:pt>
                <c:pt idx="21">
                  <c:v>16.14074343116954</c:v>
                </c:pt>
                <c:pt idx="22">
                  <c:v>18.159067682456225</c:v>
                </c:pt>
                <c:pt idx="23">
                  <c:v>19.706836595200002</c:v>
                </c:pt>
                <c:pt idx="24">
                  <c:v>19.385138379409909</c:v>
                </c:pt>
                <c:pt idx="25">
                  <c:v>17.534983838908374</c:v>
                </c:pt>
                <c:pt idx="26">
                  <c:v>16.83821424562484</c:v>
                </c:pt>
                <c:pt idx="27">
                  <c:v>16.792846613563597</c:v>
                </c:pt>
                <c:pt idx="28">
                  <c:v>18.073994774371386</c:v>
                </c:pt>
                <c:pt idx="29">
                  <c:v>19.258242941228673</c:v>
                </c:pt>
                <c:pt idx="30">
                  <c:v>19.804957669228315</c:v>
                </c:pt>
                <c:pt idx="31">
                  <c:v>20.58780515473336</c:v>
                </c:pt>
                <c:pt idx="32">
                  <c:v>21.305314566474408</c:v>
                </c:pt>
                <c:pt idx="33">
                  <c:v>21.989067018032074</c:v>
                </c:pt>
              </c:numCache>
            </c:numRef>
          </c:val>
          <c:extLst>
            <c:ext xmlns:c16="http://schemas.microsoft.com/office/drawing/2014/chart" uri="{C3380CC4-5D6E-409C-BE32-E72D297353CC}">
              <c16:uniqueId val="{00000000-A1F8-40B8-BC67-7117E8288DD1}"/>
            </c:ext>
          </c:extLst>
        </c:ser>
        <c:ser>
          <c:idx val="1"/>
          <c:order val="1"/>
          <c:tx>
            <c:strRef>
              <c:f>Sheet1!$M$2</c:f>
              <c:strCache>
                <c:ptCount val="1"/>
                <c:pt idx="0">
                  <c:v>EVALI</c:v>
                </c:pt>
              </c:strCache>
            </c:strRef>
          </c:tx>
          <c:spPr>
            <a:solidFill>
              <a:schemeClr val="accent2"/>
            </a:solidFill>
            <a:ln>
              <a:noFill/>
            </a:ln>
            <a:effectLst/>
          </c:spPr>
          <c:cat>
            <c:numRef>
              <c:f>Sheet1!$K$3:$K$63</c:f>
              <c:numCache>
                <c:formatCode>m/d/yyyy</c:formatCode>
                <c:ptCount val="61"/>
                <c:pt idx="0">
                  <c:v>42764</c:v>
                </c:pt>
                <c:pt idx="1">
                  <c:v>42792</c:v>
                </c:pt>
                <c:pt idx="2">
                  <c:v>42820</c:v>
                </c:pt>
                <c:pt idx="3">
                  <c:v>42848</c:v>
                </c:pt>
                <c:pt idx="4">
                  <c:v>42876</c:v>
                </c:pt>
                <c:pt idx="5">
                  <c:v>42904</c:v>
                </c:pt>
                <c:pt idx="6">
                  <c:v>42932</c:v>
                </c:pt>
                <c:pt idx="7">
                  <c:v>42960</c:v>
                </c:pt>
                <c:pt idx="8">
                  <c:v>42988</c:v>
                </c:pt>
                <c:pt idx="9">
                  <c:v>43016</c:v>
                </c:pt>
                <c:pt idx="10">
                  <c:v>43044</c:v>
                </c:pt>
                <c:pt idx="11">
                  <c:v>43072</c:v>
                </c:pt>
                <c:pt idx="12">
                  <c:v>43100</c:v>
                </c:pt>
                <c:pt idx="13">
                  <c:v>43128</c:v>
                </c:pt>
                <c:pt idx="14">
                  <c:v>43156</c:v>
                </c:pt>
                <c:pt idx="15">
                  <c:v>43184</c:v>
                </c:pt>
                <c:pt idx="16">
                  <c:v>43212</c:v>
                </c:pt>
                <c:pt idx="17">
                  <c:v>43240</c:v>
                </c:pt>
                <c:pt idx="18">
                  <c:v>43268</c:v>
                </c:pt>
                <c:pt idx="19">
                  <c:v>43296</c:v>
                </c:pt>
                <c:pt idx="20">
                  <c:v>43324</c:v>
                </c:pt>
                <c:pt idx="21">
                  <c:v>43352</c:v>
                </c:pt>
                <c:pt idx="22">
                  <c:v>43380</c:v>
                </c:pt>
                <c:pt idx="23">
                  <c:v>43408</c:v>
                </c:pt>
                <c:pt idx="24">
                  <c:v>43436</c:v>
                </c:pt>
                <c:pt idx="25">
                  <c:v>43464</c:v>
                </c:pt>
                <c:pt idx="26">
                  <c:v>43492</c:v>
                </c:pt>
                <c:pt idx="27">
                  <c:v>43520</c:v>
                </c:pt>
                <c:pt idx="28">
                  <c:v>43548</c:v>
                </c:pt>
                <c:pt idx="29">
                  <c:v>43576</c:v>
                </c:pt>
                <c:pt idx="30">
                  <c:v>43604</c:v>
                </c:pt>
                <c:pt idx="31">
                  <c:v>43632</c:v>
                </c:pt>
                <c:pt idx="32">
                  <c:v>43660</c:v>
                </c:pt>
                <c:pt idx="33">
                  <c:v>43688</c:v>
                </c:pt>
                <c:pt idx="34">
                  <c:v>43716</c:v>
                </c:pt>
                <c:pt idx="35">
                  <c:v>43744</c:v>
                </c:pt>
                <c:pt idx="36">
                  <c:v>43772</c:v>
                </c:pt>
                <c:pt idx="37">
                  <c:v>43800</c:v>
                </c:pt>
                <c:pt idx="38">
                  <c:v>43828</c:v>
                </c:pt>
                <c:pt idx="39">
                  <c:v>43856</c:v>
                </c:pt>
                <c:pt idx="40">
                  <c:v>43884</c:v>
                </c:pt>
                <c:pt idx="41">
                  <c:v>43912</c:v>
                </c:pt>
                <c:pt idx="42">
                  <c:v>43940</c:v>
                </c:pt>
                <c:pt idx="43">
                  <c:v>43968</c:v>
                </c:pt>
                <c:pt idx="44">
                  <c:v>43996</c:v>
                </c:pt>
                <c:pt idx="45">
                  <c:v>44024</c:v>
                </c:pt>
                <c:pt idx="46">
                  <c:v>44052</c:v>
                </c:pt>
                <c:pt idx="47">
                  <c:v>44080</c:v>
                </c:pt>
                <c:pt idx="48">
                  <c:v>44108</c:v>
                </c:pt>
                <c:pt idx="49">
                  <c:v>44136</c:v>
                </c:pt>
                <c:pt idx="50">
                  <c:v>44164</c:v>
                </c:pt>
                <c:pt idx="51">
                  <c:v>44192</c:v>
                </c:pt>
                <c:pt idx="52">
                  <c:v>44220</c:v>
                </c:pt>
                <c:pt idx="53">
                  <c:v>44248</c:v>
                </c:pt>
                <c:pt idx="54">
                  <c:v>44276</c:v>
                </c:pt>
                <c:pt idx="55">
                  <c:v>44304</c:v>
                </c:pt>
                <c:pt idx="56">
                  <c:v>44332</c:v>
                </c:pt>
                <c:pt idx="57">
                  <c:v>44360</c:v>
                </c:pt>
                <c:pt idx="58">
                  <c:v>44388</c:v>
                </c:pt>
                <c:pt idx="59">
                  <c:v>44416</c:v>
                </c:pt>
                <c:pt idx="60">
                  <c:v>44444</c:v>
                </c:pt>
              </c:numCache>
            </c:numRef>
          </c:cat>
          <c:val>
            <c:numRef>
              <c:f>Sheet1!$M$3:$M$43</c:f>
              <c:numCache>
                <c:formatCode>General</c:formatCode>
                <c:ptCount val="41"/>
                <c:pt idx="34" formatCode="0.00">
                  <c:v>20.930368972476572</c:v>
                </c:pt>
                <c:pt idx="35" formatCode="0.00">
                  <c:v>18.218667644046945</c:v>
                </c:pt>
                <c:pt idx="36" formatCode="0.00">
                  <c:v>17.887455198797397</c:v>
                </c:pt>
                <c:pt idx="37" formatCode="0.00">
                  <c:v>18.61827593864291</c:v>
                </c:pt>
                <c:pt idx="38" formatCode="0.00">
                  <c:v>17.364159889926668</c:v>
                </c:pt>
                <c:pt idx="39" formatCode="0.00">
                  <c:v>15.684888165371376</c:v>
                </c:pt>
                <c:pt idx="40" formatCode="0.00">
                  <c:v>14.797291408613091</c:v>
                </c:pt>
              </c:numCache>
            </c:numRef>
          </c:val>
          <c:extLst>
            <c:ext xmlns:c16="http://schemas.microsoft.com/office/drawing/2014/chart" uri="{C3380CC4-5D6E-409C-BE32-E72D297353CC}">
              <c16:uniqueId val="{00000001-A1F8-40B8-BC67-7117E8288DD1}"/>
            </c:ext>
          </c:extLst>
        </c:ser>
        <c:ser>
          <c:idx val="2"/>
          <c:order val="2"/>
          <c:tx>
            <c:strRef>
              <c:f>Sheet1!$N$2</c:f>
              <c:strCache>
                <c:ptCount val="1"/>
                <c:pt idx="0">
                  <c:v>Post-EVALI/COVID</c:v>
                </c:pt>
              </c:strCache>
            </c:strRef>
          </c:tx>
          <c:spPr>
            <a:solidFill>
              <a:schemeClr val="accent3"/>
            </a:solidFill>
            <a:ln>
              <a:noFill/>
            </a:ln>
            <a:effectLst/>
          </c:spPr>
          <c:cat>
            <c:numRef>
              <c:f>Sheet1!$K$3:$K$63</c:f>
              <c:numCache>
                <c:formatCode>m/d/yyyy</c:formatCode>
                <c:ptCount val="61"/>
                <c:pt idx="0">
                  <c:v>42764</c:v>
                </c:pt>
                <c:pt idx="1">
                  <c:v>42792</c:v>
                </c:pt>
                <c:pt idx="2">
                  <c:v>42820</c:v>
                </c:pt>
                <c:pt idx="3">
                  <c:v>42848</c:v>
                </c:pt>
                <c:pt idx="4">
                  <c:v>42876</c:v>
                </c:pt>
                <c:pt idx="5">
                  <c:v>42904</c:v>
                </c:pt>
                <c:pt idx="6">
                  <c:v>42932</c:v>
                </c:pt>
                <c:pt idx="7">
                  <c:v>42960</c:v>
                </c:pt>
                <c:pt idx="8">
                  <c:v>42988</c:v>
                </c:pt>
                <c:pt idx="9">
                  <c:v>43016</c:v>
                </c:pt>
                <c:pt idx="10">
                  <c:v>43044</c:v>
                </c:pt>
                <c:pt idx="11">
                  <c:v>43072</c:v>
                </c:pt>
                <c:pt idx="12">
                  <c:v>43100</c:v>
                </c:pt>
                <c:pt idx="13">
                  <c:v>43128</c:v>
                </c:pt>
                <c:pt idx="14">
                  <c:v>43156</c:v>
                </c:pt>
                <c:pt idx="15">
                  <c:v>43184</c:v>
                </c:pt>
                <c:pt idx="16">
                  <c:v>43212</c:v>
                </c:pt>
                <c:pt idx="17">
                  <c:v>43240</c:v>
                </c:pt>
                <c:pt idx="18">
                  <c:v>43268</c:v>
                </c:pt>
                <c:pt idx="19">
                  <c:v>43296</c:v>
                </c:pt>
                <c:pt idx="20">
                  <c:v>43324</c:v>
                </c:pt>
                <c:pt idx="21">
                  <c:v>43352</c:v>
                </c:pt>
                <c:pt idx="22">
                  <c:v>43380</c:v>
                </c:pt>
                <c:pt idx="23">
                  <c:v>43408</c:v>
                </c:pt>
                <c:pt idx="24">
                  <c:v>43436</c:v>
                </c:pt>
                <c:pt idx="25">
                  <c:v>43464</c:v>
                </c:pt>
                <c:pt idx="26">
                  <c:v>43492</c:v>
                </c:pt>
                <c:pt idx="27">
                  <c:v>43520</c:v>
                </c:pt>
                <c:pt idx="28">
                  <c:v>43548</c:v>
                </c:pt>
                <c:pt idx="29">
                  <c:v>43576</c:v>
                </c:pt>
                <c:pt idx="30">
                  <c:v>43604</c:v>
                </c:pt>
                <c:pt idx="31">
                  <c:v>43632</c:v>
                </c:pt>
                <c:pt idx="32">
                  <c:v>43660</c:v>
                </c:pt>
                <c:pt idx="33">
                  <c:v>43688</c:v>
                </c:pt>
                <c:pt idx="34">
                  <c:v>43716</c:v>
                </c:pt>
                <c:pt idx="35">
                  <c:v>43744</c:v>
                </c:pt>
                <c:pt idx="36">
                  <c:v>43772</c:v>
                </c:pt>
                <c:pt idx="37">
                  <c:v>43800</c:v>
                </c:pt>
                <c:pt idx="38">
                  <c:v>43828</c:v>
                </c:pt>
                <c:pt idx="39">
                  <c:v>43856</c:v>
                </c:pt>
                <c:pt idx="40">
                  <c:v>43884</c:v>
                </c:pt>
                <c:pt idx="41">
                  <c:v>43912</c:v>
                </c:pt>
                <c:pt idx="42">
                  <c:v>43940</c:v>
                </c:pt>
                <c:pt idx="43">
                  <c:v>43968</c:v>
                </c:pt>
                <c:pt idx="44">
                  <c:v>43996</c:v>
                </c:pt>
                <c:pt idx="45">
                  <c:v>44024</c:v>
                </c:pt>
                <c:pt idx="46">
                  <c:v>44052</c:v>
                </c:pt>
                <c:pt idx="47">
                  <c:v>44080</c:v>
                </c:pt>
                <c:pt idx="48">
                  <c:v>44108</c:v>
                </c:pt>
                <c:pt idx="49">
                  <c:v>44136</c:v>
                </c:pt>
                <c:pt idx="50">
                  <c:v>44164</c:v>
                </c:pt>
                <c:pt idx="51">
                  <c:v>44192</c:v>
                </c:pt>
                <c:pt idx="52">
                  <c:v>44220</c:v>
                </c:pt>
                <c:pt idx="53">
                  <c:v>44248</c:v>
                </c:pt>
                <c:pt idx="54">
                  <c:v>44276</c:v>
                </c:pt>
                <c:pt idx="55">
                  <c:v>44304</c:v>
                </c:pt>
                <c:pt idx="56">
                  <c:v>44332</c:v>
                </c:pt>
                <c:pt idx="57">
                  <c:v>44360</c:v>
                </c:pt>
                <c:pt idx="58">
                  <c:v>44388</c:v>
                </c:pt>
                <c:pt idx="59">
                  <c:v>44416</c:v>
                </c:pt>
                <c:pt idx="60">
                  <c:v>44444</c:v>
                </c:pt>
              </c:numCache>
            </c:numRef>
          </c:cat>
          <c:val>
            <c:numRef>
              <c:f>Sheet1!$N$3:$N$63</c:f>
              <c:numCache>
                <c:formatCode>General</c:formatCode>
                <c:ptCount val="61"/>
                <c:pt idx="41">
                  <c:v>15.424897252698429</c:v>
                </c:pt>
                <c:pt idx="42">
                  <c:v>15.958633667672984</c:v>
                </c:pt>
                <c:pt idx="43">
                  <c:v>17.095815619279165</c:v>
                </c:pt>
                <c:pt idx="44">
                  <c:v>16.743734008602132</c:v>
                </c:pt>
                <c:pt idx="45">
                  <c:v>16.509414752683369</c:v>
                </c:pt>
                <c:pt idx="46">
                  <c:v>16.376916646957397</c:v>
                </c:pt>
                <c:pt idx="47">
                  <c:v>16.665617972612381</c:v>
                </c:pt>
                <c:pt idx="48">
                  <c:v>18.101430356502533</c:v>
                </c:pt>
                <c:pt idx="49">
                  <c:v>18.566325813531876</c:v>
                </c:pt>
                <c:pt idx="50">
                  <c:v>19.50898677110672</c:v>
                </c:pt>
                <c:pt idx="51">
                  <c:v>20.077549576759338</c:v>
                </c:pt>
                <c:pt idx="52">
                  <c:v>20.492818653583527</c:v>
                </c:pt>
                <c:pt idx="53">
                  <c:v>20.519199311733246</c:v>
                </c:pt>
                <c:pt idx="54">
                  <c:v>21.653619647026062</c:v>
                </c:pt>
                <c:pt idx="55">
                  <c:v>21.764610946178436</c:v>
                </c:pt>
                <c:pt idx="56">
                  <c:v>22.029530704021454</c:v>
                </c:pt>
                <c:pt idx="57">
                  <c:v>22.435164153575897</c:v>
                </c:pt>
                <c:pt idx="58">
                  <c:v>23.938769557746127</c:v>
                </c:pt>
                <c:pt idx="59">
                  <c:v>24.435152383521199</c:v>
                </c:pt>
                <c:pt idx="60">
                  <c:v>24.061587732518092</c:v>
                </c:pt>
              </c:numCache>
            </c:numRef>
          </c:val>
          <c:extLst>
            <c:ext xmlns:c16="http://schemas.microsoft.com/office/drawing/2014/chart" uri="{C3380CC4-5D6E-409C-BE32-E72D297353CC}">
              <c16:uniqueId val="{00000002-A1F8-40B8-BC67-7117E8288DD1}"/>
            </c:ext>
          </c:extLst>
        </c:ser>
        <c:dLbls>
          <c:showLegendKey val="0"/>
          <c:showVal val="0"/>
          <c:showCatName val="0"/>
          <c:showSerName val="0"/>
          <c:showPercent val="0"/>
          <c:showBubbleSize val="0"/>
        </c:dLbls>
        <c:axId val="1699680336"/>
        <c:axId val="1699679504"/>
      </c:areaChart>
      <c:dateAx>
        <c:axId val="1699680336"/>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99679504"/>
        <c:crosses val="autoZero"/>
        <c:auto val="1"/>
        <c:lblOffset val="100"/>
        <c:baseTimeUnit val="days"/>
        <c:majorUnit val="6"/>
        <c:majorTimeUnit val="months"/>
      </c:dateAx>
      <c:valAx>
        <c:axId val="1699679504"/>
        <c:scaling>
          <c:orientation val="minMax"/>
          <c:max val="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Millions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9968033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olorStr">
        <cx:f>'Policy Map'!$B$2:$B$52</cx:f>
        <cx:nf>'Policy Map'!$B$1</cx:nf>
        <cx:lvl ptCount="51" name="Policy">
          <cx:pt idx="0">None</cx:pt>
          <cx:pt idx="1">None</cx:pt>
          <cx:pt idx="2">None</cx:pt>
          <cx:pt idx="3">None</cx:pt>
          <cx:pt idx="4">None</cx:pt>
          <cx:pt idx="5">None</cx:pt>
          <cx:pt idx="6">None</cx:pt>
          <cx:pt idx="7">None</cx:pt>
          <cx:pt idx="8">None</cx:pt>
          <cx:pt idx="9">None</cx:pt>
          <cx:pt idx="10">None</cx:pt>
          <cx:pt idx="11">None</cx:pt>
          <cx:pt idx="12">None</cx:pt>
          <cx:pt idx="13">None</cx:pt>
          <cx:pt idx="14">None</cx:pt>
          <cx:pt idx="15">None</cx:pt>
          <cx:pt idx="16">None</cx:pt>
          <cx:pt idx="17">None</cx:pt>
          <cx:pt idx="18">None</cx:pt>
          <cx:pt idx="19">None</cx:pt>
          <cx:pt idx="20">None</cx:pt>
          <cx:pt idx="21">Total, Enacted</cx:pt>
          <cx:pt idx="22">Partial, Enacted</cx:pt>
          <cx:pt idx="23">None</cx:pt>
          <cx:pt idx="24">None</cx:pt>
          <cx:pt idx="25">None</cx:pt>
          <cx:pt idx="26">Partial, Enacted</cx:pt>
          <cx:pt idx="27">None</cx:pt>
          <cx:pt idx="28">None</cx:pt>
          <cx:pt idx="29">None</cx:pt>
          <cx:pt idx="30">Partial, Overturned</cx:pt>
          <cx:pt idx="31">None</cx:pt>
          <cx:pt idx="32">Partial, Overturned</cx:pt>
          <cx:pt idx="33">None</cx:pt>
          <cx:pt idx="34">None</cx:pt>
          <cx:pt idx="35">None</cx:pt>
          <cx:pt idx="36">None</cx:pt>
          <cx:pt idx="37">Partial, Enacted</cx:pt>
          <cx:pt idx="38">None</cx:pt>
          <cx:pt idx="39">Partial, Enacted</cx:pt>
          <cx:pt idx="40">None</cx:pt>
          <cx:pt idx="41">None</cx:pt>
          <cx:pt idx="42">None</cx:pt>
          <cx:pt idx="43">None</cx:pt>
          <cx:pt idx="44">None</cx:pt>
          <cx:pt idx="45">None</cx:pt>
          <cx:pt idx="46">None</cx:pt>
          <cx:pt idx="47">Partial, Enacted</cx:pt>
          <cx:pt idx="48">None</cx:pt>
          <cx:pt idx="49">None</cx:pt>
          <cx:pt idx="50">None</cx:pt>
        </cx:lvl>
      </cx:strDim>
      <cx:strDim type="cat">
        <cx:f>'Policy Map'!$A$2:$A$52</cx:f>
        <cx:nf>'Policy Map'!$A$1</cx:nf>
        <cx:lvl ptCount="51" name="State">
          <cx:pt idx="0">Alabama</cx:pt>
          <cx:pt idx="1">Alaska</cx:pt>
          <cx:pt idx="2">Arizona</cx:pt>
          <cx:pt idx="3">Arkansas</cx:pt>
          <cx:pt idx="4">California</cx:pt>
          <cx:pt idx="5">Colorado</cx:pt>
          <cx:pt idx="6">Connecticut</cx:pt>
          <cx:pt idx="7">Delaware</cx:pt>
          <cx:pt idx="8">District of Columbia</cx:pt>
          <cx:pt idx="9">Florida</cx:pt>
          <cx:pt idx="10">Georgia</cx:pt>
          <cx:pt idx="11">Hawaii</cx:pt>
          <cx:pt idx="12">Idaho</cx:pt>
          <cx:pt idx="13">Illinois</cx:pt>
          <cx:pt idx="14">Indiana</cx:pt>
          <cx:pt idx="15">Iowa</cx:pt>
          <cx:pt idx="16">Kansas</cx:pt>
          <cx:pt idx="17">Kentucky</cx:pt>
          <cx:pt idx="18">Louisiana</cx:pt>
          <cx:pt idx="19">Maine</cx:pt>
          <cx:pt idx="20">Maryland</cx:pt>
          <cx:pt idx="21">Massachusetts</cx:pt>
          <cx:pt idx="22">Michigan</cx:pt>
          <cx:pt idx="23">Minnesota</cx:pt>
          <cx:pt idx="24">Mississippi</cx:pt>
          <cx:pt idx="25">Missouri</cx:pt>
          <cx:pt idx="26">Montana</cx:pt>
          <cx:pt idx="27">Nebraska</cx:pt>
          <cx:pt idx="28">Nevada</cx:pt>
          <cx:pt idx="29">New Hampshire</cx:pt>
          <cx:pt idx="30">New Jersey</cx:pt>
          <cx:pt idx="31">New Mexico</cx:pt>
          <cx:pt idx="32">New York</cx:pt>
          <cx:pt idx="33">North Carolina</cx:pt>
          <cx:pt idx="34">North Dakota</cx:pt>
          <cx:pt idx="35">Ohio</cx:pt>
          <cx:pt idx="36">Oklahoma</cx:pt>
          <cx:pt idx="37">Oregon</cx:pt>
          <cx:pt idx="38">Pennsylvania</cx:pt>
          <cx:pt idx="39">Rhode Island</cx:pt>
          <cx:pt idx="40">South Carolina</cx:pt>
          <cx:pt idx="41">South Dakota</cx:pt>
          <cx:pt idx="42">Tennessee</cx:pt>
          <cx:pt idx="43">Texas</cx:pt>
          <cx:pt idx="44">Utah</cx:pt>
          <cx:pt idx="45">Vermont</cx:pt>
          <cx:pt idx="46">Virginia</cx:pt>
          <cx:pt idx="47">Washington</cx:pt>
          <cx:pt idx="48">West Virginia</cx:pt>
          <cx:pt idx="49">Wisconsin</cx:pt>
          <cx:pt idx="50">Wyoming</cx:pt>
        </cx:lvl>
      </cx:strDim>
    </cx:data>
  </cx:chartData>
  <cx:chart>
    <cx:title pos="t" align="ctr" overlay="0">
      <cx:tx>
        <cx:txData>
          <cx:v>E-Cigarette Sales Ban Policies</cx:v>
        </cx:txData>
      </cx:tx>
      <cx:txPr>
        <a:bodyPr spcFirstLastPara="1" vertOverflow="ellipsis" horzOverflow="overflow" wrap="square" lIns="0" tIns="0" rIns="0" bIns="0" anchor="ctr" anchorCtr="1"/>
        <a:lstStyle/>
        <a:p>
          <a:pPr algn="ctr" rtl="0">
            <a:defRPr sz="2800"/>
          </a:pPr>
          <a:r>
            <a:rPr lang="en-US" sz="2800" b="0" i="0" u="none" strike="noStrike" baseline="0" dirty="0">
              <a:solidFill>
                <a:sysClr val="windowText" lastClr="000000">
                  <a:lumMod val="65000"/>
                  <a:lumOff val="35000"/>
                </a:sysClr>
              </a:solidFill>
              <a:latin typeface="Calibri" panose="020F0502020204030204"/>
            </a:rPr>
            <a:t>E-Cigarette Sales Ban Policies</a:t>
          </a:r>
        </a:p>
      </cx:txPr>
    </cx:title>
    <cx:plotArea>
      <cx:plotAreaRegion>
        <cx:series layoutId="regionMap" uniqueId="{AFF37A9A-DE58-48D2-A483-57E196D6A547}">
          <cx:tx>
            <cx:txData>
              <cx:f>'Policy Map'!$B$1</cx:f>
              <cx:v>Policy</cx:v>
            </cx:txData>
          </cx:tx>
          <cx:dataId val="0"/>
          <cx:layoutPr>
            <cx:geography cultureLanguage="en-US" cultureRegion="US" attribution="Powered by Bing">
              <cx:geoCache provider="{E9337A44-BEBE-4D9F-B70C-5C5E7DAFC167}">
                <cx:binary>1H3pb9s41++/UvTzVYakSJF68c4FHi1eYyfN1uWL4CapdlELtf7191hu2kR1p3kwwQWMATyuxSMd
8qezHzL/e9/9z33yuCvfdWmSVf9z3/39PlAq/5+//qrug8d0V52l4X0pK/lNnd3L9C/57Vt4//jX
Q7lrw8z/iyBM/7oPdqV67N7/3/+Fu/mP8lze71Qosw/1Y9lfPVZ1oqp/uHb00rvdQxpmTlipMrxX
+O/3W1mq4J2zi6XavX/3mKlQ9Td9/vj3+xcj37/7a3q/X579LgH2VP0AtJSfUWroSGCdmcLQiXj/
LpGZ//2yhhE6o4apE0IQZcIU9OnZ210K9K/lauRp9/BQPlYVTG38/5T6xTzgovP+3b2sM7VfQx+W
8+/3t1moHh/eXaudeqzevwsraR8G2HI/mdvrcfZ/vUTh//7v5AdYj8kvz4CaLt6fLv2C0xqgqe/j
/mmd/j1GOj9jhAM01MQEI1OfYCTYGRGcY5MTgxmEPT35gNBr+DmOzk/KCTLrzyeJzH+S3ddd+obC
o5MzbhiUGEjAJ+MCvxQeYZwJinSdIB1PYXkFM8dR+UE4AeU/56cKShW/ISYGPcOUMl0IbuomfJlg
ghkBaaEGAqUGKk/nE3GB5f0DP7+FZaSborI+TVTKcJDZG8Ki0zMCVkQ3YckZYoKZL0UFY3wGomRg
E8ATCHHQcQcbd9Bi//kzQ7/B5YlwCsyXEwUm3mXVDozfW3kAgIwwTQEqysDG3ryAhX/uAZjkjOom
Zgz0m4HBCoFAvUTmzxz9Dponyik2VyeJjb1Lwm+yzMK3lBt+Rhg1uI4QxQwBEC/Rwdg8MzAn3ER7
H4HufYPn6LyOp+P4PKedIGT/5yQR2oRVJesyfFqjN/DNxJlucIaQjhjmv7oAe+nhnAB2IF5HpOc1
HB1H5yflBJvNxUli4zwmu3ZXPr4hNuYZQoKDsaHUJBi+vZQdziC0Ac9Nx0JQvnedn559sDmv4eg4
Nj8pJ9g47kliY8tElrsH+bQ+byI3YHQY+67V0H7tn1sdjNgZo1wQYXAAyKATq/Majo5j85Nygo19
mnJzUT76Mns7ZKh+BhGmIQhjBjjLOp34A5igM8YEAATCM/We/8zMcVCe6CaQXJyoIyCz7PFehfe1
ekNc8BnjDDOODTaa+gkuHIJRHeTll0jTfh03x4F5QTxBx745SWX2lFN7J7+9A2VQp1/f1GETZyYC
awI5AcIN8A0mio3zMwR+NoSnDFI6lGAIhJ47bP8td8dhO36XCX6OfZL4ncs6rMLdm0an6MwEjYZN
k0NCgAqhv7RGJoYYCQvEn+nE56C9iqXjSD0jncBzfpo+9gxchfBh9/RW/3tXgYgzZjKGIXmAMAjU
XmKeuwoCXGwBoQ8RYKvGFOjTsw9u3CsYOg7ND8IJMLPTzLRtH9t3m8cuvH9LN46egQoDUAzKyBFt
h5FxhpEA5ASUGMBl4C+xeR1Px+F5TjtBaLs5Sc02f5Sl/6bGiJwZFHwCAWIhEOTXwIt+ITo6VH+o
zikSR0XnFQwdx+YH4QSY+WnqtFu1C55e3H+v0HTzDDKhnBuEMow5RJ8vURlzoRD6kGPlnD+xchyP
A9UEjNvT9N8WkCYI3zCFM2bQIE8AHpu+FwUyMf6Q+tzX36hpwGVhjqHqc+P/Z36OY/JEN0FlsTxJ
3bV82AVvaFgoPdNhrfeZM0EwAe9rKiP0zIBaggGZT2L+Goj+kZ3jmHwnm0CydE4TkiQJMxm+Ya2A
ojMMiFAMxTM8JgdeoiJMKL4JiG4gbTA2EwBqz0Vl+QqOfgPMD8opNqfpjN2FYOnfulIAPjKUASBB
A50CBpq4yVycGebe5hBkMAoyA9efY/Majo5j85Nygs3daVr7ZfbwxuGleWZCbAnYQP2TQW1zosyg
TwDyNtwEoTIo2JdJSfoV/BwH5gfhBJfl9iT12cewupdZFb5lshOsiG6ajFOwI1xAkeYXhQZZGrgi
QKj2VemJQnsVS8fBeUY6gefjaXoAl49ZVvVJs3tTtQYmR5gGaK59jfp7xvl5CAP5NAHNHibnaJSs
qfC8lqvjIL2knuB0eaLqTba7J9X/74MZSs4QpwZIEEUYCjr7CP85PqZ+BtVRZGCkQ/L6V932B2aO
w7IcqSZwLE8Tjo+7KoBOUvWmNRzo6oRqM9exLkCzQXLsJSiHGg7kaxiIFgf3edI18DqejmPznHaC
0MfTRGj91h03AhKWkKkEb8wQlHE0CThN6CkQIEwgMUJA/XNaIvgzP8eReaKboLK+PklvYLMLszds
FqDsTKf7DBmjh06aicgY5hmBFg4Kyo4jgAxPmgX+yM5xTL6TTSDZnGabwCa8D0J/97b+mYAFBwcM
OtP2XRyTahq0PkNr1N45gMbBfT8noPY8qHkNR78B5sdcpticpne22ZV9sssentbn31t+HSqd+0I0
M/ddNvvE2Esjw40zjiAiPXThTv2y1/DzG2R+zGSKjHOiiqyqdvdBXT0q9Za5GnIGfYE6VCzZ6Jft
4/3njhmHhltwmaE9nR1aoaeis3slW79D6QX5FKrT9AQugvAtc5ywtQaSyzqFqvPYs45fIgSFTQ67
PRjoPnbYRPAkvIfC5p+4OQ7MgWqCx8XiJEVnXwL8LMv4aV3+vVKDcAYUFoGWQA4NUNCmDlLxQmrY
mUGgF1cwQsx9V+Eki/Yajo7j8pNygs3280liswmhCap6281qBvho0Ir+1Eq7tynPwTFh74cpdCg4
M3LIBjy9GAeBeRVLx9F5RjqBZ3OiybRewv5C/2mB3kZyTNMg0DR4CCon9gYj2MbG8Pc+gUM37nNX
7eOfGToOzQ/CCTAfT1Vuqgra1MM8D98OnP1ONchggisNZRlumGwSckLhBvqf8W9boffN5q9g6jhA
L4gnIG1ONPiUmXrTDjTYh7v3xGAPJ903M0EH4UvVBvtyoJUDajsGNDrtEzpTb+3PDP0GnCfCKTA3
J2l1to9fyz9t4Psvd0hD3y3hkL6kBIJ/6MmYhDmmebbvbDKhWWPsTpvm0l7D0XFoflJOsNmeZnpg
+9js3rIxcN9Hw2DPINRmkCEOwf9zdwBjA7Qa5HMgDQrab8yzPbc4f+bnd7gc5jFF5e5EJaZ9t9il
OWSh33LzDWwjMASYFIhfQHCgdDNRaBB+MmiB2vdz/rKLYO8Kv4ql3+HzgnwK0+mGOqvHsnrs384r
2LdzQGsmeAMIqqDQKTgNdqA6ui+Kwtb2sVX9V9XWvvszT78H6Yl2itDqNAVpPKDD3pUS2m52b4eS
Du1n+n6j+m+2GHJouoEtboCQDn2c+7MGnp59iHoOR3S8hq/fIDWZ1xQt+yTRuogTaFh709MgAKd9
C7rBEHTbHqmEQvwDLYZjF8E0G/oabo6j85NygsvFaZ488PGxUu9+dhQd7PW/j04hWT0e0QERDmzV
3e+UfulfCwTbqKFg+n2LwS8m6dVsHUdpQj6B6uNpeg5XAZy6825ZvW1ZgUJeGhoITQhXD924E6T2
jgO0TCOIhmA7HNiuibp7LVfHgXpJPcHpanmSqu5a1nBy1GsMwH8XGemwUxROJNjvugF52Vezf5Ep
YYJJgn52tg+cGFx/7n+/nq/jWE3pJ2hdn6ZhOszqzc/5go06OiR44IQCcihgv8Rqf84XgbSDiQ1d
4H0wdQyrP3P1T0g9UU9xck5Sqm6g3Q0OM3t8wx4E8PSgXQf6REGcCN33Wb8ECfpE4YQPOA8ECQir
YP/1BKRXsXQcoWekE3huTjO/ffPYvekpORjOitBhrwF0gYLS0yd9CJAE0uFHDiEUhsP0fulD+CM3
v0NlnMQUkU8nKTB3j2UKycYnvfLvfTrYIwI7cgn8By26388mfJ7/gR3xBtQjoL1NB1fi0KDw3P68
gqHjsPwgnABzd3MSwNz/46GKzz3uFyP/y5MlITsHWwsJA6mB3vbpmYXQ4wZd17r+/dw8HUF66Dk2
k5Mef8/UcYQm5C/m8f/pGMnfHzH54zxOZ6d27niQ57NTJv/56jhdOGJ0Qvp97Y7K1GHtlg9/v2fM
BIvx43zQ/T1eLPrzA5+mVI+7Sv39XsMYaqzgIYC/BwfnHILcFkK2/SUCPgaUXaEbCxyN/XGI799l
+9wBnDIKTcKwjwu6tCD0EvvzEN+/q/Ze6d/voTIFzQ3QDgkbhEcpxT+OUb2USQ9Hm/xYkO//fpfV
6aUMM1X9/Z7AfPLDsHGCkIc34IxMONUHaij7jD1UiPP73RVUOmE0/j9q0GVe1HW3zVrddLFEs1x1
9LxBeTf386C5lbTLljUNhVOETDhayUoLqzCfh1593XgyvUlRcu+n8rzpzGDm6dk2NAKnCJyIkewi
Raa28mj/JdREPg/KpFl2Jl1UZn7bCtFdZFHfXZhKGLNnQByZGIOoZzoxikwo/cAORdjSa4Br8Hxi
NOvz2AzqZusTPZ23ZmQTRe8HWrJFoPzsXHIeODito3lWap5d15U4L9sOb/OAPqpgyNdm11xII+82
BCfZQq81NROkMTZlnLuoLetLHgbUNmkbL3DnN1YpvGTjCe+hidtwgbrsSvIa3/BUljYmVeN6Ud6s
Q5GpuYGyb0oG7bqEZL3VU+VqWdEu/SaL1nrdRutYVbXd8YrP+z72XaPD3loP2ktP04RTeY1+W3em
sKA6FqwDl2Wav8x6oV0bQ64vMto3tu+X4R/W1AAd88uawtZ1ATsIoQsXUmeTNQ15IAyzV1t/6NWs
qYNwZja0dn3F/ZvGRzbLh36lDRSYDbVwnuXRFyXbB0H9ah6aBVlXKp8lXowumqbWF0qq2s2MhlhF
NC+7kl1HRhJfYb+0YKHJLWxxKKzSY5/8RDWrJjFaq8mbbO13yPWpGDKrjQYrC1F7E8NOcSswousu
CTLDSmI/nCdBji1OUrmlHQ7mBfNKB4QOW5oUyUXDPAfVjYqcAnPf6kmLb3QOa2kOlyIw0rveZ07D
09ZRLA82MZYXfVOveB7GdtgPahEQdhWHYlhEgUrviNoWrC7OdT25DlOjXf38aMywW/V9FEIA9kPZ
HHnH970zEzzgrCcEThZsU4M4hOxl4Jnw8l7zWy1Pqm3Gvsb+INciLnVYukhblEHtWZFHwnVDmbHp
GhrO4zJwDS9zCxKsVVFGK5Kxba0oOg9V5uqBNjeVYxYFuvtnPiFsfcEmx3DYLhRpoU0Iwl/Yyf2S
TYY6n+aVn20R0apVFLNNZqTMZUEbOnVvmH943P4I5l+eZyIoYMGeSigQ7/cgPV+WHN7/oSgDuXUq
DQcXGn4sVNxbmkaYi0tMt72KMzfUB/O6AIGyEK0cw6zl2kTK8muKrviV3pv+ndJRukStDuqMf42K
2kpUqN3JIGksr/TyufRQ5lZmzzdySMtZTvhgVcgz4LSFf8J51FXPlTSsHkHgt0HC2oCs23RCUN4O
Az9Lwy1ktb/wJAjWPICXvxO4BHXlF7ZvxMjlnDVu1eTauQ6aaF0ONZlFRnEVhsR3GhS4CgOR3oM2
rHJ8OX7E1HzEmeJLPQQR7PEQOy0a/HU3ZMqugnJG6hI0O4bZ8WxoZ21N4a0q2lUhytQO0wavBk3H
KxQWdFaVPNki7hWWN0T8o5nKwA6CVY+9YIujmmNLJaJ2UmX75lCBCsirmZ+3wvJY3G20NrGxMpGb
YdKtMM91W6vqb6pCwVYrkbI9MKhOHYb4XAgPW3kfDwvfSKq1J7PWyqnKIDL7p3Vnv75IsMsdzKNu
mJAEgB3tL18kZNQsY8zTNr2wldcRC2us/SBY+akNNFC8TUTsthStQ4L+IcYietRT7JAIduMUMcd2
GVPjItAitIxbrZkrwr2rqNc6K9yPbSq707X+oa7jLY31ZUeM6EskRW+log8u4qDvL4skja2SJaCJ
MoPuKPa4ZeZXtBDMScrKdPtm4DYp+ssoT9vzIR5qh1FTW/oZvm5JTGc9KegiGERjDwXKFhpDxSyj
HV2EmeFqWtYuuiEsXGpkydZnymq88nMTd/lFouflHeUfSlJ1H0XF1AZhqLP/0wLDDo69LL54tfcB
+r7DBnwduvdwXy6xUYoQlYHSNyr1QrvACV6bosZrVHWosPwQz5PBEIvxwvjRCc/TbG0/ptS0vpj9
pMGedp8Pefnsp2dDGI9wYY03/3m3pkoju+F97hzuO172kgge8WzkYGianYWCOvCm6NZIrrVlutRI
MntGOF44PHJkMEiRN4MDfO8Ov+kjBz8f3psxgOHxGi2rQDlH5/Rz9Pf74ofUF/3qwMN+FcZvz5jd
L+GBp/HK4aF1nl5E2MFlU8+ZEmgt98PGAR4thXZY+fHK+NGPyz9+pSCycbENwMbPcYMH16v8c033
1iH0si+YE8qq3jQYVF9jdrobabk3U01d2y34sXcNG74NiYpnvbrttfZbIyle1rF+HtHhG+qU4TR9
eKPiYJd0anCCuPuap4g5Ud1EdstFbHfdujZRfuvVfBtVJLaSyvDnQ5l9JCG4q5INm6xGblhif15n
6RoMfm7VOGlmUaa5OvF0K/CkYeWqzCy/ADch9siWkFbaffeh1cCc+2VkhQmxVGvUTuuFoT0oT7Ni
Ti1f0GRGvFJaAnXXbQZqtG7gHqHg0kbRI3hng11og+6m4Ypm3K5aYnysBNka4UMRNdsm5tEm1LUl
wKZmsVFe4oZc1L7Zu3HUcgupLLdTQ/UOr7V5CmLgZKYI50SXV4Feg0EymhmI7xeafBFpKR3W57kV
NsJmekXnBQ1yO6Kx1UjTBK7yCG4m7FwrSyuO83MZF4ZbhYFpmRR/GrpBs4S+inW+9f0qWGsKpVYi
exdSNPWiNEq3ykpyzgq/gJ/jT7GHrKBqYhsn3UPE8mtCy9qRBrmK/HJjFko4g5leDT6FBa7yeWFW
wTxpVlrm3Xhm7jl+F9oStW5WN/e865wyyeK5wolyO1noFzr9Eqvc9mSuz1Wfa3agd5aoSrvTjGwu
fAOvJQLNiB1QKuGyzBdaYazLwDBWYLHXca2VTh0k4SwSpcNiDOvAAb2ouw+L5CrlmbaBszLcXlJ9
kfNu5mMNLXteVI7WwQuWibK1PXWe1rK2soYtu8DPLTrYcBqBWuCIgXkPivOC9XOjb7xlXUQRaPUM
VloNvYW7iFikCnxnqCPwblJQxTG/xUUirYH4maVCK0260tZIVbt8kBwWH3V22ZBlyTVipa3W2wPp
vvE2XiXdHWXRgyHrmezKxmU0usp8WZ4LxlcSxb0t20LMirZ2I9J81XlwnmgssbXwSoGdt5oYn2dF
fN0gS0R55YQ0iy3c9sSiycLT8Fol7K6LguKizamdB3UJkDWXZWGUjoJIb0DyOtBzYtfSMFy/zLca
I7Uro7Cxwgq3G+6bs6ag/sr0sNtE2Y3e5HMkQt+pZF5aNaLSUWFSWH2XMUtRUK3RkDwMtBEWyVXr
dsoecuTbecYZeN3Ntk5VbNEWnfv6YOWllsxRb2yhWbmcwTZMC4uAWGYs/FWL+1kW8a+N5l+AwkpW
oorv+lqLIbLL+0VG9FXv9ZnLYrRKfcJsyhMQUsP/QKXXgWhFbuDtUkNTjg7OxszvxAyidbVCfT4T
ht9vmxseJRd6G7gIFKLVt5lnD4OIrUrUrcu6aFtXlNhpTUsrYtVN0UA8iAd8rnHZWh0HUe6yfDGA
f2kZprwFZ2sWReZta/jRLEvkOUZVulSk+AzvUGHpmRALPU4Li6W5bxXtgMFAs8+agPXrWBO7eR6T
GZWhZ6V1gqwuPheGLF2epNiSNb0m4KFaYLazRYNIaBOt0JzIFI9tVUgbOMwcLeRrCIe+siS15X6l
Q2YMLhXanRbqoP0M/2PD6RxCsc7OB2XadJizMNp0hWjtxucIFGTiRDKAQKnv6ZploCcTiIqGiEYf
EhG6DemrywpFTlTSZV1GIQCgl3PDyGMn9+rY8pRpzoamsjoVSbtW8Ze4aVoLFrIyjNhO1Megipdd
XAur5HSwyi4uHbNW255dykIjy86rKivKjcpthw47gfFBDUS4eg9Bo0rNddnntQXHFNo9SnqrS5A+
p7i2eFFo6+aibQRZp7nNTcWuQ5TMfdCHdlDGvk29dLBImV5nXgIeqKK1DXHRwku8bI7Zl9pszknt
xVac6TeMiHPuAcKDCpaiCYTde2bsVOFwTQouYXJdYROJu1mj70DAmnlSh7cxKE67LytixaSYB+BV
D3GY2XlLsdPF/jxNIqszUeb0ZZ1bZQT/LHl+V8Toysrl8DkzU4vFMrQyM8K2phufyqLbBqA683SY
1x6pZ5zns0LSwK5TJqwwSOJZG7eeRUNt3kVVanla10NuSGQuCs1lC9tqnFrXr7GWBJDAkaABiBY4
vVQ3taZr4NlohZNqBZ+ZylwrL2dzSExc8qi7jpphIWWwQY33WGfxI66rwMJNt2DDkNoYd59QhjML
BwjkjraFFeYBs6Ku3hTKLx3a1hJiq8FWLPtolDkoaXjJrYY1jlFC1BSwYhmk55VZzkDBhLlO79vQ
XPS9hz8RpjUuHCLarhvf1LZZJZE9jhg/xn/GQ+ZfICPo1h4bGnck29NjWJh74cOzm2HQrlRXd4u8
Sfjcj/3oJlTo23iPqu03mmzqjwXY0xlNEVm1Jtcuei3J7GF/j0x8aNJEfTWiOHQkw8G2U7I6T2rd
c3Sz1D43aemO9+JD2lscbPgHonVyCaFYOq/TVq6jIEPWwJMd1/LygaR4bcBfM/qkUZy5gmjyHNIu
7UZDQeeYqE6/aIY/G4fC0idWHfuQHgmaHqK3Nl4Gw1B+KCm8uoe7NZuor5J7wrXWTuB8gQuUCbUS
gdbMMKRabr3c/MT2z0V1vGk8Hnzqa1S5HfKD87ZWbOPHYDJyavZfBj9xW2wUDx0vpNXXRX0NLs+6
g6jZ7b3GXDQNxh9Q7VFrHIboR53m9GtfacjWw6y86P0Or1ililmLyvCOE3E3jmQD3UZpQD7Wvujc
kHd0nWqVvw2cWKOZg81G+5Kl0pEFKx+EH5YW9OFF12ZZanPS92TBlaF9oAXB1jgXGoDIoKz62kmT
2uUggouaS3Nl9F48a1CpIIIXN+MC4aS4BHNVfExYpbsgB+26iItyy3gbORKRcidlZ49DcyOsLSol
u8pjL1kYkjaLrA6Lq0RXgOx+EU3wdkUgvJ3GQtMWWKNbOHorXmtaormFkOzOM4Prcahf+1dttE8b
FEi4Zc7kOoX3blvqqQauWk13KjG/L6TQWisbsuYKe0O1EH6QL3Cr0JUnm+bw4LZJ7bwWplX7cA9W
pYZT4z4/r1BBt6rvejtAqbxv6UdtSMiu8QLkFE2JzuHAcrUlkB08DMi0danT5GsEf9fK0bTSO280
Ldj2wKPt9Xp2b0qIL1v8NTWC3KG0lZuetvqmkThwxkekdtfACwcHWUROItSw8QxebdraSJ0i6vlX
0VoHVsoasquKmxsBf7lrg/O6clIpwCZXenLuNYtxFLh8zFbwrK3sNP18HIDMSOx67Wrkx/AqZGd9
iLZxQtW5WTHdaYeh2jUN5P32c06DobGlNL1tn+PoHBXcdDLFxBcOYI0jIA9R2kKkxQUoT7YOehK5
SvbqS9VVh1kzs01tCDrxRQLh9FqZPHcD0HifA3grx3tUcEyVDQsUXPqCpet0r5r2wf1nI5QwFPgY
FMBDTK+6jH1drIYEEbenSfA56+vZOBdPF8wi0liEkRZCbFAMqybMTBdepv5T1NH5eB+lMWwV3Ig/
sL4sVj7Y3JlhaNGnxs+W432CDlIJQVR2Hyqi+ateDMWMRSBe4B6sxhGxr2orBJH4MBQ5XZIUdbNI
GnZNuLyT2LdZN3S7UMSmw1AfrgsmyRUr0H2rxd0OhAdBPsDwLkQA3j4KIKXB9wSIJOeQl2S3CdG9
BfSaq5kXkPYLrtYjIWFR5yrIa6zAnieujoJqZojsdryYSxFAAjU3ti0TatvlLD3cNYqHq7ZF9U1U
VsaSFQl1ZRz2O6MF58bwd6or01mNArk0E1TcEkjwjewjQ7U2pLX0TeZ73QVOQmaNbDZN90UxHl/X
la6vQikid/w9C3IIIlX7Oe8leCdZpBZtx8jdwOliZFHqve+0fo/PIxXql8wP1OGORixC8PUS8SGM
DLJuetDV4y0Nz3RIUgefRKfwPNPKYY5MI/6EQuqMt2y6oHfEEOK1hkrvg+qz0DINCNI0UZmXeYaV
VVQFvsyrUD8fVKvZ49y7PFhCmme4kxmD+Ax3fBZ15vA5R+Da1/1wCWWO2jKoF7tdXpJVGNH0uhba
5wNXBF40L5TtBQoZ3QgN6gLjhSoYtrHPs9tmMPKlMmOIcbs63ilkjdzWQ8vcogrZMkikb0niQY6Y
yKvD6lR1Zpd+XoEu9/iWBVVwuGuJ69sWEqPXHLfJqtOT9gBgoq0JGPovwi/qma5n8Mp00rgVZQjh
KQCsYQ3b4ytW+613Mb52PXSOfiHRHJHgvmvAdPs47lYmJaWrg0ugPMEtmSe1peokX5aR8UXDUb5I
dVZsZOCDa5Lpzdygkm/y2GAzwfsBNGEDVrW+goPH5DLiurJaBMEq9JXMW0QDqzTrxAbPT1xEarjq
VUk30qxcJHJznkEECybmq9HH2iUJ6eDqrcHspmqpY3ZG70D55QsXOZRncIghshPyVgpzGUZtZ6Ve
oa+6RizKDGLAkCu+4TpE1T6tiW2GUHgbSHOtJfQLpDEWSSTYXU0C3yakaRa1ocgs4CCjFcs7N2jK
ejWouFh7Bc8PH35KIotDPmkPWrbiIuQxvE/wtWMsXdUNWZddEcxF6KWrn79Px42Dxw8dp99pu5oG
cz8b1iPZeINxxNCU8Izx688fQY2btoQTw62aRhrETjSWq7jxE4vm3G60CtIFouo3cC9pd4aWuE2c
3WWcQv4lhAgo0NQwl0LdhcGnFCpc4BCniVMaTb6qapqviv1HXCPwdfMGfP4sblfYq9pVq0JYXKQ5
TAzMErBEs8TYcYX6pWZitZJloqyBytxt6qQGI9BFrmguOK2Nw4Cmj9UK/pSkWqX7j/FbvEaQnFro
HbmOk9ZmVVCtFHqUmgYTCsJcrsaP3iysgZmBBdUYMjNb5QZ12rth0XwKK1+ueQgBgJdYFa9al7Li
IuX6OffLaj4uD0hZ5ZK4jSwZl55laBAwREVzO04OsqP5Kk2tFOWgOVo5rBT9Giu4qwaRyizj4S1u
crh3pW5QFHR2FQOBaktYK2hhG+xI4fMQS202/jZezSpw0Q09d4K6j52sgyQ9Lwsry7gDjoKfK90e
GQv0yHRkDlGcTFKY8RBpPoA2B3fsporhZ73SLoPUa1xJmi2NQietIbSEPzPn4iytVkLU1Srv9Wol
fTC8MkON7Rm1t/LiIHYge8UO78fh7qxUcjU+N/1/lH1pj+O6kuUvEiCJWoFBAyPJm2ynnXtlfRFq
exQpUhRFav31c+ysvnXf7Wn0zIciRGqptC0GI845EWRemvM5HLI6sAev4nsDynC/ekO7oTBVoFhc
gWB5GAoUblQFZ8LJwjV28mjkJh9t/zgE7bBzaxCpfBDzzjfxKXKWXmasiasMLDQIkS51tms/vbGA
bWOlk72iaVoiWAxsyMra5X3ppW5f9uMMEHJkUR4ms5fxG7fXdQr2l/vLxqtJVDpz9WMy5iePK5kn
Q9+AXiMPwdh2u15FF7FqWvjz9DbeZqR7m5HG0b+PejBngPidqd3aOhg3tonWfduTt5Wl0bkSpygZ
4qujdH1cfQH/kHfJYcBDzmYax1yYNNj22kGczsNgw2PGC+axYVfF/d4M0USzyo9yf2yWXeiN6YaM
3vDgsJUf6Dq+2XBYj5YTcWxN0D2ti24KttDoHEaKbDlxRL4MdZiDhIy3lapIOQ4eKavZZukyw7eY
K4TGWBrydHHIDmqC9pIM4bbVAIhpA8+60yxzlxcaTNW1USnfECHUJnTF+uS0QBnx/3RlPwCzbWrO
Sm8Bw8FDvWZi8rx9J4Vf1kF6XmwXb6O1gjmJwxrhkFZiZ0hz5AiRy3sjZ3JNjeshnPVPyc2A1Rzm
7k/TOF6bTyrt8XGcH7Rhr26a2BwOWFU6aniLamdjmhlkAwCR2NWmdB1M+Xj8GiaNt11m/1oTX5ex
CRGCJ3xfEwQ6Gw3PH/N6ZNlUN/iCfK/fTUSdpF388k+jImgE1t6fM0eq71Ut06xVS5vXUfL5908G
M2AeBcmGbqyLjvGhvDeAnIaSxW+pGueDwQQtreUX1opwK/zZlveh9q+jMeXQYcTh2+pgAop5XkRG
PUxDdmv8hTgbN56/0AacONCaq/SYi5lIu0IMFQccbGohP9/zOCc9rKGTLmMZOiS3dHUPU9Isx1DO
p4arNHP9Cs5RjGVUi3T4bO5dFF2NBRQKOOMCPo/UpA7T7ZPcG0mcsKja9gZ21VW53pqOjmIj20Fk
nluTvF3Vgxrdl7SHla8r/An3BrtO/D6q/jrCw0jWanD5DbdTaSNvKu9HwVz9vXs/4XZxIXnU7amO
VHlvSMqwrmj5SgOfb2sv7ct7IzXsWAWP7bN7H0saB8x6TYPc0aYvKzJiMeDSZHUSdxnMwetAoxUU
KFmy5HZr48OU1GRVeSj1nDtBPB/WEZGk13VH1GcQXTZLKguwboBGE9h2350AQ4MC9bfrpN6CcQVQ
E7iPlW0JfIlOHSdP1JldYC/ojYN1rIXcob8Rpfiu7k0Ebz1TLpOfX8kgmxQgfgqU8vZW3D9Jg8ys
XYVw3XX2LUmG7cyab+4Q8mM40kIv3rQfbnbqbrYGzM5CATMEEVJdAa8NGVgPsaH1NJfYUGwuIXSp
wAZMbabW1C05l/TQGJMjRILRljGmmt+68nc/HXhGq0Ec/Im3hQtULQ8kyaVOu3Lo240gFdbi2sfL
PvhEZCKm7bauhhdBfVUut7lyNwf3o3+M0QgvYmo1GFe8F4NV6aaD2uDMV8k3ou7rvFFNewJXmBqA
zCpz6iTJVpfOu1i6FuwugjFfBS9N2+itO/PkMkf+dkCY+w0cjCwkNlIFMG1X/BrVdJi0c9LgpM/D
zAZAwBTjhO6jeG1OBCqestJmy+Zaf02lf2agWF9k2M/HZCSiaJ7rMJ2fWrOmDy00Boo4Y8lTEIKk
BrcUgBLPIuqZ3cLocpl0t+SRddqiQl1pAIRppDfGn0DTiLEGFuuHJy9UO9lE9VVOjUzgvUtb1JIC
Uua3cCUOH6B4mR59ILybOdFuMYppesReLgijPLfa19Gy9Venvcq+BUockWuV6Db3U1A3PauzGODL
F9QXs5nUN2vNZz8Pm7E5edCJZd5C1DbyRXOKO7qCnUn8YpQ0fREj/9m7VXe+94DFwwVUMCqCp01u
0jB4n9sgX5zY+zoETrQhgQf1hS/Z+xzozX087kawCH7tHSLS9G+97HdK8fApndRHv1C/SBsCTEnb
aO8vEMD4a/jSuWH/jg2IvEPHPFEMtDXvylvDYqYtSKHb2aRxcx2KOSNd2m6NpEuQCa92Dq7C2hyP
S/8eR1UJdz79rgMPvwdZN41Uzc51bQ0oZ8vkND/Zhybi5nJviOkYxBNzeuC6gVKiU9436/QQD8jw
hQ7VgMAAjocJxXIdQLcj9njT1kneyGLYvp2aM4iUYeOo2r/S29HCVrmp2az2fdBi6oS2KU0TLI+1
6J0cstIlX9ZFFdB+WXzVRuez4Es2chcyt26tyniFBRLD0h/cOvT3phW/ZD+42dB23Vs6NuA2mAHY
FqxO4ROIzrAJ4LiF32AzF2vl95E+p824px1x3+aElWZu6pxHVL/E/iwO7Tz2ORRcwJPdB2OcEH9E
jGXEi2Zo5MwK2d9sz7UQ8yZqRJUJ3mApTK157LUcjrOnql+ksXJjDKREG88Mh6nX3VsPgmOgSlyC
lUP0NZOHKG2fwEz5L6wm9iViMA28zdhi+aGfB3Np8SmieJF7S2x7us90BsnzkbXbeAHVteAe/GpY
6ton0YrhTPz+fO95MUR7jqvB3MQ6cwitc1Kt9WXvzCJ4j2ex61clv08pcLZq5PRhFPOHnrvlBFoU
2HdI4gPyg/1HFEryH9dxPYUcOLp0gwYRSwz7p/GSpVzYK7RP+QBpReb1/VSwKloeSbh2h7EG21aR
pqgUxCLtAkLbr+B7VmNLvvgAK7N6dvO48+rviYErUfUZeO3hA7qrqJiNCcsqpeoFpbOvYaSTr/QG
JQCq7E4giIY8lmm07ZrQBfWxLD8SEW2StV4/0nSEIkrUsqAJGYrOVWbrBIt9tlLDguqV/ZgpK5Iu
jn45XM/N1hknuoN7lpSqsxsYsvoDAki6lUkty2lw08dh4YiL5ncvpeRVhy4DgYiFwK9d/zWs9O/u
/SwYTpCkIVxFZSr9HM0wzvMSfAmIWXe6opCs3Lq6n7+MvQfFnT/9y4Tu+jDWNKNjKi4LxADHhKdw
cAMgwGEkmwtQS5lHPQVXyhbgJoB33ehHKkHfQ+JRvwQViACwJMueIsPkafXcGw2jdBaQdXppd2FI
g3+5dvyuQCa/t+0yFhDvyIug8JJY2jqZ7Bl4nKXhXybWb6FN5K8Bmz/cRvEM8yP55pvkUSe+/jVF
CtRMVdXZqvYAfyqWmSbOwi6EWVYCEGnYVFmzUFMuSBx7qdaJbjg8gp0Tr35BY8fbkHmcLkx4H4LR
9RCsxp6DNS68iHdvHSy75MHrGEXTs8Scb0lgL8yhbe4siXfASxTg10jUpncbWQxmsOWC1NxjN9pn
pcWLp4ndcLJ+Fb6qSYYdC6LSWPZkHOMV/TA6e7p24zvu+dL0wZxZjYnRgyrOdbxW+WKBby1phxAN
BVveVzUnWWDyxpDoCwHDL9vDrF3vQrTZCVq7Wx1UAwDTek8AJe0BM7E8jKZg346te1tf1caxTbip
feAypBLmcithlZnRn/OgqexGtX783C9BmhnVRqVoCDi9UMWlbQZ6AHq07ogIz7xx64+a8iZbhfO9
9hxwdHxG7EoXp1hgkX+Y+WcwT+BgJ9KdiROovO1H78Hw4W12/CpLlAxPfDBf+97rnwXturK64ZtR
0offko9ZdXRnbOi9TJ4vjqmV3lOLxTODNRXwfFvyuq7xN955hVMrm0VIwdislU8PqF3T5oZzvjMr
gLlEaXsYsVF7xvsU0ZlNxA60CBYxly4nSGWAKzAV78B+qXMwpGsWBs6ZQ6S9AV/cPXU96beJVX7+
+xe0vigI9V8iaeYiSRvsks34FmpkZxdOtTgk6vatuORZN4wc3EZ0x64Cj+t5piBjOD/V6+w8eHbc
3XthNFYgWLk5m9ZCArK2dQZyqwhjRn42q/rZo5jVVuLX31DDZoQR8bcJktg1a+CK5XFb6wdrQWRo
vb6aGcILL2HBRzq+tjVfTtGULBBUGueMrDt5XBZzkxK5RyPX/2x6tYud4ReYjOvEKwgLHQLXgq3z
0VHLSdQef2XOEh8dyOeyuuXpZWmG9IJZuUD87SmTQbP1aw6Fm/M6WPegqfizkIe+N0nZL1FcUtd5
NoTiLTQGCGnkrw+qbc5tiFDMzG2dr5Wtt80g1q1faz+7B9NGDvZYCf8wTSZ9Fp4DAQxj10FC9jBH
qXmAiYpV8iAmhFXd7RNC/+ScdQUHS08bPr1KdxnOAC+SB2NjibhiDN/6ut7JdFmzufK6A0jjrli1
URvW4l4b6rTE414bd3pnCKre/JmSrJrazVzp7uPGPH5jtW6LgE/RZjELPDQJAgGfRpyDbhozC3yh
dKbF7sKu/QGE92IF8x+nhibbBvBY0Rnu7oYkpFk4RTyzkSnbQJu3yAWWTmWdy9s0GU2rMp/p+bFZ
wu9uJ6NbCD89QmIvjwFc+7yqPVZQZXZ27G+fvHqlZIa6CDrWH9XNo3TmfQQB7EaxIFfJIyE6zvpx
HL8nWFiiIa03wIsE5EEeu67jjb+vnML11+HVqfhGGsWw1FVAlFZFcwL7t63bhp9CQ56DGCxLxJz1
4jtMFBNE2HuaztVWgPsAhW++yQkk0NDLfwGjAavmxfI0JfCW/Ig96aRjhQi42ofJOOUtgcFeo1Ac
A6mWbCA0PjiuUHuDjF589wPkYqszrRnzZ7IP6qDoYiXew9YFxAK8vrUN1vzIpt9dLBZuTeVzF/NL
Hxu3CMYovTCf2F0X1+NxUYwepUejnafAp/oDuKxo/JBKU5C3Uhzn2NuZ1GINY/RLSOMJf3AF1bdT
KK8zZ8bJRrjIOMk0Gdurz8Mhx58A/slDKISPjT+KvFK7Wugb6GPHG2+DP11sAGB5T1Jz9wkTuJ+z
xoIZDQIEfkF/ukvFZVv3G4eZpojW0YNdqatd3bnjDusHZFGD3x+Jtv2xY1jlVb8cKAT4O3gcVeal
vti4rejzBmeOfTL3R8TKD04ETVZlp9e5F2fdDOQA36Qt2sAHzMdrcoSbhdXNfNRW8+s8hProNs5Z
1H7zkDTCYoUL6jOQL5k1wq1PjRC7QFpz9Fh18FzpXCu6etk8YioLoGHvfQOOsh3eLN0yweSDTYh4
cPTqHWxYX+9DsvEgp5V+7ndieej85oUyN34ZXetBXpq+j6yPHpl+H+fdDOjkiTMFADjS/m6cldl0
QbNJFHCS2NvbWmHCdGsxkr7dUQeujgx3PuiKryQC48tV+DWMBv3EO1h7I2X03dVeThSlz80S+zmx
SKOh7CsfxnSrw6jdW2rndwtdEm/nNJcyEAfHCcxzE+KFBf2xT1JqokyFFNCfJBpql/YZ3wZAKeQf
HaGEyejy3Q63cJd8nalHodSoqv20pnPJWHNaRvg5qk/iHL5M/81CVjy6TQuJXewfh3pekfiBb4Iv
w/yOxJM149BTgGCK53f4LBBSVv3TEJDC72jziBiiLaa2TzeRivp9CADjhh3Q871hM8FzW28sUmrz
PrDxy71pAO0ufp9NTM7vk4QYSnPKd4zUyG2JUqTgOG5Z1YM4mwrLcdBCAePNttkLW7tlU01+IaXp
vgKpulpSfXFCZ49YfIRrBVPAB4SvyZCIh/arv8Dc8YEyyKkStTWgcyBIEQ5kW6PYLTLl+GWX5sWu
IGpSRAKjdjKsUt5D1TkSiH2AWJ3JFydt1NEFWssppNsWAU3aOEvJBjPlSdd3R99pEKhQFxryKSAH
C9Feaz3vvBiEmUrEGr6Jw3cQ2YZ4JxG3zZN4HKLAnvmYnmg01wgpFURmEoSzA1FLHEObbTstSxfA
d2ow0ZqRlEHD4F0n4KgAYqZPibF5KuhXg3zdt0HFXSngjkAjqqq3dQ7b7RuC/BbZLaK9QGCyGWN/
OtU7z1X0QmvdvIY1K0bPnc7av7GB0niXngbxQSftF6+vvQt0LEfk7ekDGaL2NW69sp01ByGj6YYt
cwewgrPv81JavpsSv3rR0zK9+GuDMKT5CR7Lnp2QmkdEwBL8XloVc+UAXpBKIdmH63M8gXh1zUSg
zRpAQbg2zlsTs32jlj6D8RB7a9MeDgaayDQAx8h8RGaQPIVNz/fwgaCKnmfAZyoEPTy54Utt7YW2
gfyGJGYC8RcEKT197sgq8nFo1EfbURA4cfiLgGaP2rSDIxrCiw/TnW4TXspQeWfAVO5Zgmo5Q45n
y6l3TrbVmxaw1Ec8Qlirbc2OilbvFpjwHgwe4D6E78Ccr6xHGpMm8qWy/vBInCQLZQuWHn6odHv3
2+Ak0Ns54IwHz4W4DazpIUxiQEZakjeUA2FbtjiA/5vQf7uV28vmJRbPk/QA1SfmJ1vFa9xBpjMO
bEX4arotSO1gC1yv9/zqZLwxeZZxd64buQFoFZazAki29MuehbB0GUAPeG8uJVsfqM5lHl2KmMC8
R0YFl/tQXZtk06qx24edAmaIVVMwt9pgWW1y201ANSGzPC1++CMApJWrwXmXep3LatDTlQV0vnph
R7cpUgDB3AwQEYFN5thOfSdmV7wh4ntAqpIuejY0e/AxcWYhvNyDfSdAPmh04r6+xJBA2MSn5wnp
Wk8WeAYyGp3XeLDb1YTBFqlpfEscEp+jgR0hcO6eohCTqXVU4TtBCGhLgBRZAE62AFX3iVenO+Q2
+oUj1Ku/Cky+VV41MlM2KLoPG5t4rxFjek9pA4fBU9AyLN0erBjEiD2rNqpa6VkE6e+GpX1aNu0q
JexU901KJzreG8dYiCGQFwjIJRUF5NiAEZR+htjfe4wH1exdJkTWURHJrEccCgEEg9c+J8HjwsEd
9PaR3xotM+0EUCDFOiosWNXC84715DYfXgtp47J44yZaVq+08FYAdRMOFafDobkZaEYkb/fgor2N
SHSY93PnX1hPRI5sP7sfHcCGy+RMO7PM8aYHkooEnjYp26lOth7TzwOqoh0BaSfHlNa8MHzVGydS
Mlsbo07Maddnw1+Cm92lHkt2o5z6F0hDEMgb6+eONT9lBJlJsNRr0U1zV4YCYo0oMXIPlXqZdjcV
TPvNVJKel/EuBl2Gy8QwMSv3lYyDPVcNpFeN9p2D49GnZXXih1kN0ctiMd8ZEsU+4+qxXtYcjDQw
amjgbP811eP6MUeIQcOK8O29C4HIKVIrNOKACDJXtXXpz15w6ciiIS9dg7wNuy/EWHKdpp/T5A3X
1VCkMiiogQZAsGfEktvGixXSqRaB6DTVBYrN7sOgrt55MI/bZnLdg8+GKyYamHzfHYtqgF406qt4
591e1Vp1GTidtZxGbTbVeCOwWRUc53szPwD10aUFtaqyGnKePfS2ZdT47oOcmC36qX2T/qRzCI3J
R6TXvVxJ9KgjJA4odVCKRD8DSqErHvj8NMX6BO8g3U/MhdxWNfwVdGD6wG5y8oT0ZdjDt06CNHhq
qxRKbWB6DalLCTiq51UWVxxaSNINu3aZwfH72DFOU4Q8zDwIPgUZ3ovx4AFQKeNhzAiKejxBN81z
r6mD/b0LsddYxEjNva6Jd5q7Fpq1sSd5k2CuEMc9Q82sNkBKo3xchHtW7uiexeTDonMsiR6h5nke
PqTjsyc/NuZZwUV2qP/RRq77yiJ8FdRpfx/dx5wx6bNVkl1sHcgnkXT1TER6BowyfqwLIK5uGSFs
8vq8nfs0yqiCyfCgQUIy6gAKkS5fAYw+k6mfn5k2E2D0BgkAEQTLwyT7S2h8lnGxknw1Y/gaJBBr
LiqyX/CRQIwxrr4NNnntKX1kmOq7OlyBL7r2OqxIPwHNgrDdVtGah/WcfL9lyfo8hkK7puIgXGie
3BbiHaBx1UtgoJ3266iMazE/EBfJZjUzt8wBJQ5Isu1L3/WqstkKEkwnLsa2SOxQfbMhhza+i76M
PIy3ykY/pxjIrzcIKF98CLC0cJ0nQMhd7q5t8wHh4jsFOXlsVzxiQjR+iCzkCSp16CPsJ+T2DdL4
BORGwChBFQg918/3xlkU0m/WNC79SepijdO1mLqYne4NG0Bw6Jp8uyO4NXSWnkNp0Q3DLx8m8qDp
1cJ67RtnHvYc+Cv49DHZVBFoZuI4GwWmDfJqD1mQTHOo2T25gxJLZ7qSIHVHO4LPahwEeAGAbRvb
ncsd4E+BE+4icF/7ELBv3vSg8XSdIgQCM7lPviMHLX20ALhyIxK5Ax1gNjBpJFeobHf0yDG8wcM6
mPzsnhn3u8bB9TMD7jNR/4fqFsCEtf1H9z+wJ/StIKH5X7e7/rrqP/69i5t+P/RWneDfOpt/Vkr4
b2ohPP0yg7D/zcn/t0IJ2GsGueB/pf79l0IJ/1v8vcbwrfLA5x3/WSTBx4aPUAFH6b2U8317rc8i
CR5qkgTYKA2Z/CFKnN034fxdIwF1zUiAdJkgxuYC973S/qqREOIU6irg7O8NioP/nxoJJL7ltf9J
UoTTnyAJNMQurthjCrWEyC3B+W951gkYICmR3vJrNfZf/bzQU72G7AFSIlGkwKO/QQ2YNZ7lP3U7
+FlUe+Sx54YfkBg97lQPoque5kfYwHUzDHLeYNdL9dz3o3kcmJ9VoICf7w2FEjsfBMLDmi7dM9Vd
cB7C5Ir8at7ldkwtUGN3LD8vBs5VDsFsshWSbUQYotsSNtLz2mWVEer8pwFvps5Jbes5W5iTIklN
y+LP6fvR/Zr70TjGzqkynw+5D7d+9QYp1gBtvjMVSInyvojYewh1P/yCLu+4eMPwsfRzW4xzGD0I
4Pxl46LuAmgq9hy44wolqz8iBQq5+a2r+rP0K30OkGGwh6rk9c/Qffze/BnTidgYHUKcc7vJYZGB
ZP3RISqqcqE7+Pm3xjR0Pt67eNPEPu3lfxlP/EZnE2SDGl8jrr43n301Nzh3fxBLpkMvpmGP0mAY
w3Yjt7vadj60IUFqSW9Q60EZ80gnCsx5cQCFCUCWzjiEWIubUR6B40f/9bBiEphY54hDmpO42fRt
Mp2jVs7n+xGofmSpJ8agBgTO3k9YreiuRR7mFvYKAsWm1x8M6HFRQfdcwr9MvnSQEcq0+0grANGz
gkQ3RTmPekYWwrTE3YfnQaLe9oEBPTIEbx60OvHU6Q+kG7f7GOj79n4ZVv5HhTS5p5hH099u13SE
0gFUGJCpIYyL1vEYpF36+tmtWBM8AHrSYMIjCC5bF2ltQXIByl1hgsCxHWckJukgTS6xp9JLeGtQ
lORYwxYf/4wPdQuO0qeP96F7g3UwvQSiGQvQq7+fUacg1xWd5da0fDoNt2Z0wxFYDcQjzoz36x8n
7pf8GTMMeT+kBpIK8C0+GgJ5o2f0+703rIGF1OJ24p/92hE4BUMaH4WQcdbe4I0/V7a99OsiHP3f
d97PMLtsKk2R5mKZfbo3rrC7PoZzCp2LfRo6zx77lsF9T/nP0TMPi1vLbwRMdSa6lL4uRhJk2Mb+
xe/qdYc6IPJY8amDqBBihVAhB5K6nTO91ljO+03lS+ehNggiHMg39jPki9fPBmmXp1Z40Bf9NXQ7
cm7+ftjQdPPnBEO9iutPf57r3/feLpTcVECbRJBzH469tjrZcC8FICbwyW5N4ON3HqI62PwZY9V6
SrlDzhBz2iekqwwnN3E+b6oYp4eYyRZOkR+c0mEFWSt39w7jK2jQvx3WiwlOoJfALfTk95npdhsH
3zxmcKvnzUI8AMe3cgHJQqWb6eAMxEydB6Hrh3sZgZB6GK9QjiRrlybYfV43rKhPcD8vjfsTGfzl
MtZ259jAfTK9WJ5ixGU4/mwmv9tRs8S51o33ObbGsI5N1Z/UbWimsj3ZuPny5yZbI7vhHw+tPh+g
6HjRUGfhZ6zba4LkrtX1hzPcivb6OdQMZotEYVR0uV0hPNNe08WXf679Mx4urdlKxxlzgjldyhUi
c2RfVueJ+2lez6H8kSike4j1uwvwqXCgCjoni8AF4e9V4X++AC6j6sAK/M0f+O3v/L0QERCRfyyy
qKtNfFQiwr9bceZ/LrLKRJ6yZg1/YW/bAWgOypLMpPdOfpiO0TYWYbTT0r46vucOmQy6ZmPZqnbd
7TuH4r2APC+83Kt3eCPk3e7SBll/O3kfqykU9qD363KdWHj2JD/IoG+SQ8v5dwH5WQ6p1q5b6bfG
xxsqRjAa3dJu7717M40HEQ3y5bPTsZNbr+xq68l5CW2IMDFNh9P9ZCcp2IK27w/3rqvbzESQysU8
aS9ChE5J1sXZdMLl7yvykmgt+U/PZV+aZvBeVcTItoVQdbt4yUnWY4SUQe5eoReJd70grKzM6J0D
uXao5uK2rx4EHEjSnpvdItgAINNv4GO3NqvHMXhyBjSokTJmsFrVAVDnrTuKB7nS0713vywxQhei
w38NMDJ4+rzsMHgAG2qfoL5UgmTzOeK3GjEsfg1j93Jn1ivICDO8Xet11f2KTH1aFYmcIXB8mGJv
2HjSxMUqENQ/Qtn6PxTo8P9RvirAqxCnKJYaQFCBOpwoxvnvnlnM/Vkq01PELRB+irFvnkbqrY+E
IrseotdcoygB0jb1NUoWuV0qYzeEz/IFTJU9xS3Aj4nyGZSFwBtwK1wEe+Ic4YumGSIHr9BqrI5/
TtyP7mP36+7df4z9ufcfJ/5vF/8Zg4fpZ+McH8DCtZuOBeEZJIKDoDmpds0YjFfkZSY5IpbgyxIP
zymZgn/1kPd2ICx/DLX0buUNSHi6i1BDZFcBjHQT+SlKBdmEbFLAxaT8PLxfFdnQ7PyanT4vv6lX
7+Opj5yFhg3iNPGI77XvmkNXye6SQilcyIakXxJlL8tNswN0B2UhdHeAsgR5oOnkPgh/WDcTR30T
M/4fws6ryW0d28K/iFWMIPmqHFvq6G6/sBzOMOfMX38/Qh7Lp+fcmSoXCtgIklsSAey91topzSad
dCL3VIekvEDmjUFWM06aRk8AB04jtrnYTtkarO9DGbunxuC3BtomWNd5Z6CdpcaPfkyhFo2KjVNB
Zebxo9Ep8aNjBuk2Du2S+AE2Oc6EEL1LnQ4FhXmaLHqnVA5tNAJ+/bcJZ0x6ticDBRzTWulVr+/o
ixCUiY3XuAK5MAicdXNhGoRrvUSrFtl8Qrh3yJq01WELp+efukGF6wuga8rq07xG9+tqIWrj25T0
1Um4/l9mgg7ZAI76zU7cpW/44Ys2+f1zMObrNLKUp0KFLlq4QB60JtC+C1xLnu/oX+CeWpsAvsW+
B2PxzObyQw7Q4+SvwrLqZ9fCSW+OJjJviqF8qVpnSzRY++56frQ04J9eoDgVJ3afaSU7oEwTo/Un
HdcogrlL6dgknhOcR6Hn9coKiHvXuv/A0ThATqm5EghTz6UpgmdoB+4uskF2yk5ZdEp1HStNPcvW
fUSJxNGznPV7DTlCz6ALyTWayIdwqqf6uvRKhIyc2HMOt2qUa85BMWZBsD+qw3XqR2Vrt0awBoeg
vHkd7kWucdbOCCDBo1qacVRlN5C9ohpWio2GWhBnylOfIpQyj+qyqdz+971uTsL6532SxCrzdXJO
0G5pZABz5/4/7pMeKiehEifZX7HudlfYE8UCQEP9vYiDYxdXoBfiBy1Mq2DR+R0cNFt/ddrcJHqi
nILEgW8dGoO68ook38jdjSiocajHIDmEXQanDRD0uJls0FYizvr/odozZ7H49PbJvISfm4gCSqH8
L/7+9scEkO4kBu+n0kfn0s3ytwEce5s4xnuND3Cf9b6zEoZhvkcqN9auK7lQcGF+KfN0P3mF+Y7+
aLgLc8MBCUPTa/OfiVFXV8NRlEfb8p9vs9GJ2JgNQAi5dunmj7V6NsMWz/PXcJjqg0+alqNa6WOx
kNVbu7Hro6zFVlmkG6sY62ND5GEN3L5b5SBGu0vgtsvaCsQiai3ehNnuY8fqKoLEsXMME9u+FdFQ
9xXaMLT7yMFtVcA97lJUO+TuZ3rEt5rGeTc1KI6Dng97Ny+qZ35DP+WAil/3wlYV52maEnsP4z7e
1INbfySWszRDNyapaBBv4oFHnDU1+ivIaXWT1YWxVjsU8O5Nc4ZeQ8ggYGP650gLg7OsySIouG6S
G7vdfOoIJz8le8hvz80/nNTE35UVEcPm0wf+pbLzzMJNsv+Pby+e1lF1h0j87GqnQq0DtrTfieo8
pOqlDsPxyXAbCts1V0GoBxtrbsqORAFipovxNsyve2+PMxP+Yo8/VFP3yUJpdOcR5pj3iFidSzA1
fetyx3s0p957HLUi3lq+qy27JLcj/J89/mERhVs5Qw6cfP8Lz2rrKGdIuwBlyqrSkPmmI1eVLTlD
rppqgb68rxKMeJ5hoYRbOS6EYlL69QZoinXQ4iY2l7fq3JY1WfROYB3Q++BKI6ttNK3UyrB2bRxn
m//+KaBt9h+/QhxfJvmCyIzuGLjP/v4r1OF/xEVo6T+TAr2c0CvjS1olT2gHJYgU+vFFFt2oxZco
NKJlXjjFRtrkWFmrGqC2Pbx7vLXMuHcMZQ8YLRjfP9nHoYofiv75kzmeX133o1OTj8AL5pYcIYta
iRAlTAzl9ur3jpkCuQaIqNxe/d5REzHa6U3KT+f3f0TWstqPzz73m7v9/mKKVmydTFOOslPaQ7OB
AORUyTbNyo6jf0DRxC50BNn+XJUDPEQFYbvNY/+o/jEtMHLwGf+x2DyhUQplJQrFXbXVQLhRTZyz
rAHr0s12OIMkew4H/9nwK+dU5nW5cPo231i4vDs44YFzkj0CN+RJNkf8U5D3wnIRR6jRuErQv9a6
9mVya/8JD9TwYOe2urCVSf1IUrdearMO0OQ72UuR6Edp5zIdbfrGgR8bhNqHLp5GvaveBV6qfaEB
GpKj/mFVLSun1X//4pLa5T++uK6GpK0jLJ09hOfZ37+4UZ5rcd/p6U+cHnzCwhumRdvqzjnuq03j
wZ6TrTwCKbwK9DRZ43FtltL4R08f7QYvKc/S1IxqCIoKrSeOoGa/ug8eJt+9jakLYrUj0aoGGslW
7Xlu6XG7DQGNPGhT7zwijM35x7aXLvIdj9KUNVl9MK04WpgI9jzqc1FMotqkkZKupE2OixuHkJAQ
7Vba+gT4Fvvx3qky65hpvXWUtXshbSIIsg2PaDg18zgbeHh1q/7TvD+6rbgfd4rLZXYOBn5a/1Pz
n5Yqa7bEUaz+aajbNPYBDI13nNRBQSc3U06yFob1WxdbyvaTHVzCrxFyrFFxAnZzcz6a4Ee+z/80
rgc2tazgUK8+deR56cGUm1dFNLRdObxbYpa/jXJFgYts5+JHC1rLPHpxD+0Dj/txco9+HVeg1xvs
stMZYpREUiO0buPuM/C+PXqeOm7vpvs0uWZgIpPzjHdXPTm8l7WqNP0brKIPY3Z9xwOxdvwM38Bu
oq9oBeXWw3N5HVBQQdm3/OoAjVolEE/PdlvapwA0yQpIr/hwcdTIa79ApHYBZSJ5HnSEhO0SMYIs
ClZ9UnoX3Zt2BayyN6Wu/UuRNB+pl5dvEVotp7aEQiabbRjY+zSudMhj89i01bdVC1singf31V6x
T2mYg5vM2v5qDFG1H1UxbQtLCZ/7HJd2Zif2T9X9iByEMJJSIyQBQ/TJKSdnDyq1xe9szDt6Oz0V
6GQuRFSBNZxtVlRP1zFEQGmeIE04+9sNYN925fvR9CQ7PN94dAvUg+QIEHL8B3FxrX2kRJfCjfAS
jxUqQbcn3mANyJ14eIFGreQqz5NSFrL3/mS8dwCn3Vg6fum7CUEHFrk/UO+vdLfJ0YgN/1re22lw
G9nC/QkoTN+4gLXkvn5rzz2jZhHT0Lzz3XTf/rV/OA3IcffDwafl7nP5EyS/Xs3U+uB/HBaMv6ts
cmSzDDJszfwTsgpzdv/0yAURQbQ9sY0fvqEcBbQ/Z4GMcbeDHlYsbm03DKCPlSZSXVGT725GBwjs
eZhQHWtGKCxBYATXSZ3EahzxjcgpTax5yyoHE8HdOSIWmnYrEDbjylBEdJE2WYjEFdsaOvtCdlhz
r13p/rYDbjv2/8OdOOeX+PsdxeJyJeZ/aFwQWZw3oT8OqUaVIEUQxfUPs/L3gHmLU1J4UPjK6C+C
+ZO6scq6ON2qvguGTrEP7A3qD1/xXnL2rTeY3eraGyz3WLso23CkN1foL+qrKoaLjbK3QPpPdOdp
MFww9vomDFTnHQ0sBNlsU6wHO3DfkRX7BuRbXJHRSB591//Arf/433fUOYvJ5/+rRgYNG0KWpqID
/ckJprmxow+6mv0Q0YAMUjSIJw8yyRQH4ipbquroW3TOtGWCYmqG7FD+6Gt8tLI37UV1SPS0Wnjo
iW/iMoIf6U0eik+ld5S1wugvnTrhiJrtRDwF6pJzVRbWiH7yNKqH3rc8ghJQ5UoFxagmbtRtlwOz
g7fGIQMvxIsTlD4SGwUKERV4euBjCq9rhT7wRgo8qcpR1qRtgo67b21vezfdh8mxLVieGo1M5irV
vFYYIvk+huUrx05rg8JFtpmiUnlrxlRdJqZXH2TTNLQviuJaF9lS9VU5TM2bO6jGFbbTIyfQaPff
PybtcxiZXyHCIiTYcFRO8zrZVv/+nUSCUR2KylK+h4pVoFWqfDVAYjzKwrOGhABNdOVturh1wlQ9
h+j1oo+dPYZWlD1WrZ9eYsRyXAVGFHrEvriGgObCLhyJKn+zesW7yLXQPs1wibWEEszq4f4aVshn
ChfsJNeTdiWsXn0tWzWxPj22hd/y8XvusfUshDcRQUGsHa3PBNGuZdh3/be+0XZpkpv/cpJ+myUC
hlMvXNiIrv88RhOi8FrmHdXYhhJWVc7KFPnDPRxkTiVv1dDiP0NElXhyyVqGBichotHN2nOilf84
KWwbhB8AXj/Z8wS5ruKgMDe/ShMkWrIsxvjPV7CU8hpafb8syrx5StOyPVdh9RDGavMkTfwogGgG
BiSseYTWufkGN4o/5OBFbHEyveqvLC7ya2+E7uNgOM89v6r3StTTpoXQy6+qFe9l0J47aPfPQxok
l6p3Mnge2Lt0CNfm6MCO9MYRjHQSrvDc5UdzTDaoFinnexGo4lezaoZXL+7wsT8Hemcc8WP/KnTP
NI5JayE44vm1uU+sZCVtcsjYpMYRMR5tG6v4CmCytV/0H5XdGV/UphzPaakSuJ6bilIMm8oYxUZU
ofGl4kiw6LvMf/g1J/dLExX+QGyDHtaOY5TmMuG/8aMW50kt1K9hmi96oXQnhFbyZzHi3lCj7Gs5
WuPKChXzYPfN+Ar4YZcSc/kKkVlbK6hd7nP0u9/RKeF4x/g00Gx+nYXJkZKmay3myR+ZwTMUR277
v/TyNVBNn56V/OpsS+6BrqM7tyjUH/uC5fdFlaJpDntyxtgXjrhocwGbbVg26YwTnZt9W1QEE1V9
VznsE/dxMCl7yD7eqeyN5ujg/Fm09qBt/bGFFOCDyO/06VvkpjVC6o5/Qn50PBhjtvcVvbpmlmBD
ysTeBp51labGjMCaWjWZCn7bZIc1CX7ASXf2PGaWlRsuqjTXNmTT5DKYGsAuCBf0Ry1Al9rqwJHI
pu8XyIuKauyPt6q0ClHr3vKPAbJaFMR8oG/vZauZV7uNnmcj8wKs34vFsTOhs5mKVzybQxCCcnU4
OYyZ+uRXokGwDmKrFdkwLOs8OMnCY+BpLLJySSAjW91tsubMvf+vzYj7+OiJl/soOZQY2bh01M5d
BQWEGXRpbOTLSzVamgDnF63w9L01X8+8+fImimZTexoQldkEKjq/KOm0mlVXAZJS1F2WHAhMJLB1
vOiq2z3bPhdRI6/HjxKBmJ0JRnsDNm78CMLgqHOAfPGS2CTsB59CDuODsRaZE4cPiMUaT11lPkk7
aJh+XY22v5dNOAxONKUfVuTAVQQgDL4S2RJgguiHBS/NXHTaegDd83yzBKmx8BNgsOB7rUucpcUx
sJqjPrQVHwGFYvLZJOjbHCZNVM8oEKuHKtLqhexFCA90A8q2e8XRrNUY+eEDMJUKCluSb5ssbp/0
SUW6wxHe975EAaUxvb+EKJG/jKsvfd1bK3WeVAZKvRS+iDaJH7bZDNbnaiirNkkDDrdCIQ4PvY+2
oXretojgDeHDLmF/WKZDFMoFW9zE6raAer9wlJmYTWwn64g4AmYctzLwo6ZZvwcAMyv7+l84RCTL
YXJJqBI40zMu3Idsdl34Xmat40YZVuYEBB/9N/uKSpCL5oGyl62yyO2rrDkqqjRqLh6cJCQq4Qyb
WB0BtMtnrhOO3a7Rww/53LVAtf7qkO10GlbTWOjHT8/n0DKe+nawwJyGBXtU6q0DN0c7IY/ylV/p
4WviEuht4jT4MHPx00aN6ceQj4fOST1/4faPSoxKYRvTEE3nPcjCKUV6ijyxVm34n7cORbE8uIfa
e4imzv7WobSu/lCgLutmrnryxonCSbWTbDpNMrVgG2gjn1fv0Aa73sbNpluvbPPzUG9T5Di+Yle5
1FAngL6TfKUFkQnvSu2eZaFx0Af29SRyIlBeVEKjE3G1lX1+HuTnQkM7eh7eeln3XFYRgsOButQM
nJ6FY3kXWbhlVK8cYCjru60VsXLpPXfjp7U43e12bM+31g7WNAN0pBwRzobIhR6xpW2kUQ5Wsw7O
f5Q9xHbe7AGCJO+j4e4aKyX2hVP52rbRd2mOQjPexmnTbmSz44sO4ykILyLznBe3USDnMrtxbLRF
kjBe6ZqTvMdDoC3HOOw3juZz0RW59jVXCiTOCh4EUNJdlPuQcMaDWn3zYsLwwHf8R7BPwBaMHlb0
0PUbFBlCyWc5zqSWY6yjvQWrk+qtUKZs6fdIRHWzLZXdflSgbi705qgVdrJvEx1d0QhJDttV0mVd
KeHPZlraCA//IMYLJdoL20se1bAvEVbZGHFivw0pwpDzyFBX36LedV4tbRw3SuIlBzdQP62F0H2M
M7242khRH/tEg40kq+YQGyWMGawDSWSKAno1GZdQr+1+tKRfWtSu6Pa2L8rXMtWalUjIftRxaXxV
vbBZ9+wgG46t1Ws+Ovwhgxrt8LnXTXv2fc9SV7LXdqp4XwsUQGQTEQ71YGoDKvzz3KBTsxMpAbh2
zM2MD8xOTPHkT2WAa64L/nJd0FleX/sLFbFCYiH218jL/CWpNrLnqa6VteVpHr+NLj8oiA3uem2p
t0jixPZDOUKi7t1cfzHhYy0auxi/1Y16bCtD+Rrr5p6YiP8i6sC5Tsa45r6NzliuxB+eqNOzrqAl
gNIOiu2t6aNzZmZ7QrDjMbfYYcb0JAuNeN+tJps3pulMN70PUTwxrDUrw/nV+ONGyyK0yAcCXHOB
57s5InhLqItsWQS0UkfZKpXZ7gwcBhdZ5G4a7rus+XY3ydqkVNrGDHNtp6RowYSmMX5NdfcCEAdW
G4jpo7T7sz1SlYsSj88D4PtjD2RnVfmxtwxG5DZxKOcPsqbaVf6QdOOv3nFuSpvsdVGCOkEBnN7N
Gui4PqrWgyGG+lwR8loqRV1+7xAtmQqRfox+W21qPe32VlHq0K/8b/rECRi46C5wm+ohH6PqQdZ0
/H2osDpiia+Mz0lx6JY9jogI5/lWxeMY271DTh5rC8F1e8y2skPabitYevhsc0TbmnqN/LK5BKEb
XqIeiPuyhBQmm2Pt97cmHF+ErJTiBOQfOZipGo9N0Zd4hOz4ijpCjwda5a1zXV6Idmiv0LmRpNIQ
JEXIy3jNHKirAXLSi+rvTaWCteyNuPXSb56T8yUuU+NF1fPwozPMAfUEEMVmk4jNUDbmMU/U+ui2
I5pPjlo8AteAY1AKHOBhkG/55ZLdyjXfsjBT98bckiZyviWXBCn8pWijaoOgqGryZ6E7DeJy7Wjz
H7Yqz04hgiet76ZtI2yEGjKwvUGaACcT7YsWdvapgPUMr7TsPhob7b2hDYdzqIvpudHNs5s67Yee
5SlyUjrgkXk6+J2F0mXRYwm9UQbucVAgezbH7WVhB5l7q8mOXEb472PMxEPRwirXmjIr30Nk75Ku
+ZLw+0TePYXLbQbNl8joYbgFinPr5aPUFnXZ2yfZi040FO7UeTEbuHdZCa4vGmceCSRyAunelbBs
dM4F8eu5JU2yyLKPcRDGxQQoeJ0Ut9jHiXuFDRuuSj3N94g71W96iuhlk1Y2gpw00WX71oy99SBb
mafvVLWMnmTLUda+PbTPairCZVSWK6MQ4lSPvTjNMToEEuaqbMsi7AdvUVY1Qrq/B8qOT02krw2w
YcUf690X+TT2n9ZsSmKgat+SAQG03aXV/RBxjrBZhDhW4nXCuXkZmlG6VuMvo2jFz6bjZ2UaIQoB
ZX0pkWH8QMapWk6Ggeb1/G3tenU8jkmB5z3vtY02qvHOG/BzDyhEHhEeAMTDU+Srb8GD95XiRdpD
NHBu9kxLLhbnpCe9+9akYXAtB9xuRTFU35FAeECX3n+zvJrDesYdrB6dEb0g7ygHKCKZn/7mcAnH
SDuJqS34ffj198yaNXy19issPHNdRU5+0IKkfxJDFN3WdqLoJ7T14nnwa2NvtnayqfmOf0x5t5Rr
G3PKQLhZBcFI034oDEDV2fyu+oRkS3nYowxBzEiJwIJLQLgsJP5bQsVl7d7xadynphxchkEMHW/w
SZHDovcFPq13fw2dAz3IvKlYhUKNN1Y+Dru6HJsPp9rkEFy/1sIAApvwMUWaE3/FybNEGH7EF2pM
YDjKci2HoYd6cnGivHgiCQ+oT6gkPxnRg+/tCiZ5XB/vzW62QW9qOeDMVdm+Dfw95W4r8qGXoqer
fxocIBe+q6wQUFmeI9xp8C0ged9LW0c/gsLKzpDItJdqdKxl3FvTrlHI9KOEbFnBIm9IxSIdSvx5
rJUloGTe3VDOgNI1SSpvTibHxfMW1eGXmwfpPuHWjhT/WM+DVVKXQIO0goPSqUsifG3A3XH6VZtt
ihmV/zKNYgkIwj0ZZDA54Y1wT7J5L3If4Huj/XW3fBo1mYNFBiLkk+frYlHl9VM8Y+NGsETA+Zr2
IJtaA/fXHNEFRnMvexGVk4G7Uj6iHvd+SXa7ZZgn2lnRYnWl5G72kZToEMae+AmN880Qfv+W+cJa
m1WtH6PUVs+I3KurmiSji75IlYNuo+BnexoZKAyhXITZ/SoGRF4WPbeWrdAS/yo7GqVvLmq7kY0x
MhGGQ22r3+C0O9Rk38zIAoHqjkrmiOZQBG7yry4M/gpVh4iVEnMrIKPBOSAYd6imPt1OTl88AU1E
coUN+nsyJIxgEmeka1O44l2tzWjlZtZ4aQVAcmMw1xqyGoHn1qtAmZrvZbeRiOewRMVgSMvwQcyo
Pg1azphP+aOpoKaqm5n+vZmUS9DE3it5Tc2tpZqcX2OtgrHnPdVw7L4imfc6oe3+ZMdd9qTCrF9y
vU22sik7lKreoYTbPUiTYqdE7wkENsYXbsvgHrTipxbXXyrkAl8zu242husPB5V8bReuhsMyCofs
h4mC1RSXP9OuJEjtavFj4inlnrdeb10C5jDWo3Ahh9Sj2BqN1n9A5RArv7S90wSN/dSz3a3abmo+
rC7dydfFIc4XlTPqU2FV5ILKvP5hENOvIgfedUz9DjrFv+2uM6c16iIQ/iXXJiR//z34PmaE4LjI
yexHXgrrMfTUaBsNZfDGUU9dFUOQ7m5Np3aWScB/QjYnDT2YyEumg2ySKwZ9+Vp1jzjTgjerAd9Q
anF1lr1h473jkLYfeJSGb1yDH4rBbq+3hQi0+ygaPsmJmiGQX2lSFMdIZCM375QQVo/e60Ju2tJG
WlWippVAO4l9/L69A5LrS7zJjUCucggimAxVG2yBa35D+wj4aDkm5T5Pph8Ah6cdWTNQxij5oZS5
Ub61oxaRaKt2f44EmfUxB7RSGvVDiyf5a5hZGcTJsn3yvPkiqAC1FYj0HF2cF9uCxIuPeNXVpQrg
dJVMjrcS3giWpwRrXbhW9CQLF5FMFSTUw60VkjCjEspeTKRKlSZHgTlqRJBS7WZOsqIfFGtOqDgX
nt6QF0dWR/e9myIY8b73lpMB5NjXkMrMeHLfQpIJbfTMRl9ibrq9h/Jro7l72QsT/GeRmc6DnGqR
/bJVcZfh+Cie0Ni6DRJOoZ8KI54Wck5OZsZdlmb+Wm38tWdyNJkQfj31+egipVvYJQnAEm1hRPDR
uRWG9UlFei1dya7czbWFHG/IjyAlpcPKT5BjqTkIXbTWQSLTSB9lC5WT5vJ3u6r3I2Jh81g9SXo5
1gj0+jYMzOofa0i7NA3h2J9wVb3maoqMGZcholj6umuJodtSh3JC71RentRBR8wkr/bubP/7eGnv
qjx/qXyuHDNFte1aUORzTU+Bl+sJXB0lxlk+jAppdcqJB9PvQ6dlEtyY+vIoTQ6J2q/yK1t5CNvi
rC2LUqkIr/Rf/t/jnezQG+uvokbk9z5M1u5HwTbuNXzPCO7W4h2nSf+BB7zbIW/mru25GYQIzuke
B6Ek0s9IykBimO1G7PLFrib2NlVkLx3n/Ir7hq8br0qQhpDcTNglqap8xLrytfI669FwjfgBHQQu
ArNdOBzkuJoXOLTcbq3nnTj0qusd+Orh6P7N26g1Gz4xIpQ7CXTlvIGaj05myBZGjuR+FBHZwqZe
H1bSltoW+mrota21slsDRtGvt8zCiV2sLLeCwA+b9BmnuXosURFd+IViPsshvycMwDm5KkdANF01
fRn0ej3pdvioz6244pmYp9FLNGs91bV96MQ0yw83g/eQ2qn3YPnpdbBQqQXncMiSpDl2vlhwfmjO
6DDEF1no88Urtux3r+/qvTRF8wUtmAuBU2sJ4jMmQEMIT5nIRjgp/khGk7zVDoY3nG9N6T804+Ic
FkI/yFY16TxQHTInEyfccgjynmUBpPOLMYgSWoHrPcOVJoOBScLjam62HicWs1C+mnGDPhEidxtO
V+NVjs1DF0H2qSU94byaEc5+Zzuy4JKWyrOhd/rz9GPoVYGG45ijjmqG3WFoemuD7IXYm9EbOv0o
KXpwVVyreSevjb+yM/GT/EfmSo9Srtdh3BDEMMWDqkX1Y5WZ1aMWkMt0NmVZx318HtEMjY3wAZ1y
2GxCdvcAt6NAcGuG0NkzcM4WeVDNMujPyKjkOw40E1iQGeghu28jS22aVoNh1Ms/ZspBlu//jPtW
WSL/ED5VtfGIqt34Pqlc9XEfdRvZhC/wNeHhdSUN2G2U1uBTcxpg5yEXxbngTMOXceoADv+2ZX4W
7ImQltAYG5PswwmZM1Hkj4aIY2lfh0dvEMFRNmWBrFlGWImcgmVecBSWRi1RgmAjqzEYHLGUVTmz
2RDfLHZNLcpdEnT1k18G8G9Nu/sJNIoKyQPVRAUMUBn1pfHa/uBrbE9eL4AWkoKJ0ET3U490hPq1
x5RsUqTUS1uya3YWIfSQaL+TVcEZXx0Hqq6drkZPhke9Quqwg8GQJpZ6lQJjA614bsm+HsaN7JOi
iHNfUcXare8/58k+bcZA/55numhgdAGys3Vc1EtjyIiojUjpgjLvt2wDxXNuoOicz3AmoZAdD59g
JJp1m4bm9x5cFNmsUv2qTBUK2nGZrzXwMF9LzmbFZHxv/fkjV/FldF0YPwAz1ZeyQ0NySmjcmKqe
H01VBwjgWWQZ0EqbrXBeG42Ly+Ar4Vug4TbREYTZaU2skDQOYSf0BK1DVKbWoU66X7VB5DtP6VG/
zNMZ+DMPuffK2n1aYBbkPsq86IHj+mJAb/7dt/VxW8Qx6mNu4r0P5AQMMqSM2Kaata6l8UHweH7h
z3QVPPgWfoCQSRlNqF9VAeA0cmhsUOzvXhQ0RvGc19lS9nZqDR8Rd4SR2V6DD6xe9q0RP1nQa1/g
yeMIVk1ygfxeqbbBq+dzk/EL6Gnounlxe0pRoF36yFktC9msbT78uegcQd4VWb0NnI2xEr1pfJO2
0n4vysl/BG0H1b6o3njs1/+qZp8DzIafHHm7RRe6yUshbB8AbUsWrCFUj2ZIjs5CGR7iyh4e0SAe
H4ek4kgEUECaZGHNGfuCur3IFh7s4fHWKycEKPMCeGlQhPj3GpXL4xsli8N9jdB0xqMbVG/SlPIo
edCKHpDQTAUGoG4jXAdduJmLezNV/C+hil67LxnFsgNcv9pszJk9LNuyqGMvhqxULuUCn1f9ox2F
/lOpmw6EdCvdaYCIV5qtqG+mDgxDNFq39fxGe+u0sgR6M1gHlO6S/Tg7130dpFKQhfkmyYL0NUCV
g9yFYk60mCWvUVbqexFU9XIkUc5rZ8XBCbUMBLdkM4ClpJPqUrZKBfSuW1ak+HTj8lhFRnmUtXuh
hA4hEtlGfMN1biNrvy2PERkNFmGBApFQWjLHWqQ8Qbr4FUXq+lANpAGWzWhWX8x0souWajq85gFS
DJ5pwgedB9uD4py6Ab2kRFj9ax861hlJiR/Z3MpwdzxE0fgm+5oyMS5uWFzlxNj3jOvoB0fZl5ih
9Vjaykb25UVhP3k+SgPzKm7Gjtdkf8muwQziV42nkR+F4zKKd5mdmi9yHLm+FlGFR1S+tk2OIMLs
DhlX0OCSGmleP+5RQbSvsAXy1ylovqikGnqQfU4EDFhHpfYkO/mZp8vUraKD7FXsEJVvTtQ72cwR
b19nw6BuzEgj7l84x8wrwnPx92IcEfDrtZM0T21V4KFGkOk2LNLwwyLhgDh6qJMFcJ6qor7aE4iY
pl2is9/emnKi7JezozZSSf1lpgs8Mu6hEL164DiAz4ktG0iPlRgno3VIekAwHTEbw+Wjmo19WXlz
xt15kEOOAlOdcC72+nS+F9Pgq2c9Mkn2aul7bW7JTmmPR/zfMMRdcm1MSARLY6bBYl/cB+E/D9d1
1c4HGuVfXQG6jZAvSN1eIzXJIJKTLAIfYHh3wz7K0mmb9NaVltlTONqzHsfvMbKqKFF6svlj5/Y4
XGIbAV8dkcdDaUb1W1iyuw+u5eOPoVnp5dMUq9FVtsw2WU1GNz5zeuGqkZ9iv0SqoSrzlacTIA8n
xZifWOYj0nvjZgxTn7yuURAtOepkKPPm+SY2+c4tU5tIu68SN7u1tcq9BKkznVJTNx/lOk7BBp4Z
12lej0y+zYM1ekDOeQlpgnA1Hca4+Zc03exTgmZJgHizfBPS1jmkdnA6H8WcTss3mtubnJp4RsaT
X1/8Cbao6RlnlNrqSzUX0q4gQRFoqnGWQ82y7y1yav+y3YfJWb/HSjtaTOVJ0/net0U4fvU8BA20
XH0fEFHfDa3b/B9n57XkuK6s6SdiBB1obuVtqVS++obRlt57Pv35CPVqrd2z58TEXDSDSICQVC2R
QOZvNhHcPhn3UUj6cKqp2QkVezHXRESchUpwMsuoXzZlaW7btOuexlkaLtB2gdOYVxlBAlVHaR8t
R3tyvWQZZapKTUnUe8W3uycTEN+jxv7/1gsgCPIRRtpLeXGQxj87oMQrCxOlt3Yo90OW6lejTWKI
hRbEFW4UWho6r8FXGaxDp32uMK2SF2QD6Yrcao6yz2K9f3GV8V32+aRrz7peZzhXhPqT04k3f8Iw
FBfIl6j0refC2tRK4yKW2dmviuspZ3Pus5LaXjo4V+3kUHS7pi1iJTU3C3rTyXNRsfs9jz7Wcp4o
Zr2KdjkMdU2/GPPOqBwq8VxkmMRGvXGWLV9tyAU1Q48fAZslN/Sqh3m87MSrWjyrtfh7PPlb/N/m
Ts+Yqgd7NC92GgBaSjx04Z3BOViIny+KvjCfeEiZT8gVYBg7uvm+qQLxhNiefxmLcCc75bBAG8xV
7ZOOv18l+uccstpVXqMXRrudUCLGIoMZ5ahBq54cT4/OsuUpuXNw5hc25xF/vbBs+lF0iqvw1bI6
dC5FVa/UOPAQWMx+uZUx/QyMF2wrsJcuYB4jXDx9NqHfglYxAB/xmNmUlZiOce6RWFPYBOUgJFH4
GpslfvbizSsQtcs65B+G9LmeD5XfwzlRQMhkeGE9uw4LCT0UJ9mSI+yytnE5xg5LXuV2aXSqRveb
bdoiZ1pMgkEltyC17H4PGxjlODSTHzpn0Pep3V1ARAzqopLHEIOAs6Z+yhG3ENTL+EG2S6pMIOPU
ozaHZNya2JxkUTms1LztLrlRswVJ4vJzqo1qVaraeKhrw3vvqxcn1YvPqcdCpEfLcS3CuCQHmUCK
iaeaWyj+sNi7FE/5fDA93AaDKSj2MmZoGglftkGt4z9BAMyfPJKwoDty9OLmPjmqQOgBYkZ5Fn1n
XIz5IDLRLXvRRBsZq7XYuCAmYVzswL6ycdEP91BptOZDqF31mnXBQl5eABXnB58u+UVDqfkxWbE4
yYPiuKS65GnelZzmpj+uUnZHy/ugemh/D6feK1iB/tMM/BbLC73fm170nfvGzwGxHvKe03TChxTn
D/yGnyH8ImiJoc7XzEL2TzeUXwKNX8VXy2+z8coibVLxPAaxizyzjdilUWuHED2lGVbtX5FcwDrK
B6clVsZQ258YN6HIGIlhq81NheIdKkni3TE8ex91mo8hI0X2HGXwRTJ5xk4kivHu+tkrFEPxqA9Z
9DJRXZVhVFSjoxJkw1I2fXRZV2mXomL4v1xkFHG2FFMFeovk9GxTYQVCXxVNY/BrGBGUzZAHbozi
g33lp6mCqulMIZ7K0jvJcKXBSxiRZF+3OKB8ZLE1LIqhtygwD+EblZjb1YOuk0a00/YRYbbDQDHm
k1QMCh7ghDZJMfqfxhg8ej2YPIXb6IU0Pprjcxy1G2SrB31ObvrBJ2YffYSaY5BpFguNKVoF+eCx
dTG1NXjLk+qR8sCAKT93GjbrylzdrnpSQGNnRGeQs/ELj5ejLHNjjtNtJqdB3XkujsNvW/ZUed7Q
8i2PY1EhkDpXww3YP/DequxiouRxHUfxIactc3RYkUACyjS/Srt2Wq/8RHmu39tWE61lZb2bvE8q
2z25z7rmjjqhcTdPOhVKuBKgA/b1+E10Kt4vmjE+R3GAyQ21SfQFdSfYZXCeTpOgjhC3jbvFvgZ1
77Tpmoemg8IwRP2R5Cp65r9jeXhu8P7L5xHC7LoN6+F4jxyycqwKrDLqPnVfwnJULsJNTrIV473w
MmuezF1O17fHHPf5OW0BmwiK3imvqNOjiuw/eZqp8u3Kg4/Ucb8XnVB+eF69pFiBdmDDQsfpq/E7
Dh4JchS9eEM7JpwBRiXQ3KFb9+FQPU9YnCOlVSI5MTc7mMmPLgYYo6bhO2EaoDUzCAvrwPA8hLyd
7tkHWsWN/CkcehqzGmFsIHIg+5SgGM6BWULSpDOoY0bE2o/YHeNTDKUANyhSJVQjm2XRsb+YytS8
FK2q3UBg+lD+ytQxRT+AoprNAnclwWFaN2BhYuXvWlUXCF4KMG+DYX1WOSnXuv7Kr3jAmQo6ObfW
X7oXjPBiSozFOvSOVjVWYhnG4yyCBvsgD9A3AGTKUwZyijWXfSjnw9/9/xp6v95o2u739TIoL791
Vw35gjLTr05L3mgo4u6rrQILsVUkzlFcL9GWAKgdXEJXCb7qfqYvys50X6oSxjdIGBW1cqrxLoxZ
FNiq+qhEWMUbqpUcqlR4VySnkKd0A1bMQ+NdZayHDbHku2xsukwlMZx0fA8T9HeyYiq3LZDnj7Gy
vjp5GT9WUBieM3Q7A24Q7FYxlY8nCyQy9z1r3Q4kiUAxtCdPr3vnPBbAGNygX4mRAmQG9uOpASSx
UwM934G7UZ6Cnt9Qwbrp1Yg1NMSNOqW25lXvUzEMC90S8VnMTcVVFqWTh69I/gAx7ewnGW6QYN/H
RRqsPNYK7zzjPUD5RreTvY4rfkHLdR9kpwzJZpP3RxPG/+sw9NPO7WNnbfat9klG7Nx2nnjWM80/
20H9Eg+OjZFbF80gB14c4fhNmw/uWp+bYOyqXYWPAmRUmhATlIPiUQlH4Cp8NcLCf9AC8vqK+Mzy
4F0Vo3ip60zfgBXL1zV/gBcDce6DsHFF62bbJofixINZRK9JX2Nk3fTDRqmMUyvs9rmbEZ4ZAjUA
fKP4OM6oT9Sk/D0u1zHoAXrlOGyTlxULwKts9aOOHkQK5NJBThOQcHEAZ2c9BkAB+N7Ww3etRR+3
y9IvnhkFa9b2LG90R31oC6Ev5YgCVTklj743ZK2WtUM93ptAddiVra8mF9mmurUXvTI9WGV48qo6
+7AjaVUetwdheOlHbzrLnsfQa2tb3UNfBNQQ+EN8dInw1qxE9a1RjdUi8MmPIPrlLyYNiEveBeuk
5Gse6tDcbNNQHiKQnYeh4DHD71+86LN4vlEWxRWP72iXokZ6dnvt90FNyieBJsf+Hkfi+TExh2Y/
Zj3a/nzHPpUpv7RgnH95aYzbrZp8z0IyelYF2AnWJV72LftEdVD7o4VL0UbVUwuZa8xp8Bn3v9n4
BEa6GH8ZvncYycZ8qfUck8vRd09CRP5Ciat2oUKvfguNLDogzTOi60+zCixrC2aFKt3c1GMUOXB0
FRvwadUbhdt8ZWu2sxvnXksnYWSZJcmduZfFELxlPNsfFJITb5OuoX9WxFc5U9HOzp51/wJMZ3zB
EW5GvPEChp7tkP+3Lu0wfAXQ1f7ynL2pNvVPisHpYoi14tWCTrOuRzNDV53kvgjSbDuS5yXnD4t+
DET+NXaqHRy95ldain1PouULhozo9IbVdI1RVd6GStocsiIYzyYGBgh8tPqrMZdqHciqP612yfqv
+cUtAOHpWH1rksQGTODmfOPgxCeQb7cDyg2P2PoCE43sjaj5OwLj7w5K9gJoVAv3pY3NBWo1NTmt
0Y4okZhxdZQH2XVvWnoIqMpBt+xf12QJrAqtdJUdj4/8ASu2HPuXIFlpVY8cOOnpB/JLQNhkt1Y7
8b96QvZ0rNgZI3thtby67CSaYZ87PItvB5H7rI76ZlP2CXjVuaMvPYAZWa1/Ipjl7VvZrKLIQYUQ
wOo8RBWTiTym11F80cIjFXHcO+Xp6Gvz6ZTVGPV0D7eesvPCY9d5ZbCRp/8aHziXkQTLFfu3TUh2
5B2zoexMTRFI2dwMG7/eGQY3B83r/HcVn8cVSZNpJ3t5UuOrnLf9WfZSVEe5S1GfxViWuNQht9Jo
ypucMmwxMpFNOWVP9Wslmz7Lm9uUsok6xFaYpb3jN6ge6oZslQ8dC5EyNVzcY/Kst73pIPpqSG89
MvjXmP8WY8Gyw5nlTIXHREzgtSlSCOFG5zy2vu08OnC5ErTFT/e4OQz6IsV7DZ87RrC/dR6TGZXY
kImlQvXPpToS/Tvd6vqFHDccTIOiLPfneNsHrXOu5jPNiX6fyRhbpd+9f437b72AEpzbfHninz3U
XONYtw/NAJ8QJSIYso5rmuZSnprmxKpDnt4GyLEU8/RF4HT17VIZq+T18vRfF1EusQ+FJprVGNgp
RAGl2oUdQN00qdAAT30fzobGsrICplNmLsXHPx1jbPsP0OeXctg97sZozHK/AG5PqtpZyO7G1M+g
ivvjfZwS6eGhDsePQQh733iuurFrdTjoMfYnnTAzpNLm9uQk2HeouWeu7/1mkdEvh8rgbfytrZu+
Di4QECiqT4tIvWRONn31c6taq0nW4Bce9s+61nzIuFcVCzGOQ61DzWeZl+hIgWNUoTxmDgpqfNnR
ca8thWVHYNQ7So8qanUDorMTDpdHUJa30fISFpfuJS5eZIPaH1f1Qtm4lLjOMiYPRgK2GAgvdxU1
8BadU8/J05klu+jrDL1vFFH4ZWXKoetjqKn++OoZaXMtVL28JkX8ZhbF+IFmAuqEmxLfn9fmFcX6
7rX2OoNzPe66V4l1/n1uGQhPpj4GTA6KR5GV6xu08XX2VwhFAVn6WRmtfdLDZHgJKxCagcruKYy8
4YWlrr9rWYGvZK9S5zi9TO432ZmUhsYS6QguATv3cKo2muFfjLED0WiW7lke0pYi90J4eFx1CiYu
t/a9X57ZZbtTTVym2zZW222jhN6qyMiuulHRYYRLrmLheUp7lG17Dsqzv2JOokOlJzPJQsxAQkQ3
wfs4RnhqOtu/tE7/+yBs5IIHDBI2f3VAGEDnqnRUDC7+uYL8nn9Jsfs8831Z/hWXc3pB/oz1Hnfy
+RUwqe1PlUcieeYGSbbPpGG7jEs6XK1/aD8yLtikQUW7E4kYs8c68XAP3c4c2EP36WRMzvlnrAz9
Nbse+EfNKuudOUyxApsZsQ7htTs3TqMCJkI7Uqbr8SHoZi9p2ZZnGUqpCyMJT3pQcPexPQON6cJ8
MPUJezNEBbROKR6s0UOIWAszbYWFBR5nstdk/dB32AFOfFHAKs9OHGP4Pup8jTKzS9eymXkix/0Z
RBq44ejd0KKf+gxtkp2xeOJXYr8yBotjm3+aEr6DZXQPVoecoRzkD2XF7arUQTcwPz/rZAkesj7K
wUPgnSvK0VfHsqin8Z2Q4Rq/X2RpMSuVF+n45CrKlxv0ocg+y9iKHyWkgTVKfSUCgyd5vCMdwKD/
Fcm1zwjP3UfAwvUNL/F/n+f2OrX4uM/RY97uQVc+tNkIpoBEc3DEnHe0lgDogYbNB5iNzSqbMGvF
yb6Frqi0Ea7mZnSSZ40MTpPF5lzHFu82SPaHtd78Hn8bJS+IUyrqSJ0Bzf1rEtl9uyiyg/jUHnJ2
RMfYbett17ovJHiVY2AOojrL07DPfBhWBEd+kNw0IDWA9rM7MHYQHfkeYLC5EpGnHEOyI4s8exjc
H43jRas5jVgsZNFRViL/e1FSdgEIKOHdcFCMYNP0VXYw3QGBFAiqpT6jSSv25zcZtlv7T3et4pfy
8Kc5hOhU44WLaJuG/lG9SuJh2Zcixvc2avztXcmtMcbbC0SCKsvDn+ZtBhSMBuRy0h5S59RftU9L
COMqD5Wlt+fIDIDbY3e57IJa2Yd2lfJ/1xrXrE7Ma1z6MEYUT13eYy734FUd2xRe56lkR25X3mLU
qTDeY6pqfbjxhM3TPJOMc19d1eDHoRFxpaHl0aNiV7fXk6HKMTPKs+2TvCayIdx2jb4P2WNB3i+G
k9Fwv+o8t2OFWkaLDMGOlhfuI45qJSh2zQNGz18pWFcf/PnCQg6Sp55P4VGLnHp9X4hV88ru3vx/
WLD970PquG4WALowR+/Y+EzgG/zWry4ecGbUhueD1T/6oxgOLY95ATCNWJnbb2Rgzb1s2XFVXTJD
w6jILX8MogRV/SckR4w6Ductir67USBFHHeFckZlNVx4QTe+JxN0yqH1mqehT611Uije2W06bWdq
WIzqCDifamfyt0beVI/YGfWrKA1TbEdxqDQ74bwl7dAdlVYFH0WBxAGmycFPh/RUlEctC92T7vl0
tp35u1OO0PUxOpl6sFDZGKuJiB7zubAYhZH94FjdWrbkQeEucEiM5kc3+nEEDDXst4Vb1jAWPGtV
W4l5qH3I5n4YKFtznJyXTqnYtGb6sRFgCilpP7rhAxbkMfKPHDBSiq8N0r2pYzcX2brFfffAXlA5
UYCYZq5d/cWzQnGQI9QkSa4O4ssLStdiZ9q+6mP6YgJJqKtge59dTREC7TMK5/dYXuMfNBlJupLT
yAnbsh23lNX5RPObEvNhyOJmXwS47tzegqsarA0s7QWP69FfWihTnIOm297fc2sZ2WNO+vQ/P10/
jAjIpIDm57cth6PDfvt099CfT3h/B5HpUBKJfGt3e8mM7QZAFZYP99eMbBsFnowK3P1Vu1Dx1lDh
fn9COWEVZr8/4e2vFQYOUr/zp7vNrQuf9Q6fTo6W88tPiNPV9v4m+/kTps3t/+/2Z+kLSODx8PvT
yatVWxwU3wEVNf8h5NV5mn2J9Eoc7tPblB0XQ6VEK2B45TO4o5nvqhbnwmqdJ0plz7Vuu5+Qb9DY
y3CBzTSvfM+1bFlYSvqQ6665dme788bOL9yYxHOmk5ELJo+7TBhT9UxM/aRoxlfZKQ8lYAxDuONt
PLamYtWQAN3IemgfBe3JKeIf9/GuRv6QZz4LTkddtYbCWq+cZdrTYcD9ytGeAj/Xn5DEOjlDM5v0
0hpLXDqDaLZrmptymOUhWc9qO0AHkxjmsshROEgez3PIg94Uwzrt7OJfMS+uN65l15fbq4xRTc7f
0xfyZeRVjRniCmIV6UE2B22sHwA331ryqqFBzqi0SuRI/7zfQO9BH2hsQedQhOADbu9Rvry/XzTD
f+VqAht1HpE0UXC29fr2TmUIbXfyoDjDU+3750Man7Hftbc/CWD/AuudFBg/vpPu2fCy7KFWNAis
ox9e5JlIsJUCTYSf2txhiwQl91IHgRCaDe5i/znajdVhX8F2vE8gR8gDr+Bl4+9XuIetuIgg4//z
CveOpGx/v0oOCQX9eNZDaodGshqka6DMpLZZdGx0oRhQ6v14z3IeMWtcMzEfGh3K7VX54LpYJQxq
0FwN0AUr6jnWixI4/rIzsuFD1H2AT6Uxfovy5lw5nffLnajVZMHAmhBjMqTSUSVPHB34lBp8t03t
Z2P7ykeQug56ZG32itU5Ktzoq16hLrE1NQz1gberba2gs482vlZ77Nmq/aDwzTVyW9qwsPLSvO/8
uMYTUK2iXdTyqLHkb4wu3cuewXBnxlFGLXmhd+l4ukVtw10MPAjwKobHE60a/pezJaaP5PsVLdm0
GsuTZZnN5WztmsW1iXeuSRauLvZhpYXkTF3/orrgQcAXKwhQdsky1tPmPNWW+hSp9auMO35srKKp
ajComzQ4lcYqK2zlEzyrtnF1z6KQzOVDjzlVi+hubwZ7fhraWobZIR77clBfoquYAgcamJU0iL+6
8Cw3LBNJQlLxTY79YCbHui4aOMrz6aSjWuEI7dBrfk5+MViFTlespzFLX12L8hlegu7Ssa3ktcBe
+mDhnbaQza6FchXl6i/ZmpTGQSHdPcsr0XwRT6ikL9FG5lk8H5xsB7KkeZGNPi62KLc3V3ltGk2v
ph+qD7LFJ0GJ2Auikxya9IAAW1L1e9IHykvK/nPPT6FQF2ZRh+TqORiDFuJJlhnrKQx/x6YUPhcK
1zVAYUHaTw6MBv2f7nmg1U74mY85eOM/8ULMiYZOjbmRTm8xbivAqsvkvVNGHfl/nvyyaRTkPI3I
9A8+IK131gBvqsCgF7r69NaKlRykZW5yMYqO7zEzOHoEn8nSWAnMlySOoJyveKAE5t5R4+bY25Nz
lr0T9W9wSP7rCLrqKozmoWqS9N3ENvw4NWFFOp6L8m7KNxYYi428SBSqAso3ZPOAw8oR9X5v48+M
SXmIpC+PG+LDk8yWPTJogCUkO4oUzORX1XNEWgvfcP3axkaF2nIYr3P+whvZ2Y+Oh+/gcGvJUNX2
/jJLRn5C8+UuJe2jho/wwhgKCpAIob4qrR+xTWAmEsHuPoJcAIL5lybqbyg7APsJZ5q4aRePsVli
SOZNM2duQJdQ4ZHttlb93Og43SPtXXytbehT2lxG11rMooAufbfw/F7Eaa6+FoFFqcXUdRLZJnZ+
KETtXWWa8SRFuEZLNn+tE7ZmfCn77+TXVreZyizGYrwzv8YmTAULYvhz25D1whI8PRtqTuUOW99d
qNreJbCNfOVocfoeWsqP1MYgNRmut3kwvbri5qh+tqJvAF91ytVF9WHlTRMuTUPyOmFr9YIvafHS
1ThBxXb2JEPRbGAHawNk9dxZtmm5yUmnr2Uv98b41OEmzuOJ3gI95ZfmeJ+Letyc1Yqbk+y3XXw2
W5svmfKZuW33MnbpqkTA+b0VeAtqXmgsZNMocL2zgrZEurup39mJYeUUD9An5sFG6m0ofHTPmpdW
T1CrbuHBSoNjls/o6HlUkvObgz4ybEe1FcdeaZKFKZT+POtTrNQas0zTmoazjMkDUIThnMyHKWqs
FZZODJmv6JHuHcGu0iPbuopE671bxmQvcnCgpzLrqNZJtGz7yXuoLd8+N7k9LEdjcr6Sgjv4gze9
FRMGDrlXl1s4meGHjydwESbOVwVC8yrTJ/MUdlr0mFG+gdar21+zaHzXMJ/wqWwsAi/rwTX24eP9
YDfeuWahc4TMWDqL2HHj/aRYAS7wjEtC+/dgP0R12VSzc2xBbVpYpOoWpWhqfv+yze5iU6b8eUKR
jY81gmaHqQfKI9kBWDx+ryaUlSRzoKEFpCdAzQnb8tENv6sYuT5IdsDc18wj/z+uk7OYYtg7WhVe
1AmqgFJTiPdE7D4FonefnBr4iGNdZWRUSfogk9OsZJ+MWU6zGdxmushWIuJ4V/colwWYwGVLy6sf
kekdztE8We7pzmbCRSrUhfUU4LGChGbKxsRorCc9n5xrYgNzoU9Gaksoaw8+O5beNaqNURytDQgg
Zw1UtlNV0TKK4uoNh/jfZzIGzap9HodiCYYi/OL2vwwrrz7swsr2NgS3tQx7fnh07dak2MvdCusY
pAywDf0STep3KPvdNYjb/GE0Rnshx9eZgVREbvcPrqGmV083f8q4cAuPdUBpIVvD78x1ypOMc29t
0M5M230kUv8jwmtbxpVeSbYJEmxb2eTdiT/vru+dYZ3P7wKFmWPZ2r/fXcdSatnr3qZGSiUq+/xn
aWsXMrL5x4R1+sqKB/XsNW55LHPEHvs+jF+nDogCeZr8J2zwZdwM5qU19HTVmoaH1KWPCch8dj+k
rTJurS4+uVb777gca6rmm286wWvXmUctsfQPbyjRIcvi4FxqLfR41cvXeurZ74OeXLzQ0X5ERv4E
Ki59N3w+Vl/lyjEypv6MOgXMUTOoP8HK732W0T80r/iCNZf5qlZKtnEKku8GRpsPvT+Fs2im9yVW
/LUcihwSjk5uUb/ksL83ndn6BxUq+wX1qGGpayM/4tHsEB8fPVBtEx7dRuTu2GDEUizofcqqZtFP
Y/JFFOG3Iq29b2QSHnIEOn6WOn7h3PaDhdthSe7n0aK1kL+BMbKA+rEx87T66QbqI2Zq7TejC39O
XSB2iuX2GxXnkWcP8F5ePCMXkT93VckGdPTwiJ9j3WRWF4hjuyzv89sI5Ap9bMlN0hg4zI15+BRk
kXtB0h4U83wGE79etUkerhsHOZF1gMIY/wPusdIpSvN4Zd8oyvjp1tt48JIipwnXsY14EeXulnn+
ueQW4696u0TOH2i5to6GsNkkTqcsIiVRLp7T68dkBCgX+/jed9Eb+GP7W1K13hKxce3Mf5h1NhFa
XlZzRzt+T+Ehf42sPlr7FfsAawSiUqg98mpxZH+bTLxp8zb4KPq424ROpO6VQqhPThRgGTWPGDrr
xYCD+Rpmpr9DH9QBvGdVr22qPcsBSBKlC0T9gJzVdbXVlVDnT0C9CCgm8Lr6wwaTvVOStNhUGMHY
bRy8ofiv7/Gf7tfOoIov1tiuQjsb371qMHeOjm+IjFfqt2YIk88WO7dtC/xoq7mh9SVJU/HFcMgo
DIlqb8u2Tz7H5Jvsi+E4b9hWGzssW6b30ahXMq4JNqpRnerkvIbgjYTyTr4E+R17FSrh1rASZYl5
NFZn7CWO8qyYm/eY7DCD6v8Y0uM8DJ+iNVd/XTuAtD+gY4+jJRJ/8lBF4JTLsDD+FcvSPr/wJqIt
dQS8iP4MTuYO/AkcdLbFj7/iegPlNvCb819xz8+zcwviv4utcVnDWl72ff+eibq6ljM50UHD5/gn
BOu9vmJOcwtRZatIIsGKVdjWBuaorQoc9a5+Lox1Yw4InnSuuykMszi77PR2sGKHo9rw/0lZ3Nv7
llsc0zzodjUqn2fhoajTxAUVDAUXP5zgnccgqtEE8DCzTzXsnvH2DRACUR+AAeSXyjLUjaV13iLL
BN7wMlhz09+hkcDO1LKyi4zJMy9xxQFm0INsGW7kI2WUBuW5piAVJn12ucWiKsVCMFWTVTCO6jNk
cP/QTBUAVs8cMdbVgyUA6P4qe0XSlCs7xB5UNo3Y6U/FmH/Lq1R9rs2qfUBs8ZT4Hqq9ehRS0RXx
TjZNU+sXWRF5t96wn7amG3tPVE/9l0ZvV3KUM7F+qUzW8SpsRYBfaM2MYqJO2HvRKajM5i00q2U8
Gsgx22QKJ7Nr17LZNvEPuPHjo5N28TVj7ymaBJCoaxrrwiobdC+5KMWtKqdislNz/F1tS9RPlUMW
2EzCc6vihRg3Ijx3PPxlnzz4fVOtWz2o1palTQlA6PbRFJa69UGQ7LPQSy/yoJllvFJLC0M7I89u
sbCZUthKfoALqAWccR4sY/IMBme1U1sKnPeYpwTeCrUXbQHysJjWXYLnuDlr8KRumx4iSE3bhPYj
1yFn17UtNyj31dUN71eYHHhgOD8xlv6lt4P6llbKBCypDi5NXjs7FOFDtBYt86HX4O8WRlG+aVGB
1zUE6p9geYVhuL+MKnqJXrJKNXlCjdbt0KQ2CnVdei3jHEvT/4x3c+dfMXIbOK60i0QEv0rh1/qD
C54ZSoY6rU2ABed8MjSwkdFPBM5HVF3G8SjP7gdb4AWtxS0sauzd3PkQsA6B9TifRkb10ulUiO9G
bzKuK/D0Zew2+M842XsfPFRauU5U09spsNG2mK2OoI2s8F3XFAXtQFXso9oP34M4/Rpabn3hwR2+
m3MVPKnffM8eSA2nz/KSqaz1AyXDfikHJexgQX7B9iALyzNl5LEx4dS+EINtvFqRqa3SeKwviaYn
O00tU/ALhnUqoyTZBNWgPdmQxJY9dJLPfrKfSLLPQH6WXxStFh5M9tBjGRKYRrWE7tg8mTVPkLTU
1JOGVu0hcxR/N5XqdCmCbFyNGJm+9T275OKDe056MkVBCSCq+wUJLjVeAW9NTv5Mk3JbqJAL2ZYH
IHkRCId2wqMx/qdHziGHyzG3a2RbV1Bs7bvPsTbTazBLX2tDn5+GrLzIUDSHQCCIc9Q3WxmSh97U
2wu5goW85h6XZ/qsiX2LMeI29M/8SINtbxOqKXm6NK4vTpDlJzlenUJl44mpBohluFtBYus4lVF5
aPLeJQXfBmenNowN+Lb4EV18Z8XGZXzOR9FQMDbK+ZlbYM5k+CunhXdmxqZ2RLEFEYN0VgvRqibe
yGCkZU55O3V8FJo9smnjUR11IGga++ncb+vnrk9AgpseyepUxZK87RFGHApzP6ZVuc/mzGSEIuNm
cqvksVBkKlv3X0w1T5eWWpcf+AgH6ISSWuwQJoXNmbFUHrfevIlaACxcd32J1JiX21vbGRdiBnx0
pRIe2IDj9zY37aD1FvAlFKzk0+7tz7DWBl3oDDBm8sD4PcyrLQ/TMoa5zCbjcjZrHgau5d/DWIVY
4ASm5BQ3TbVVEofifjzqz6FlVdeAO7jVBKJcejqkgA5FgkPlJvqzbWX6LvcFTP55sIO5zXMGtWce
ahZpvtTAuu3kUE1tkkOrANeWTdNuMLx0S33X25SEkA1Sn9MAZU3hivit8Nn1tJNufTQRi2H++7Wv
8SSeo6DRfihZx5orQWibXMXCIc0VLfxqyzYD01XwNOs6TsurotTmsm6hmldRh0ZTm5I6pAjwFRL5
OQ9a8haRs/Or3PlFfe7VG6Lys0hFsbSV0nwyQMltGnRUz1YUG/t2TI0dFgzdg5wRqZ8MUS4P1exu
CL5WOatTnl1z7vg2Y5mC3plnNDu3WI6zSKEJLGov9zj/bRf0V4yKWHkIUlLbk9gFkBSj3BwyHHbG
dJ2iP4RKt2IU6TVsivy1bMvXvDf0h9HrslfeZQ64UZCRmTsnJUfqzjGqg+y12zpCv1N0O9lL1aNE
3cmz8OfkWtKwYlOT6x7q9gEMTQn+3Ug+nVD9H9bOq8ltXdnCv4hVzOFVOY402d4vLIcxc8789fcj
ZJuzp7ZPqHNfUECjAWo0EkV0r17rZEyqK6bF8cRznU+pbk50o0Fz54QVwMxWcTme1xSERUW7qDSr
fhs3riflb2Uc9wtdgxJLzrvPlHY4J1cqfzZ1Uw3rOIu1xYeJD0OzrDhtURwp7GOQwR3iICGYjLpz
8mvC0JCvc2gNDU74RdB/54kMQua++wHz4QuC4v4nJ4EnmLqi7hLGvbGrqMuh1sXOLwkJ4RU02+bW
1Adnyc8bb/vUNBQYHE3Fhkeu15AXF8YMVVSEpYeIzLTh8vs1BotA9/RTV1Xuk+t10xdFrRFmZJi0
TrkuGwPJi8kZlQBzO2o6dBvT0G8ceJwRQ75tZeVOc+dLzbNYOnIqfoDwaGlNrmbddEsefYJNzHmC
ukhvjFZ5zMEz06Ree20Sbj/VinND7y+AJPcoPwSQDhirPBq6NzlXHlOyjF/c1qwWqmU6LyiYDUs0
d5NHuZGDNcTTRyex4An0BzhbwzHb9yBxYD5RpGxZl+2BRw0bPDuziqXHW8mw41UWueljMjUDmQUy
DffCIrveybHGvczU2fdN56wqmTGi2035tGy6yQqIUCevxHw5EBHOWviKq8Y9h8Tll4Xe24vUl58i
i+orE0qG7UD6aWO6abkUzEKCOCicCmDrLJ+k44G1ymOFvkqsvlg6f54dqRcxkgmhg7x+QlO1uipw
Dh/KLC1XXmoZn4c2+24lRnKfO5V0Bz00SW+j43uEzsMUjbwnm1x9Tfzmu8F79pkflwbtS2ABodYE
Sxibr6jNd3cZRUzrwLZBEjsWkplKV+1Lj3JrF77JAbUgBIbk8cS35S9l5AaJDgiKd3XrbUwHhCV8
b8F3h3+MVkrKLlJCaUcA8OtQQmye6BCQF/Ch/6xlgSEyVXPrVR90d4vUSbo1i7y59838HLuDigyZ
xtG/TL7JNcwuBJ39qxUW953kh/u+D8wjJN4wQk6NEV+8/EtW+LW38DrqRbOg/dGpG1mTt31QOJ/8
zO3WtSaXR5sDxMXjJS7DhocsDQaHDarb+qUcG2/ZEYukWqgIYYp2/GhRN5FF2ad80ZRm/KJMEquQ
p6QL18pzPlHDJpPtVx+u3a+2HcCs0lFwxg9KuDVLmFFc2eheHRO4Vqn77TfPGLalV5C4a7SnNtUd
qvSke89Md7UO2cJgQToyROqyrhGZ7hLf3kZwkh+zvup3pi0d3DFL18rgHMe4ahcyQQ8CMU2/aQPN
3GRu88m30hqFdztYVOkQfIWX6WobhfWW8+WByhkNWGjQN45U1weoXw8O9c13OExi5lQo3KUDuPQI
GEjv+eG9aCAoU45SBCv9ZIokCVqxxDbW5HaUc2cNylnu8k+9nV8LMyUan5VPlI/HF4id5edMUl5g
KbTu1DCvzoNRXrsQKE+ehOExcN5CuUlPMqQTTtgPe8+CAQV4f6afpDu3oVLRN5PPHaiMLdh0qJmm
oTSYlymy9WCqbXfXmDWF6xKgNl0Kg1UpN/5RdZqzUjc2nPUT4nACJvoOPR4Rvke5D0ZqgL5A2EVD
MRZ4euEixo5f/cVDfwqL9vDco6Z0KeLwuVay6o5AK9+ksSPD11Xti2yn4YIii2RbBu13m0zIPTLB
2rnvLUobdT9Y8rSRnejdi0lI47v7treAK4/RV8L6eHSKMeydIMoXt3GgWv1iqNQYUF3arvPeLl4K
LWzWyGDmWzE0NZOfH0eBX9YbqX9z8mHZ1ZSBEmXT0uOta3FqPbo6lX7LCVRxjDz9gVSwtPQ7ZBd9
55BWw7UYQuNiJ6Bau3qtO9p3znXFQg7rr51utNexTkg7ZdB8lsHnseR7GErqcmjC6kenP3a2BctP
5DungjTTAhaqdtVHFM80IVLkgdS4O6TxCDjxdb4mMHle06lHGvqaqHFBEScmMdlmFEp1HfdKMZRV
PbmTlPJrBKonQ+nsqYzklt8gaKHE0Aq88TzYBMv4nXsCA9o9JE22pAzCfMozOVkEwARInPfv1eTG
aRhHGr+6vvnln8TkhIeYcPh52GsDV/+tWWfBlD0E8Y/Cze1DX8D9aDfo21B1k+wCnQor6jOpTC7h
JuPIPWy0XCsuo11aFFvKDTEc7+rURbbLeFQ/pjZ5OZ+v/47fEJJzGVQKEB6OF0iZs7UbBPJDM0bW
MtY7+SmP78uSB9BJrve+bcNw1+oowoeeU1+GYEq+OHH5WXXTs1zwTY/iHrV14ExEubSlaSG5rjWG
vmvcUd6BlUbJPFPjtWJYxV4x2Q1w9/ST0RVkpnkupWp5rcql+WbnyaMyIBNUZbKMbI207oww/8Ep
787nXvjZa3mFnR9lUDQFza4c6jubr9I2Uu1u2xv2cIXf0lvBAa2+yiQoVTMJf6TmmUwW0HG+zFez
r63Plg/PadEq1QMJpmZTxHUG1qUEG00Yi2eu6ppVerNMKyv6WmT90s/K+E32S0QQ0iB+NoEGblqo
T47jqMHSYoDl9Z1OIac/nNVat59sx1G4ZW+IchVfAt+gvNOWi4OrdxZ4wu5N8SJulLYFFN+oTIDw
TXiEijhcE7kZ7hLHzBetYXwNldx7ohRx2CkQp24hPXWeOaNDFZl636CxAECYJsPDkOgdZT+lvCnT
tnmFF/UgPAKzHqlaIz6ndlW2bfpqJ1tevIcTwtwr5B9O/C8jUn+1eYF6wlkFEPmvm56g+6AGwykl
7LvoA8d9MnSdcFDZHybsSafBEFz0oAX7Oj4HAPWoqCnrdWkgU+3xXq5MFD/3/LhIL004+gu7tUl/
T7NVY6M4Y+hPsjxxkboZD0U1P6QlkApNb7t90xC9Hm0l/ezE1lsH0vRaOKF+zTT/O2LtKQXQziIH
R72kjg+GBUc294hIDdu+jdIHT50i11lTfTMhz0qCRnnjlPNWyIH1XED9tFaU6LM9lPmKvKdzTaYG
zDJMquSOdq4pqRKcH5WyGkswS75bOlfh6Dgm0PyQJPZsy6XeJPrLjWXaRbjFxJWu9m3v22axibhO
c+nbjmCz5PlrO8vTs+RVCBCMMcRPrRafQF38ZQGYPAeasc786hEK6mCpjupprJyjnhDHtRxbOeeI
ui/HwVdWRl33Oyeu1D06JMMln5pglw6EXEAZBLvcc4KVbjbqqznAp1/2/Q+K4Ua/48QOrdVzSbx9
UdVOtu4gSOJ2GXvjgQzC0tclA6GoXNvJAyC2uDAVYjWetXMjKV3ykef7qsSffEeFBsZGBEaT8+E0
Uqy6TDTS0aGp9avOiIjQy4NFSV3TtIuobh4hC0p2wjY3VIX9cqlstVt3VqcteBo566QKXu2qIwxj
6cHLxEa5ahNDu0aO72x8irPdxNiSkRpPFBilO89A8aZTCxh/gvrclVryCKMCz9Wo7IG90vu9sCkJ
0BfYZYGDSvaVo4D1pqiEocZJjsx+8DSeklGb+CJL0nDw9Ww8gMfm3XHJYAQU9aNaKXU8CEafpIq0
Q0cR7rqFgHmXFL19LyNoKltqy6EHpXnqXomVBpxx/KBZxl4SnMAMp/tgJGBhA/NYFdaorjTfcSF3
6R48ouGOYZLCH0PJPNcgFF3q1e6lzMvueZaeqp2RjRhNnpo80LvPJkIAiBv6POTFdfmMyhdB9Eh/
4vNjgtFZwvCeXu1mUlJuni2Kka9EPpNbU5CXXhUwhK2HyUtMhEXl3tX5NzFA2lVekzCNVpZVjlcY
ppyFptQ9WRZtvN5ssmFu1djWwb/iIiY4LegXA4jkZMm7MFrKBgLutdSUp96xilPTxD97MVQLMHRD
wwjpNSBl4XPrcificxXL7Sbml/BcGugZS7KRbxPFcamqpOFj4Oyb2iJ+n45nozT5AUjC+7qQIr7+
3BZ5grXQwIWhG2ETSkhKw7oXttrOCDRW0JaGtsoxqXJJ0hHVBfW3HeU0XWXFcNdAB3SVYTZYaq7v
3fu86i2huZhsYQdrvjdebcBEJ750Vaes4BXU+Zl29aOTq8m2DvXPrd9GZ7/9ThC8vIubId84tgtb
TIACUeVCuil6cCpDkyO6c1Nbd33RD4ROkR/pTdlEaMKCr1qKP7uwovxlIG+xMHSpfuF+ryzr0PUe
C7tEqS0s3Ysp86EIIkh7guhoNqgRq43BT8s0FE0HqQdVkE7WZwsxpfbErdNuJXWxetWqh0CQM8lm
jDwPb/CNu0kmHLenKoz0xUhRCadedQr1IeAmCJZEU/gKjwW+2WwUT9ZuBE5l3SC/2qvwC00UTsKv
Q9cKvmjzFGXwCOShF68aS9EPdUC9vgOY60nxzeqB4/RC7pPsCebHNTBJ6X56UHebSnnVYqc4lUng
3oZGniTLcOjCDQQuaKykbS+tkWuVtjEw3YdKz75ROgFGLO26A9+1YNGRqbo3sgi8nBOPW8NxAVyV
0ouPttVDNyRLvSmrJ28Yyqcssa85ZMJ3uSeVT47WGct2GBrusAxtW3G3pCjClVu7d0aWd+c2H9y7
FHl5+DnDVy8Jy30g+zmFG170akbEJolDBjsxG1FHDUaeVJmYdSWEq9JIepRtXX7g92MnzL3VpqfY
z0A2cdAEIDn6kDeQwTS0Kl5RD2E+G3EEgbcKdzgVVeZzUhH7Bmgmr+xpaAyyss0zft6lyDKeE6qU
gIQq8VqsVZ3W28Lw3axvaxuQw/zaazD84swTXrXJRteDJ42torYPIG2n/ksMVUQq1zDzyxvhnHZg
0nVoR2+zshelhG78fHtb2/fuCsIfeSucNYopVqVvu7fZ2KyalUWZ/U44y0EH6Kmd0rDiuqMvLfW6
jrbgRneG5bSX1husTRKM+cmOjhkRuifUvlpF7p6mSpqnpOxfyM855wxmgR0MD7Dra313aep4T0m7
c7Q0CTYWYauVL8VIZdbN1GpddKeDVHDlXA2gLk31I9mRg92hry380zKIV5yfAwTbUTex0o5HvIA8
sRzGyNaRu0iU/luaG+2XPPdVdHw140JdergL4I2qSYddGyN6bmSkwkwnVQ/E1Ntl6PTea0noeKPB
c7ARs0qF7EddxKiLTLOZDqSvytqrF9jaS/OlKhJvp/oZpOUdYbswMctVJRXlFjQzv1u2Nw4HB5kK
Yx0a1q9uPHV1JSnU5TuHd109UfJNNFV7ecYD4rbei8mfR9HysJKgAXrR+LTduzFCRNNIMjr9EnrD
gxiFY5rdFaDzxAiMlXHSUOhZBBO9+lhC8mT3PXzn064IdGqbiV1rFZqSdhlc+WejS3tLoiBwNvPA
nx9iFzDl5DTbYx3ORX8IzOWHicwL5UXhJsN2dhYuxCM465hwzf++nNtyYDRKRXlGmGBDfffw2R5N
dzXWTncalFQ+yyrhrkYFOBhyRvYHyCaCSVFINMUkKyR6sWZMPBgIw44WikLCpvzuxdmUZG6Rp/0w
IZzFLKy9iH5MO4tlaP568ChAZLEeAVHfdq2ILQN7IinVLEAyr6JhTA9ZFfxsqA1MD0S+04PozROz
3zzxwe8/cJm3B24G4b3Yf14nhrPPfKX/wOXDVvPaP77KP15tfgWzy4ftK0/69fL/eKV5m9nlwzaz
y3/3fvxxm399JbFMvB9KO6Dv6AcPwjS/jHn4x0v80WWe+PCW//dbzX/Gh63+6ZV+cPmnq32w/T++
0j9u9a9fqe35JU+HWoZo78CjXTB9DUXzL8bvpqLKZ1VKjvC26jZu9Ch7P74teLfsH68gjGKr2y7/
zn++6vyq5Q4VmvU8836nf7ffv7s+hxmO3p0e8nQ+X/G268f34b31f73u7Yrv/xJx9XoYr0bRtZv5
r51f1QfbPPz4Qv+4REy8e+nzFmImnv7lH2xi4j+w/Qcu//1WtlNCnVtqXwbJCI6N1E4MiYDNjvHv
RsxEw1AcVO0qzMIiepVYMPuabhkexXRJAmnvxMiyaZ33kGmNvvQqg9qq2pDusyCGQK3unzgFQ2Q7
jeKcSsIWfMs0L9aMgW4eyL7/EPPC7sITtRlLGLGETTRVD1uGqQMCqyHbP0EXfYHUI74UthTvO9tB
8Lmjztc2o1sDQ2V8zlMYSCcvLYpQkhOzgSUBZ/Pk080mptVIf2sBUBE5a6CWEVvlfk+dc67K65uj
C6vkqjICG55kg/qSbERih5M9OEzEVDd+hJarDd+NQf18V1x0ggbk7UOqe6bhEFjFpVDi4qIojbb1
9ALouljdatWwcwuQDe9WW70DMDltPkMuyI5iYWXmyBIZ9f28l9ja77SKoKZ3vO0XJEVzCtMYWt5f
lxRuad/1Z5UHi5ubPnJEs9SdI5c9RczoBXmTQv1NrB56ZErU3wnXNzL1V+PQbQ3+b0dAud7JryYt
e9dgkTCK5fN0AU7EkRz9kHQNqAo7Lyg6TWH6yKx9Xlj+beAogQMaZrLnwHEhuCJ4dVshjPMyyRqj
JUmPev1uzc2zGsp1Fyfp8ePCURn8fRNK9x/2EkMjM89Euo29Uhlo1ccIrY1y590FTeLdiR5gLw/d
1tLbukBmyWszO08Iv84Zo/NIZenkOq+8baS1D7YdxcRNA/0gmpHQ2QFlZP0gegimDftEShZiMvnt
JoaurnspBSesyCiORmxWWrSODLwMtTEf4rGmUO9aSVLuhLVFTG4NplZbionb7OQuet0oE/JWvZPw
nT3IOJkbKYfSA7zGT995NlL8R0SGVAK2f5vUxkzf6ar9Zbab4AlV+LTSjCyPK2/FzHwxBw1DUHUd
FCbTq/79um7DlFI9Sg3ttXgRhuWpvCNlAsOW7R5EY2QZivW3drZ2kYk1oyaEaOHkm4BsQfh6QPlu
jDvp3QZ6kRMwiLtYum14W/Ruw7KH61WCoWGlwox+1KcmDPPmKIaiNzcfbNTpQRvLQWw5T/xXG8zL
btdQe2eTQW2XcvAp+1PCEREFZDW5+rKfXkMj5XQVIighJoi3RWhQI1I7aVXCS2sfKAUY04UYgz39
abQM/wmhBXkj7KDHnMO8YvYthbCl2EasnX0+DHOvpxrDqfejHH2WmpRMRm7A5KaH0WMAQG1vWwQN
ZD5hr0Wr7YQHBVwOZ27Hv1oTjD3NqK7LzbgEUmVB4T/BSdoJTtIMgHryMTdJPU5dYaynGdGbfcSS
qt9YPfJNs6sw/9MwEBCVeadYHu/cth7uR8e46nXSPRUcuA+5rpbroYzTL55ukFICYEXobIDkbUpB
yZH7qTAArkYF9GthXbsLqR72AmwsUMiiqSvbXRqGk6xnm4Atp1TVrRPwW0sxcYMnu44bbjWbj/47
0LNXt9Ee5sWvN8eGKu4qgDEXgSv34BSOc+DkqqcL0RUNXOwGEIIKTfubtaQKui9UY6PNnpCdushw
Tj7kjZCJnRqx3C7qAIAlYYHcrHoYQ1MI1eXRq5HNCaq7Mof3WfREkw8J1bapDqrDrX5ORL97sQfI
ASZnfSucZU1DDjry4UStrerSp/FL6DoW5MMxkFMpHtAN+WULSWVdxIQ/9f5kT/r0Jf69R9Q+EbbM
T7WTR2e4/6NzU1qryiH0CanXT5OYHItuBE9SKfkeEtqTPNpDtxA+VQeCmrwnyvCpE1EfOO2VtHUV
bEU3bow3O1Cz7TubuFT4I4cX/CT6EiHTvtcSiO5055BMTW8qMFLOY9FDJxhdErPafbRLrXP4J1tv
+O5BQvQJTffJ57arsIqxWCOadqD0ZClmimKQd2SVW8NUrrru5y818WZfBshuxr7+TNSjNpv8xfNS
GQX1Dly/nL0oSMhfjM58FCvC3I7PZc5DY64TrTUbbjQ6JddHP/Xdo+glXf7X4NnmRoy6oXCPXgUk
mR/3Xy7h795s64CZoobjoj4xzc4Tt8ViH7Hjh8vVVOus0jqZOPH/tm52/rk2kFGhsIKN7AfZthh1
716SS1joCyf+RPTus9Hryg/EtR1DJ/Vre+FjbEX1Z6eNSOmErf/ghzb3TCOUjmZtxscP+zSQfh39
roTvhg/xSZEra99JOfEnaAcWNeI5pwB5ieHcwAq4aUOgl2ARzPI1jCRnHcPWtbAIlJMwTaI1vGPN
qZkaknXvm9kmXBRZWUelLe1nu1gwD4WbsKW5Zu7GyEGr7W9bGvn4/grzei0kHVEnydU1DAqhYsQd
LFjJt2IYy3ly5yTxHQDbKF82KWoWno/alq/V8Hz1KHApWtAvINXqSJz/rcnQ60Xv1YDbeyGmwk6B
x1p0cy9BBbYgrPbO6BaZuda6EJSbUzWbQImUqeTAfxRNo0Mggdb9vRh5BQQ4s0c3uXV4BNb4y4On
JvCPCvLeSpFWK9KO3rkUJElFHfPY7mb9WhihzvTPgyBEiicnYfyzz7xm9qkm2iUxEYaat5PB6sEg
lGvPcIVErpI/txVKdL8Gv2YKqZA2KdVRFMNM9z3Ny9YhVA5LcRuc74rZADOuP03Mttt9dJrQB5dA
+nRbFc281TwxL5u3mp0zBJuI1yYp9/V6fKTWv1/YZNwPY4RejJpYHrlWSopiy22KZQVXid+oD/00
CTGGvWwUkNnCt5dM4xhUk95tprUFaZXgaJdqcBGzQc5/JE2gMRdDi8z8ne71R4SD5MdyWLfUx1Qg
6YAsTHLndqat3Mb09ylCF6fEgoWLM1EerUQXYvGhWtgZyE7KUMtNPaR9tSg0+afrbX5eKnpdMHEw
DJxVxJAoO9VMPSC8SMoebKqN79xaU54Gkp5LLbL0Pagp5ckvLRu2e89FcTqHKkzWu6U5ZV8NJF/3
hlZ8K0bZ5rg62cA0eoDAmnI/TnlY0eieou+Duv4mRs2UsxW+AaU7/+g77TkvFz2xr5JJ5R6WrvjY
R11B/TrPUwrvw0UvAcwIW6tQrVk7rrMdi0y6y6nTXQ91i9pc7+XLvkqUwyiauALglE1yggtheDc1
zWdwfRy8pP3ZEy7vvLUo+JRmcrkDvVMeVBliyd9qg0JyUAyzIDuSFvGPwlQLVcIqIXVmyulEwf9L
n1A4lyaVc1KvAj1GsvDdil7Jj4ZpecfbBmJm3mVMobte/X4ZQ1uRKB+9eGkE+Rup1PyRDFTxKEnx
X+T625M+jRTZ6HdAJpGymjzyQi0es6BZQX0+XoW/UowIEfeUSIlJyTCre7UmdD8tF4tcN1YAHKH1
fbuAHSfnJDWo7dfyfNkRKlmYkZMdhTMognGvDlQKieujECHvB5u0JMTVVqu9NlWpnS0JeKwYWh6k
ymNNVY4YFo5VLWQ9ss6pJ8mvP9e0raKdpQSecbdwtNd5DQ+x4VVVUfvz4bQMrPhrAgbnkk0NKUzl
4quJse4n9dLZJiYSPUMnIULlRwxFI1x8PXjsQSceZpPoUTPamwRn5n3IHdoHN4Xy9/flbp4qteZu
74B1nV6CaHpLh0E99bedK9VHg7NnDtuAWh/VvtyZnTfsbKWuoafFFKumRtWKGIuusN7WiOVmRRIR
KG5Rrf0R/HNTZ/+wIJOp+YwCaac0HCFEE7eeC+pqGleypN6MlLv8nJ4dP9jGaUVjNs7PxWJa12J1
q4DL/7i1ETt2grbn37bNKX3ZaQP8jfCCxKsIxZlPSuN0/NLqiHSaXvZJsZ8hRbZeIDorz1WIZKDV
x+mn1B3yte1RXs4RG6LnUl5YmaysnAmZjxR0ejQm5KboCdsIEB1Y8TQjmux3TwyhSWPaMWJoebrp
hzfr9jLPzCd4qZur4iftVVUMd9V1KN7MNlMuvHOVu1th6ii6hGV2onTVBrvfC6NoQoghtiaAjonn
urnOjfkY1m52BZ1pcVQ0KOLMqtIBcM8Fi9CUz4kBmo0S01UIveYuJ1v90lS8Q1VoIDk8KTFT/0t1
tdvUR30adjUIViqE3ZOYNW3/Szc4w51YCgL2kpRqcRVztp5vG92MH8RcINULEDjxk+IoznOH/DAM
L44pPQUw5V0BbFbHzAWROo0SqA1uvcaJESFQ2movJnrDK69OaTc7mLR4Hpmc54nGl/ayojcIXuAm
fMGxeZvGA5gy+4rdEZErIt+/rb7N+SVwDElT1pLnuRun8+EhiL3sIhrZQBpqrBHQFUMEjX9OVHkF
NY0se5vZOZ1mkZzoVn6UQz33e5eoV7KL56vOumtyBIJ+T4gVRkfULpQsyJh0aWPCtL3nOuY+VVCN
mXgp5UlqD1kutIIFreU8nqcRLoTwUoyHui52lU7xsh+N24z8PyxPXnt1NZXP29TTonOIBuCFnPJP
S+hm3RT14R8kHKaJNq9LKhgAkxItXrtSTJ1+6MATCAHtvnNq6zpMDVW5qACXRMdiJbCufmJYV0Nx
rW3dR9ZitumKpJyocDoKk1gqfKGxWdSp6oNRZDcxqXhecLvMbJsv47RUHLdw0xwd32r3FGZTnB7n
46vJI/cq0RvikdPQho2Ksn39vm+l6jHSra0nqyNYk9Y7xiBMl4EY6la0jhuv2onZoOi/hO6Uqged
81zw6RVecKtAfM+BENEKti4qJd1AyxFsxXAMC1CUiu+cxVApQXxK6Wuq+c0dv1TxbRH6LDAPw9Sw
Fl65ZkiLsgTPL4apBWGniuC2XvCxNfMMpQXogPZVbqVbbrraI8kG7uQQCXwPTOi3IcT/Ckdgv7SQ
+r588NXhCUCLBd80RuWdx8cVxbvOqpZH7dhOjeiJJkCK6mgVvlvAgc6MBNxq0WpRDeEmw6isHjSn
Dl+7qHbCpzxt6tdcbt6UJtjYVlHc552sPlGWDjyyrHhSDHztqQftsfKMzt2K2UDnvI9qiQYAA+cB
5e9j5AKTiibnkhjilRLwg5gU68PiW2xzGhIWPw8/e6UEw/XkLeUQ+48Qy8uGIa9ivmoPoqH4Sjb8
h85o8weKOUdiSTJkl6MbxUs75ria6jrEqL/96zbbar5h3KmW+uYmCJL1nRJfuow7JY+TsOODRrw0
UyMm+jQ1916fPNdm8cs0LUhTOz+XZri8+Temdwj98dwIitKJfF705qb+B9uQGP/Ob14Whnz+M6nu
V3rsRWClXRh3Bp2K4anmVK18FcYgGtFrc/IkCzH+MA0WNNj5gXsS9tsOYskHv9n2zieHq2PD9+FN
kQuVhwwu/O5K8xLR+/hqUp3YUM9j3eKPjmLHeW/hp/mSsS64q8DUjUbAsrNhleZTG+UbY+KaFmOo
TQLAwwAaZ1vXa2gYvRtPCxthFGvmprSt8JDnnXQPcNB4bKv0m5QZ3UmMCLmqG85mxqrlc/OIcMgu
iLL+lDa2gkoOlRqDGarom6bqRdhE06YGJJe2mq3FMJdGsLtFO+6J2fL5b0r/BTR0QIWa0qAVmKUb
3RmacxRVDnUqgXeQJuZXNiVwDUDIH0sPDLrnX0TPUPm1yZQGduS/T6AyRvTYNV6F3RyTEBqKyUWJ
f1QdiSSxR5LZPuQQvcptTjJRkKU29Lax8C0HEgbutxhhkmNSx9nR6sP7QDeSbfjbJOyFWfr54mO3
p6IdK2/0bbWYf+f0ezdh+/OWuev82r3OvS0gJ3utdE56ruKghWiBSoOcGpNFYLb+WwrMkyKiH/xn
PmlwY72OSlavXMWOL1kGkyDkfupuMAvlYvKMtjLbJl9Suu+QfKjHk68Dz96UPqVEVmX1q3dG0RWN
5gFQb2vNBa4FZhtstzqe5ukBivtm0bi8Tegmf5knAuhhEVVD81JOsgd+bbkdQ0cqRlRK6McqGz+L
kWi6XJ8+NF25VqshexA2OYAIphxtvtyYXESzSdUGazGnTyboT9TtKGnNcrYlSW0vhhaw+rxRH311
FbTLb7tSDnagTC5ciD2ELXXglnXjPtwIGw9HwbJQg3oHz8glywckPpBZemgdsz/Dm3kOpxFl8sXD
AAv/BtK0cSWGoiGG/wZQPiQ6iVtcGc7FJeMtFglTTbX1FmaDdllCDE2dcD+AJHORZuxz9RKDjtfz
Mbirp5Gwq76pH3l2OIiRLY86KEV1KLYWklsLYbw1laxeXBWpMK2BaU7Y/E7W7vQhXFRJGa5NRyru
gtwgOws17y62FO2Ov9sG8Gwpz61JAkVudf/7kCvLBDIUirlb/ZDqQfbFLyhctWGlguxIktbRWFgn
HYaSg1PJ+tYiKHJtqYdcQcEivxpZ8JUMV/nDCrcoangb7jPl1qJ67to4qrnMCg+b2TTOIuPZ/NTU
zkHMmlIE43088BFHa9TcyWAh9zESNytNLc0TZfNvUCr4FFAoSHpPprmZbSYc7btMbqg3x0PYpX7I
W7isfy2jdvN/2e6frips0yvk3KWuPZDy5ZS+rKemmTKvoqHYaBUC+D3NJuHhqYOyaVSZf+jkK2xi
vRhSCPoA3t3Yi9G8L1UyKVwg24xyqUMDrHySWU6eijamWNT6Cyp751KRYRuqtNhlqhzcpV1N9a+h
mfdEg1CeclzIldAhXSCLYfzVG81jF/EJlvpqaXTkODnlH2/8qu+oVkV3cBJ1XRY6pTITs6qqGTSi
NzXCZZzYWZspah2MyY9RzYcLdzRornu//UqxyqGgrPLVg9xoS315uysCN0TGRv5q8BnbpbYF/U5m
ZS89BUhbxx6HtRhWfd2uEWpKt2Lojl24kg0t3Iuho07kVwhdHAdulS8eTFaUG0G9VciydEb/GVxz
Cv1aIdvqc6+kP4flFG8VQydyXKjI2p+zYphcc309ePJbO44OzK+mjOpQrIP1rdMIdHTHCcZUUCzh
j1klUiufxUg0iZ9MRBbqW9hpabLurb1qEugnbKBRDiNrt970sE5hTNGRBKLQTEzoaqrfZvmq6ZQo
Td5xaajrXO3gnv097RSGlq/EjrdtqaxdDKkrrev/I+y8tttGwnT7RFgLOdySFJMoKsuSb7AkB+RY
QCE8/dkoui27p89MX1SjImmKBKr+sD+kYtYyl9XRyQp0ApGL3czEn3/oDhAGM/iqzYNzNRtxcuxb
v3y0MusDEc9iV0cRcTp9VN2owg/H7jT4t6oyiabpN5+dlhYZa6dFYmnsm2EP0PAlLBuSCYPWXAWm
p527Rc4Db0B0W+bQlhzD+qO9bsrIXg0+8Mmk67EbMEzNgkArD7NE6RL3RfrWmzAqXcd/74aIB11W
w4mX5GX0QydhRlTBO5igd6OW7aNtTdmRrZJxBeJ5eM/YHudW8G5jqcNTW+vEwprGgz37P9Q8zgE8
vkk7uR/JeMQf0ds8dxPngiTTx0fbcI2vZJSi3UmIyEEdHVVRcBSKvZrH1HKaVEXSkPapdw0C4aXn
QxquZ++mDtyNOoT66SLXVkZrI+z0W5Gl+m0lwrc2iYyDqqlCdaZZuBrIjbv5bLdM0z71tTU3SFXq
InhxZ2u+ccNkWkkdUcEZyNxVYI7+TlULzXlG1XmNGiuaGAu2xjbSmE/NjE/qKpvjQqzUZRT5mVh9
dul+x6GlNYgMZ8ofA39dIvu3sjs3gOY4j6d0KSKsMOWmtYZXr3L7nepAfStE+iSpvrh2ScZh3caC
v/VA9JC6jBfsTrqIWiwPnNOlWEg+l/plUI/LzUDrCyDWEjOtoqIFPDeD42fsoTEKl1rDVIye62zu
u0W7RxAuz1M9tfZdYZrPugx/9YK+S4/TgDIc+wR/RS5d9DF72a5NbfsnhP2DSHuMfEAaOD6GB1d4
1Z0y5OdmM6/0qIyvVTUy4viq0UGT+Zn3LMYZfaRs/uqGfr3NuxHjY+C1r0t71ZjTV1JmwbLyFca9
s26IkDpW+pi82n4GzDgQT/0EBbJI5A/V7BdDvKutceUUe5cz2hFyN6Tm5cr+uzpp47DIF9J9ubwM
jwm3QjoceO7vOf9a5zLaQF6gXH2uGQXevUcexK4tveGkRdWA4D1SVs5g3PZomduI+dKmejN9HE6q
qNrySRsjb5eJ1A1vVBtoEGJozLpdqRkEmSSYp5dVm3LO9gb+nxrxV7S+yUmq82Gb/U7m4g/ozSvV
6yTpWyX0fj93hklWwzIjiTs8QbWbkKX3e6DKAgPp4xJg9s4xNstAW0o2NDWbkLbDibHT2szd1vDM
oF2bhr6Jou5nXWPK1/IGnUDyXsis+EfsnX8rsu/98KtDCcBf2hZCxr86/NIj+fVzGTVaqcRfhOP/
Xv+/lvlsu8jH/55ROpBV+O3ybpLl3SSLPLQa/flendh8iOzSWhmaaDbYGKo7FMbKO2+5Ir6ABCb3
VrWoYo5RkWsH1/tjaJB3E+eh/WXK7xXGZiq4jYX9lZqplrZ9XZ4nbFmqyS5kjOKFY2NGTuJ0O6dO
FKwMnqs3tT9cGaqq5hV1XuHO1O2tHpE2Tpqf7E8JEaGf70y9Ovm+Hjf8We4+O4Kul9cCo+Plbdj6
IgKmbVBu9u4LzE59gKHUdBr/PheBfUPcy1H16UtTNXiAOqyJ3dFSVR1d3Q9XrREEGzNlH77mBBeu
BP2LGrR3GcMf9dYF3nNSq3BX6O9Rs/nsJ/avO0B1ufH8bO8nvXPunCrn+VrgAjWETogOZINzOtvO
WV35UWsdoq57vIxTU6Ih/16G5bwv+M/C8M0Mj5/EvhNWsnKXVdW4z6WWuNDJq6vj5SUNWBkJWVmb
YfE2DrKPSMGr672qonWOELBDKpKq+gWoj7Z/RDDAv0ZfwrsU/6qqDtUmgzTZ1lOcQh4k9s9Kh3yF
vk17j8Zce5+k+Lzs2iTja5haPmYK8kz+bFODeQp2m3yA1qGqapya26XsPWwMzJe5/1pPiLjb1YJc
bAPV82u7kr+KoPeuBzYNpMBDWiKZ6p+ORbK8QQgBHKeTiqrdwi6HOQFmsDGaaKNW+ONSLatGq54Q
ggg/NKSRZh3xKMQ3kcSsCzThuzQ4kTKNkW1wUEuvh0LfXOpkofqny6gpiCBYuPHHHz2OmlQt86Ge
c/wmT5BteM5+xW5D7Xomq5D9FYWT1RoyzHj9APqYxjEb6+SUkOcKfd46pkW+jbBx7lOPtKq5bpwj
Plt3H9nDg2YNZFlDRV5Zs+y2HKCmrxlWBPJPp1czgonAN6Tbtrm8tJduO1/ah8L8o12NnwknuYy3
8167QVURJMsIPmlomnO7qOvmGcfjrp6S47xo7w4e0gIGAnpbsYjtWhxc9vyi4o3qjUCznkI34wG1
zG3Kyb3TtWTfL2ORPvCPfhS+gDCd74UrrZVoofbAgltB7LbeLaNHHiOSCThzmxRXU5irPA2ys0zq
/BHFpdsGmvgbYVbl1o2EBmAtqN8CMpmxH9Uk+6HRjsMf1cTihhTN9gZ0NQJCDSJAg99emiI3BlCE
J7+9MVoNW1pBeLYarMaoDlVVRe2Rxx5GKPJE8cJ8+RyorrQF6VwN3z6XV81qkc+2IU6+9t5bPlbz
trVEZGyb2SVpUeO4tkGItFlzHxVso5YuJ82a09hb3MWLIM23GJCK1f+YRSxVerQCa3NZRK13GWRn
8ouhWe0+tdLk/Fm4FVHUw7T+bAGPlJzhWKKVMCfOEybJ6KDaPoeoK1H78zo0DG3z2WFMPtOwmkY7
RxbkHS4vdmlUl1VLZAf0po2V23++C8vDFNfX/bvfZsMxCid5DHTvV6HaVFV1fFb/GJI2Wr76o/57
GW0O7XWIrNZa9X5O/v+u5S0vrHV1vEez+QDaY94loxev2gWh1UH2BwXg15taC6zrMg5AbynUVgY0
6ibDv7OenARjb9hOOiqXzNEr/ijTbF6rIeAHEshKCDBFUe3sx9zz2D222tswGAcy56Bx6/GI82th
ly/tzdz8sDJIHUkam+e6s48i7reDJo+pcKqPuPAFT0lLe05Su9mMQhvuXN1Jdh5sjWsf6Yl1n081
0nYm8Puuey+Elz5btebdVSQSl+DenkP8MU9VdFRdqgD9QEizLtANZDT7insh7BWau98atIKfMsvk
+Wlpa1VzEDN68kZ+ZH7Wbyb22hvPWrlakj1GcS8fs7FIN34Rdru8cOWjXlXpDXfAF9WpijEKv/rs
Fk+qBo7D2wmb3M1Uxyy0ZjF/WSzw4l+LzSLvdxiCb6a+w+E3V+xhFoiPhJBNzMlShXxy5XXmrsmh
ASWJNvAQ/keJRwnjGLkA7OwQX/rZ0Yj6HZkXD8QyVgCtiPEyjdmdirQiyvC26YrsTgVhLX1iqam+
KE1vhZ7rq6lj1+E5XY27MNNXxOrXD15lVw/spUmWKOdyp6qqw6rIE05T76yahCPbk9l5T5fxy6RI
W+RSIw49+STTfD3Y3UcaRP21GoInw7/tZnf9OcHQu7XOTfIkDHuVeWyCszqRDqjgPDwEhXabtpHG
YYnAzzOSZfJcDAL/v56TtBKC8txZHjkLaBS1uzA0LD7EUKwbJ8ZFtjxMczODbZwi+7PUVKE6q2XE
57D/vW2SqPCNguTeTLuqXB86IWdqH9zI1ZQW/vU4xs0tGiXNGpXW4tv/PaJgjfHvNXqjQZPEqqJ9
k+Xdo5i015D3eKqWWlv28X4eRmOtabZ4tKqxe8zyV9POswfV4qAxgpKhM2xVXzIF3tke4SRForvP
U5Ow5sY+czZFmbuQ8mPgkR07WvraeYG1FYGVHKpMd889NwN38MPrlsdcS7oul+McaFd+TQAkqu8+
OMwZsaW5M58n0EuXqild87mXofdH9bNXDf6vuSW2vz3M22I2u5MqAh3yAQ/dCpTjP23qSu8hXmAK
DvGClEuA51Qgq6tDltxcGvslmjTtvX3hWvNxrqFjKyh7jwISzyTvSRqztp9kT6h+aSZvemOtgX7G
HwROEg6W+M+mlyKRWBODk0nArlZydgbNPGcQZEhu4mdyKqL66tLppp13cCP9S0xKA66e8KUS3CIC
d+53EgGbTRXM1lMT2+Ia94dcqaoJHPwuERkiPa3Wry3ri2HW/aPqawEsZFoTn1XNqKd67Z/nhFv5
HQwc/3rKtGxNAADyIpM73chmttbILcUfnuVt2Sk5X2RXQxUxIWS5kxa/1Isg2DJAzcwWYZJ2hOik
ZrK1Tj7mxtmWk+d8GYah3snsKo5Af89EDLffkwadw6kztBdXDh+t02a3qqabL6Lv9GdC6vp7nGs3
eV6h/N2HeDLNPFqrqlkOxY5QYPeKOL3Xgvz4Q9O65UyUvTbva6KuzRzTkL4UTjzCnPp9NRaQMjgM
DFvVoQqjzt3LOA/gxzXQsPXn/FzgREH+qBcQIMJ465WoaI1+z8m4nbJz0Osmd8zceIDUPKyzWvh8
6HO0El5rg+OyxnXtR9W12zeNf7kswrq6NnwHE7RXQ2TUvvUWdG4MbhVSQyNh4BNPqcoakMXpu+HR
DBfN8MJOv+VhuMb02P8sUnlnA6N6myd+MLbV1HddkNV7ObjYCI3CPFtpo29iA4c9zO53NWnyDzUU
oh+eMxSrWC/b51IitN56oVy1EQrg+AclRFF+c2Ky232Xuf0TNolFa4zYdtXbVnGEk8f+pjq9Kgoe
+WBUlyqQO39Bvzu4UTXLFf7a8gcizpalQRf/51qqs9Fm/++1EgRPbMsIbuxlslorNZ+ivLA3yuwm
nT5H3Sjpftnr/qjLUfPXRQ9xSCx7686E/THDg9nDinCeciP1to0ss6tu2WvLtAV9q3EHlktVH635
jNUavy81zajNxzG7VxPVYp5TH1DwGHjm0Y9AUEO2VhFcq7V0a/zvV4qe6yjh0WNF4aWIzM4hdDTO
km0vRb9SPYFsfnWr6mWMXgjjQJzH4XNyWnOyiOAHrYzJ4jbaEuN2bbpomxHGii8w5/66NIUL9lyP
jSlBlonLy+giIbhWM9LjDCJP9403R48JM+76cDtE1fTVmmFP/dPcN5B2VbPu/WfzX6PVIuVi0/tr
tGqO0/R7UME2HnVf7jk5ObsMGv2TPUXfpNtO34CEPGgAiF5sM3VIrnJ0Mjdbjj/9PK/UCDCL20EG
ZHOGcU1Ae//FSo1xbeGBv2E3CXlV17rqRtV74saHhQsVDN/YWiPbVdk/y6g+oyvjvw1mi9pRg1Xb
w566a+HsHD3RaycpA/NqrgbxBNh8gCsnxm9Vay03HvsnhqEd1OFVXwbzkySwBT6JTozX8qk5LeEe
/9GOhtpNZ9f6U+TDgh0c59f4BKGoz/Gf7ct4uYwPPcar9dUH+vf4z9eNWOdf49X7+Xv8f6yv3n+7
vH9vqq5GHChPVuD8iK1++NZDgZ6zHH0Yf0UmXQLw3yn3mAzMb+infx9T2zsCuZVsOB1nDz0o3YZ+
OH2F1waKrdW+eCbM42ZpR7x4+gqRZ23/bi9JtLu0L+Nn35Z7rCfdqkBw5VrYWduu8kJzr5vB8hDw
kOZG9ahCdXxW1VUrLKb8q7tK+2Mfj+P+s30yBgdLWaw/IusMl6nIzLdaimcfr+pPeLuF5sEb6+dh
P6JRsx7BsGzzOmhB+1Ggp9WeVFVdqUIbcJdHdicgofBI0kjRqufuRhVZHXQ3yVKoauiMzhrES7f5
bGvtHju2qkfanG4tO5pXap6aojqmGqosOZ0teH9Pf5OzhdRbGz1XvpOc5OAZl/YpBXEy5i5ymjqK
JJwN7LMcwL9keXFsvB4V9Zxorl1Qou4Nu107Yeglb84jFXm2Fv5dOT+OCceboOK45U2PqIPMjz7a
BaSUSsQXlzbSbiaEXdlwJC5pfq55R3Lb9NiNAQhcwjIgHwdts45Gn4yC3DyrXjdZ8qyIErsyrHh+
7AFxLadhNpPd2tKt4DWNpy8GXMKfeXbnQTKMVq5LfMS85AmC1b/qc/YtZkXYgdT7ryYZbsMO5bn4
DAJqOWJaA1K+kLjGve7FRAYYgN30pj6q2ohp5FZdNbdCNuPlWuMZu3HMnM9sJBCIHH6yhoqI1POG
zMSbtqzHatfKiS0zQL01zsnxxiFtq4QFBenHkh+hqNZjPdnwbmvtKtKL5JgZw/wgnBTkLGC5/ag7
wZXfxWLrjyjGGlo0vnTZAnzsyvhgpv34MvmpseIAWKLDQO/cZDxREMCzi2REpaThifG7QATyV5Xz
UXrUggYePSygM2lQ8ll4/Zq9CF6T1OC2kUVo4ixV8uyB3slyk44W/yTLW+iaFbHEmOCv3FqYr7W2
aIiLLLjF4dZe20SXoA2lSfIl43jL4t2q6ciOKH3fvFcFm/tbSzdAGUawyy7tYAdsrb4TRG7fVzmJ
KYk5g93+Z4qdNAN2w/j1s2kG0rnXLQzan8vgJ0XYhifjZaoATLnO577cGCFCyC3BODfZbFpfQPE3
kd59qRwzOvvAPFeqWc9MFDRs99WAaom/398iwU7cVIZBcaOZS7iyXh7arA20TZ+2nJGq0t7O0ihu
/SwqL0WB1AnC0CCwXUJRzhWRlTvdQofNEf10W0TSJfvG8L6CaN7WdlT9qIbutWqN8cX29OFKM1Nx
QuFtOFVd1WwGs++eZFOEG1zkyV4YyfyCfYEwmqgl+WIwppfY779qxJqQJkhNjxz2N8XwaJed/aQT
O8Wfd34pUea5i+fgQQ1qlq8MOQ/GyksgLZtlv9P0Mds2Nvw+cl/GZ0sGJ43n7rvrw8G0RoJzkgTV
SVIy4dKNQ/feTKTQVV7u34+Qxa4HgziAiUjt9wbjmxV49RfI+/k+8qJkJzqne1tcRmoAKr0wcKdS
Hltpmo9m0rz02F13EbaAfbuAX7vAMJ6WiKNt1nrJERlfkiCBWa0R+zI/Ru1nY2rTdwJKufuRL/4Q
B16yt+rE2vsi1O+7CLY34LH5O/FDALS0b23k58TdCPMu8pCtFtJDcpZQh7IS6XWwEKRVEU6zfiL2
p9hOS2jFZ9vlygcy7Xd8oS49zjIwNviIPcum0fu9Dp+NixAq8mpNXY7HaPYwLf77UtVVYdr2eNRJ
I/mfg/RO03E7R8N4dNKGVQhgjIkRApWgE2RmJYY8R23i3NftKO/S4D21LWTV8yIuT9EUPqg+L+ic
+7iW+r4tiUkdSClI15kT21eycg18WEs9gjK75tZcgX1jeGDDeKz9XdFA+Ztq09jPLS5pktk99sEG
Hh8xE/+NgKXs74RICPvXh7OqAbzt72rXx8JcZuaValPFwlNAq8A4I2TCUqqtC83XwtC642WE82oW
0RELxQxLVJK7VRFrgXbMEv/YmN493vv0NtcDRGZi/76wGu++LJzuiKZ2slLVyBvNW9QUMeFJf34X
xnAcTSJdtCCb951m21s2HfobAYjgT7WDGLV7LE/yfvSa7Og7ZrCKwuinXWfLlm/RsHYe3Ya9SYff
bDVCUH42szTfiLARvH6OEABRgjeeYMPieaSs60XrX/exLvDYVvI2XOQKQMROj31PlOBka8VrFCHb
7HmA6lwXugB53vd1KLIPVPyilSxshD0GkGqZL0zEIFJCMzxZPIGLRQurT737HsPf1TQSfkjauLHt
GkE2BoEHe7c0rWvJpvcQST5GX1/uEbrb7e15yG5I/+ZW5I7ZLVKLPBY5BdxPi5hJE9XzI/JmOuYR
BNlGz3dgr4zGK/oJGRmH/Kg9QLZd7DXfbX061OUC4Q8dMob7GYmDIp5WrjS859lFHjfpWw7VUUuG
tJltAhG1r0QgoQxhVcCHLa99rfMVZ6HoddLd6gRKJF+rUblHzreV+8iOLJNAvmz8vASLagp5dkTY
8pt2W6RQG+3FjwOSIgOsE5UpH51IW+vTKXbOMq8TNGvG8mgiofTNqsvvju6kb7pB+GKS+ujKGi5+
1zyfCZR1QV0UUXtWcj0m0H7P9ZvaWumDkLf+kkamMmlVxi2xmBIcvnzwl3Rc1TRkEXSWXJrHwM/r
x5ncxSMi03LVtJncj8TEbZFH0m+zLkngVxhnVSNSlsCUpYBc2O0y+MQ8ISM7vWqswVxpdeE+gGMx
V9Pohl9l39yiAuFHKx617gK05VVvkjIjc6Qpk21pVTwpByvTCI7K0XQ1U4/EjM67wUxlzZuIhCv2
if3pUm1kaG47ByCTj1uaP0Oabv3M0PWjngl0tsCMrnIzbG5UUSzOm5ZPfrw0ZuUeeo19Up16YUMf
wUZ21TiIeeQ+USGdHaXn3Cq2rgb6fiIOjJ9xZd+lMrDu4ko2ZxIMobr+0ySWqw7CZDhO3vVn+5hp
9toVst4aSRbBiUawc39ZjjsisTuTc1lKLYzkaH8S7fDTEDNs/TGufhRnMfjdDy1z+pXtN9Oj384B
/1J7OHKyDTZDV32wA3BR0cCFLPUyxhNGip2qfnZcqjivskCUN/9qH+1e36RwtTdq2GdRVZgw7PJO
tdh+UfubcTL6tWkH5dUYHnUzkg+qiH0+2tCU+kFVIZUbEH8h8YxCPmh8Cx/AXJa7yPdRl19mqTZo
mmSvG2lwVOOGjsSXbA63lwnLsMqMy62Yw2mjZg2tLR/aVn9BkrQ6qabRR2tWivSsJhG7V6E2Eu9r
PBRnY8AQNxkoV1rtgDEWLD93T/NNi4poa7tWdMSsbDwYM3hXNWL0xAfWLf1R6H57aB0xbMMOrWC9
Sg+iqh0LkRczPDcd+f594JygkoBwRUtg49gLpAppwg0Y2PaA3dJ/dXm4JLVnv8SJkZ4GYtDWdej6
r1YsuBXqbcopu3JenBD5k8KP111FxLxh+NlBFJZxIj4t2aVpOtxWXVdfQRvVH7DWu2tbiPSlaRID
vkwBl96dvmoIQnwTMj3UmWXxbPOnXRLOIXklFH3MzTkoJ5PTDdZ4NwSsn09voZP7624O5usmk95z
krtXcT3TDn9lZ8xwU53SGt9KE6u0BOsaYolAhdzCBbJMnyrCwuJ6rG/7em7vw3h4V9Nr33Q3hQOW
3cR7nSXFDcZm6xAEhJr39SjPlueVVzFqu09OYziksJbJu3BRj1ZHnnY4JHJwfwI5eHbcrHpLqqpZ
68IwH8pxirZqxYGjx2VFD27rWSsGxKdGt3pqxtEhtN9I3p1Y3piZySGKFUuiKr4beLymb4v2jGXG
/pubWPw9Btc6WUVsP8YDYRhD7r0NFqEsGvSBgw1F+lGPck6RAArmWi8R9CovUXRRaffX3Dn6tYqi
I6q1X0/lR+g3CQJUob9ujdbcRwHVQebAkoYB1WTsNcRQd/Yu0ZAIV71jxgktJiR7rXqthqR2j9RC
tP2cay0w/Q3M4ugjj694+BsfTW90iHYV+slJRH47aXa5pKqNT0uEWV2Zh1a40zNn/foYmWl8pQLL
/m5PlnYViPZ3e81+4b/a1XhtrFs8koWz1/M02haBESNBb6XPsbS0XZ/BP/DCNHseTK0+uibil6q3
MnKNc8fEE2npDQITNfUxv5mNxYnTiQ8V7mFrMj8OA5iCz+gP1Ya/E3f87+gPbbTzo2pTASKqQzj4
BQTBoZ4F6DhAoe3Gny3cyFpqvjU+d3Zhukie1G8ditcv7QLQxwgI4WwZmv9wsm1fEdWoLAX21Ntn
dWUuVwD9b0dtzo+q6bO9Kt1uN/yepTpwiP+aGnbOH7PMeP7ezsLem4aR3vZF5m0q0n02Tg1lXbWp
IiK1YW/WAapWJPHcilb2bHDJ/SPPy17LOZP8C39PQR1sFzS9f30Zp9YKQ5ImuyVx5Y9GTQ/djTcT
79A7ItE20q7afQvodpUHIkZwc3mFjFdQa6t1LrOXV7Br6W2K0MDuZPXBvTsbZNoZY/s9sH7UVTp+
OHVprfkYiltcy84xRiBsayK3exsbmYNGmvCutCLgZGnI8sXVJdk5jdnvx6VaOi3o5cxvj6oXmIMk
lCkeTpOelC9OX3wN0sE9k9NdvtgpR3l+Vccu5muj57yqmPX6jRg+8EaxnZ5TLSgeyRy6Ve2OX1VE
aJA0PKOo9OYN9WYK3PIF2Xf7uh6SX9PDAsRYAkX9bLn5f06PCGp5c+fqMh0Iu30deYG59gqLaAwr
CddZgLUnsybOAn6ffhH9awDU6LlrhXYX5TjSCz/90luxf8TE06FpU2dfRk6tW90TREvxN1kFmit2
5hSiMGe18XnsUGcf4UPvxYREkhZNctPFtfMyJ+7POkedosnvSU1mi70kYZCvsUrd6uxb9nhSSrtK
j3dp4vuOHIfzj0Tv76a2QbNwKNKQENa2P7R585BCp9Z35AR0f1TRjukPSEU9NL1eneOsJcMwDIqN
ZdsQEJeiKPqvObiUwyQbhAOnLi1uDYjj69Tz+q2qqnH60lFMJk7E1iovC7RjuwmsnCg8aU1PY4gV
IbXEKwqEDR7yydkQjbQYFABuw+TOb0Yeai9Ol68yJ+tebcvVj+Hoa2s1K4rMfl04yESrXv11Au/3
iqElORU5SmrkeHfs3tNiM4mwPopEdzeYNeOtzHmCwxiQLnmMnMA8+3JZAeoWBOSeiB/CSiLx/mex
KA7WgsnZsPf2V93Q8nyHUbbG+pg++11GZBZaqT8KQaRe6H5PCUPAbOzNj1aJDO042tG17ZDPBioi
udI8cu6dtkKvaMbcjDcdPqLzMXAXxjUYgbZENmE3hrV3IHfbPYskaDbBlJuvrencqheyk3ifkQuJ
NBwP0lqfCTWowvRWXbmi+a5psYcj8K/2pu0CBOxRFy8wfe5HjQOn1B15kq4YTuqqL9NfV97gaNd6
Qqg4Az6b/zUUdfTh0tvLhavi1hgmM9xmWR8X+wApq4vbbOAPdNOY6avqrJdwkSpZTbmfPynnl6fZ
72yVyhvVhX5AuTHRt9ipTrYg+WWtJgm0YzHiTo4zM7pDxM7ZINREaFNCNrtqC5cr7O5Xmm7iLkal
8NLehKbYS7y3KzXic0KegJYKvLEhSvOfRZKCt+InQH6Wl1HtalYmfXsTZMiRq44/VucF7dsk1et7
jhL9syj9m2SSRIIsNd8onjU9Cc6q5onqe1gsTI6pkM8eiu5oTdbzyVmqNfHMq8b2B0InmKkDrVmb
USCPvZjlcybjaV2gk3dQc7F4Iy2Z2vNezR11btjTENu7y3swIIyEEtUENdfHybXtLT3fqt4hCx1C
Hxd9vQYJzrZwkVCUQ/0Suul+1k3vq2tr7iYn+IHkobh+In/w7tIOlWOTcZ4/6WPZPfi2+a7a1TrJ
JKBzBt1855bkXstu9r+OvW1wt+3a2zjJgrNrOi5mCAOGYFeMGzEiK9n48XBHFuZwpy3p+S2PyVkP
CDn73e6YTrzBcemwQ2OE6ogcA7GKEgLL0hTVuhYAdp1uS8RKrlVbYWfpijums2kOXUrwt8Eu/qoJ
zOmQ4dh8Gqr5vmsHdII6bIGTJ+ST65GMiELAaVhql6YYmkkLc1bVUvLV0DLPh2tVncK0vIryeNqG
GTGIft+721Jl7uhx2K/q5RLx+K3dynjZwtDWL9k9BnG99aZLY4JwljhcY852RTAfy9rT3jpuqU7B
jpyj9R7IKN8uIiLfuiLYI6JWPfOQENcQYheFXdphBH2bUL3RjUdnKKt4M93FTWNcJ2yzry3yZPwe
C7nJTXvlDGP7UGplsI+ndNyNaT49Feb4DdO/+y11uY/AS/hS1Xa+9Ym8OGJMT+5A4IKTcTP3m18+
uPrYf3QmEr9e6ObnwCAoQAiiXjWvsK9hI4hVyL6H2xxVVYTZYF8vhhnC/ZfGPy4D1Wr1TbHFPwzz
cenvHCNbB8tRk+39GkGC8IT92vY3g6cnm0TTvE1fdN4ZBe+eM0/KryWum720LI/4GjoiRxAwKp2R
JEVu1nvViEfLv3Q7cUyySeDK1Qipa9Mb8E50y50f0M51douwFBJeU1dwNx5/IO7SItOQzg9RwIET
yMpZ1dQEvIf6ZlyOqrpW9wUb237d5KK9U0NCnmGHuTLclQUN+MFZisgEvhGVWXBQVUtG+TnW92Q8
35Fyj1m/fXGgL0QrEucfdN7yWxxlGXJJSfWok7typRdIDNRQWQ5eOMcHTkvROQ8S9JCwvTzGUaOt
+OF3X2WT/1rRxAfyz4oCbtYumEv9CqlQc28bGUyLtg1fATH/aF2rvYvJJEDuMXhRzZOlY14p5mDn
L6Nqz9o5ZmI8cdqeEX03Hf7WtEv4uJuRWO4jylTitSw26v9JfhpG1+LISzqdV9XkYufjn1XULbUV
Tih3XUwzQkuD3Z5SjYTT7bRcykUKSBXCaDy0QxhTA0DpVqrxc4wFuXfn1IW+TkrMjkoZ2DCnfdnh
qEr5Ta4cYjSfJy838QPN5AFHVXQ1tJ3/0rnLN6j6grBYcI6G5OelRtDmXrDb28R2X32ZmqLj1hqW
hyjUko0fhnKrNcRdmwFKXYXkSRUOcsdXtnotgZ70i+HWJgVmk9UZ8p+AaO+dyMtWSJvN7z2RpDzB
ivzezLIc92lEtuJvVKO6UsDFC5Xx0sNBm11uuP0cJ9OhWCduYa1LtPmGvhzupqXIGx87elT/6AsY
IKr2/zg7rx25kbRN38qgj5dYevNjZw/Se1O+6oSQWmp673n1+zBS06muHqiB1UEgHJmqZJKM+L7X
iH7NC2CRFgNrUfSXb9OcuCzOufEmZt2764EFjqFmyeY+UOQEsEILAKM4m/i8Sm4V8K5aGn3JO2+p
82g4xVWPz1UzBA8pWJ65aoJCHUoADJ2fFR+KUr9gehl8TzWyoWrDU9dR1mmj5GwBdW+n2hWmUpLx
XRt87c0pBp8ITtI/qV3UL9K80C8tEjArtQqrY6PCKFE7fSJ0du3ijpdv/b6Z27kDRY+EGRmWzq+O
YriCD4ozTPe9YoO4LggHI8WTRdjEZdexMfHRUYBxpVJO7D1SMX/DaJKrHdS7BjzeG8w8MT0kzrKN
2sqfl1WXbXhKIbtYhfrCnx64oqjrMPdv7cgo03KmVTDJf/vX//6//+f3/n+879mFUIqXpf9Km+SS
BWld/fs30/7tX/mte/vt37/plsJqk/ywo8mOahmKLjP++5eHANDhv39T/pfNyrhzcbT9GiusbvqU
55MoDBtpRVWqtl5W9kfJ0PRuoWRKf1Sy8FQ5ab29zxX9cq4+80Mldm+7XBejkCGe9dYTnijxhgRy
vBDNRjHUfYn5Dl85oyAT3LPmhgfR6irXeoL2Dt7oNqqxskTy8iwGMrWHWlVk6JrZCHXpbbxsai1/
8+zA3tpjXC9EE63BdF7aSXjo9Tx/axYgqpO3SCMZFI9KPBeT5KhtFw6h0K2eBs+pnZ7Gui8viu7m
G8fL2pmiZdDHRWda2NDVfPcgWoRUy0upSMMyrZxoYRdJecms9suvr4v43j9fFxuZT9vWFdW2LPWv
12XIUUMhNFt/rVHOAVOXXfOhbK+dlD0LU3gtBVOUjoa5EhbzYSu/iFnsJmI20+wIPCX9nk+cGVEY
rdLg6RN9B5pXXrnk9IdRs/tzljFFSv7skj1TR5VXbua5F/YvMboVo0u6QLTABkNGCV78Om4e0tGG
zMscT3KrU2joREUuv/4yTOtvP1JLsVXV0WxFVWxNnn7EP/1IVUCPY8tW8etYVvVK0ZtkpbM23BLG
jJ/DLjvbeih/Se2EBEtjBMSz/fDsO7E0EwO5rT+jres+QjcOd23iDMuoL7DZK+tHzEexrBxj/6Gt
w3h7a/pT6kDkD2QCsutGCjGe8eMGDuafIyLHMKDnHnVYld0zDqKmSpp1vB8rjrqf9KfJHC8+V8y4
97s9cFakA/m9A+XY5+ng7S2Y5tmt7WvYWPJtrcWoOU25z0Mgz78d4Ygj7sNxmKTmHNN57x+eIqo6
PSb++nN1NEvRDNWaNs+2Zv71ClWyUqFnDrm7lYJi1SWyg3sQ+j+2A6GSMAP7UqzRTqFbtoe8diDp
t1n9ZlVqsNfiNr0GRphelRj3z7hz9K3ouxUtzA/PzzEkneaJPsRtE2IXbbMWzWYw02uXqzZB1Lhe
DeLDXTcnqZsV7RJKiIsMBjTlSNfSetaXErrMWkS1AFFPiNSu5pGl5AcnzuHB/FStERzehKN7ceUK
tHuY8o13sbHh3jQPY19E677TgnMWxuoS2Gh3DbkjFhgxRk9eS4iKXbr7IuUdFLN+lN5j3/8qyYDP
JdU+oDc9PsHFeih1pd6MAKMIczbRRSXWeRE1uDLfOAHKjH92ZTUih2GdvOjO2Nu3A/LCg5mZgAu9
H1+30ApdwnCBxN2YTYJvo5kV0RfCKhCTLUSWPLmw5rrR4fOrGtB+p1pkjUi1i2o1Bs6tUzQBmuu7
+g8jIvfrzcFqR1M4MF46tQ+EWRRetNHtQdqS3IxQsJYqba7YPhYAkOgPSOC7h1iq2z3xZgjwtES/
6ZWsoX+qAmpeosY+7u5zModF20K0TdX8GupetXazehvIuf/sy02+MIi9H7JRt08O+eG5NgW7m2Qy
lIyNN14x2Yrsob7FkJv8qNuQryzN4QbTF8j83vWw6LOhck5A/qF1iLNWwI3EIODb8NyV8P0Nd8zn
epkMs0EOsb+aJmu1Q5o1DT7AeNeH0enkE2jJH0WaYkDDXtdas08d1VnVJvIpVIDlIdu+EvNM5bs8
1P7ZqiP7OKRYs/eu6X84HayPaDDYbrSVcbF6dNycTAs+yjaDeOTaMfgYXXokzXTSW9d9JibTzpxw
R45oOEluKXvLFu9I0prAyJwiP2sSvAEkabHOTsZiL/pSsJxoXSr5mUjFc5ejHVGyA/WWbPEI7IDt
3AyIFHvL3GDRJqXgIsRx4hBRc/wQIk3MX3M/12gjCB9zsyxjP+aLDcGWLfXR9RcWy+WlUqu8uVGN
P8FyyPaGW5rnylLN8xCCpvv1m0PXPj+XNE2VFd1RZE1XYHDrf30u9aWb1F5nGV96111qk4+CMhVE
3hq2/dQMxO1csGn/6Szs3l+UpMd/6hOzG9Bh+yiTdNRGpqNFW9T8Hll5eUxIPo0a0oJ1syL6HbOF
NKNT6fPYE0XbpyF+GaKOrIIsI8TDLNH2SgdWkdfuxTGi/zYFCNEzelYeijqVIs8yI4XPpmF0/evv
SSwn/vL81kxLc2zDtB1F1W2xTPzpDWsUIe7Gkpl/kfQwnVtEhdZZkeMtCpDpvTVQsEPX7iWz7WZP
PBn9gqnfDlFKlHNjPMej5F48Q//W5eaATy37F5YT1c5Qe/k1LPKZ6PddLdgQDc1XoqmkWISC4Hgi
aqcddL8vb6ctlJwFeS0np9Hwk1WsKh3GC3GwUm3P5tkbWa8d8kbRBIr91J94cz1vsg9viOxlhzHQ
NkZ38TWQsxvAOESr9NaPm3nzGhNPFkDfT/NT+gVg2AmkEB2HfVDa2eOUl1zkaaCvRFMa6uwMK3UT
Ee/KEV5WYXj7bbYNmyx/xCCbDEtdfR8GSVn++mrZf1sP8a61SIQZXC9DJY3x1191WVSaTRbT/9L6
DU7QSvY6mpV7DZPCOnVZ2c1qo+ne+8YHP+A5JmxlW3lGI2eFJXb3brR9vLYbNVgbelIvKx+kiwa+
ZK9MhU1mbS+aoib6fEMlV2NZu1CN0gvrHSRdZG6bAi/kC2KB2MX2PFy6Qs4PrjJ0hxyzjOd6MM5+
GY5nRImyZ0c1vpPvqI+i5U9Byjr3q71oJk3QzUvH6rbldGThsVXzRs1ai9EA3PhSS8pq5TlqsvMn
yBkYyObQTnwic9KOb+Z11VUHUHtALUWPGLvPKjoVGXGb3UJaoTTVhN03HvrmlN9LVJP8GLHNB95j
+SYKK4IpsUwII5KZqkXtNLWqvY3lQs6snME6Wki5jTNDz6xjVuqnMjOGbTENiFHRr9Sm9Q8XXlzY
n29TlRilociWJuts1pTPC+EOKeq2czztY1C9cpGZOYhaQ+puRcQPHjUS5yUrQ3PFliI8moVtXpMR
4V0LgUXRIg8en41WBw7KFngylWqXmasHs7QCVzN0SJmJAq2o9GRbPPu9WpdYjOI5bqM6RailP7Us
ibe//lH/7VGtGprMz1mTYcJqmqZ8WkJGulHYmhIqH5bivlaQmo81T5mfir5DnQ++o8JCbrRmCeLS
R1Aj3UJPXedSJGq2itjeY6SEBqmRZu6usANzJwOh2bTxOB7dti9XOdbMF+hn3azThnqfBwqxeD2v
NoCuQQnF49J2E3erg9/biVouh+2tlv5Z+2+j9777PBJr0T+80v5286uGY6q2otua4Uyb90+vNBZw
I3v2ofwIk+R7mp4Jz7vHPgzNUzBheQQ+x1CTaIHikbG494la1NjqQcFg63ZAgUbNTFTDcQIRa8Ww
EicQk8UASjZT9MPdDySthx9Q7xaFgcIffLRW7O54g3+LqtxXk1TTEC87YqDgDiCMqgB64Iap1dkS
OiZTnxU0yvE2BdTXralNUzw0V2ZozQ7IwFbppaySJ9U29J0wG8KJOL14slFvDER0IWDRFIWYmyXR
bW4C3t+eGYXfbDypX3WhWkH3tRtl1vTFEaS8/eHLMfb0NmA8IiQWm1jjTa8958PsrHoOcwF1EaWz
L2WMGKs6DSA2RDg489MzyBrvnI8uopvTQDqwxqvdATNww8+OTS9P4SEGwjF/1QFE/vo2scR98Jdn
gMmaxgHYalk2IETtc2QAycpYQcv2w+xBjhdVQPALd4FlKHXWS6G73cKoKnPjT02pA8Mta3V6FKO8
unHvJSo85IbxlLLEFN2DCXaKl9tX1ECtl0YB/2FnujwXg46KDYvLrUIxjdrZ1e+6J9yJipNRGNbR
8AJ13qCs/BWYO4wqbXgbqxzUH64p2zTw8qdSKl/FhFZKq5nZDPUVucdo73tjvIzdXvpSBzMxIVNT
Z5E7/rB389TBJ97l1T+dGj+9J/YB5hOrGG3TaxJuZIJ4aScmYT+v4/oic7SWlbC6DlMB/edHX5nq
5VUUSKX83Ccm34+Vwra6zbv3qSFKSawp/nKuz+cvLFBBbCdVsuePliWffDgh77GGvVBU9Ok2qyTr
rQvRja+s97aGQxe3colak2u+WwV24FAWWcC34EowGEHkjH7olVATqtS8tGmP5nUMNdRxim2bk/hD
KCTmNtE87KKh+4fQ58qh27Pw6PwXJ6sfbRXsi5pVLw4EgeOo1/YjcDZt2TmIuwW4ET8OXtlic4fv
UYh0xZyFCwjzvjmLuf2Ig1dcSi6sVeZ6CsmwMhvjmRi9FVk9151wvMZsHA9Gr2hr9U+hFKF38kn+
5C6ygpH2uMaK+XLvEgd8Ov5T89PpGhh9i8JQzZk4Vsis3M+XYDm2k3MsjTKrXrZdpl2MXKlJcPCx
2lTrpz4xKueOeqv9el6GZvjKkcmxuRPG3RRwd1H1MvdZa0z9NkBsWjk4AiEvRu1ptqjlvQc4hXkR
OaJRgwQxshYDRS2HV1Fkbo2YgRsk8wlNc+urDX3cWukEF57mNVMh1w38lkg93w8NrUY6qWMz78JB
XaJu9KzbznC15LGaK11brUVTFH2qNLOutZNtW+fjVfQpCfBgCdKTaIn+fHC2mZ0Px3tXY4To5zfh
JdWM+mKk312FVHEV42hEqHV4w9brO/lG7+JIiv7QK/6pHqz+zShMDTQN6k04pPw8q4t40kCtPA1J
Di4fxuA8HLSkmMfeyUXa7MGRpf6x8kKiDaQM11479o9qMWiHiX9oO21aEJ/EAwqcC0hB5raZZENG
4eWkRI8q7wh0+Ycr2+X8Ue6TZmkqnboUzcGJgms6FHPRus0YCmWue6q0hrFMiNEjloCwl1WuNFfX
9oHasvrr0g02kdbG0M2u2ooBUcQdsM+VY2iTllVXzsRsMVJb8tGP8+JBcRDPLmqjO0aWrZzcBkAS
INLia4wAWYKs42uWJOk6RU9xY8hZ/oz111VM+AhUz9r5ViUFqNHB63Bq/djbdk/saejPUGCTE2SA
2W2GwkpmL0X64T5DTPPyFBc1swaZrMs2i+XSJorgY03eG/30ncXlXvEQkfcTmrFZu9s07bQlag0F
ypoEdKzeTb5qCOgUkdl/w6gIYDGWmg/t6CGPk9Tmxg3lgWevbd2mxNxzjmn9bpJUFuyKS5omw5b3
cYJixWsD0wuTvh4BwCr7UThT896XJzqXcSJarkC4OTOfXO4bVn1zoRyQlBa6ezJAzLDIrLMv81oW
igHjED9YSaEe8o5vecw7FJ9RbfwY7YmypEj9KZEJ6emYiag6m1SQ3/O8VooPeEOgj3wng0vTNO9Q
c804LT5GQP5rtxrztWjG6i7vXeBh/VBsxkGvVuJgJCHnGTy3106SkHdyo2Ep+v0q2NShYjzno9zu
4k43FuI0Smmd5JhwoZt2SAc06E7GhqnDFnT7dx0b41lhCYOicbhi5P4h+hUP7Db4bmFs0L9F/d6f
pqu1JG8cDPuWYlYuG2e9Mkn5goA+amYuodjZ9e+DUSMBUMwi/NbmXWQbz6bcWLO+rsa32qsi3J6C
4YsRevDWS/WbFqYb0iQeIEzpjwxuZEhA51ywY/dnpLlXXZaU3yMvuUp9q11HL0hhTBv9JQU2P4cw
4a6iSJ20faXG3QxqnbHW6/1q6YbxrEQ/8ewYUurONAWGYMlXuopSD5X88F31ZYcdVlFKR7dTpGNv
oQMWqcVedN37RU3u3I4/igXnpwHd16TlyIety97EoWuMznYcINujS+7zkGoxiGZHujhZ7l3Z4dgz
DQoHmVj6TK9LT4bqX0lRHkJZ6/Zar+hnufaMM34h0STLthRdokgA2mDT0jc7UpFEsBuWDI6s+M9d
BOAW6EsEiqQJnlHqsM5RW/C8YtB0o/7R075nRRA857JaLuwhwfPI6etjPxW5GiLvkJYb2U3ro2xb
FFNNDIppha7lcwMS31L0fZpXxD22l+YTpB3lUKryuO+cpMBApwqfxp40uAf44nuAb0atu99bww9m
LtJT5Fu9cemBGLsdBIGvWIWxMjOASu8tFeFYBUZai2Cl1m4kvb7cmqjK64ehQh1mZi11+HbPdYqB
QZlzm4RGUj4XEAWXGIP5a9szi+dUQ86Sp7qFWwxNtdAxErUzRC+nZmBZ1sZHS3oumnbTFjsWmOGt
iaKis4eXCP5ompyMpnxUc+9brD650Sh/AQr+ewhE872vCnfmlYb1FJdqtchs07/C/stWYdfLx14q
eoL8g7yLBy5SbOZIrODnMzdltbnAsI02Mv+2pjLUJ0h5xsIrB4VNdvtNUfzuD24NqYzjP0JWdrMI
a4SXIhj8ZZkDEf7DTtVkEZkxd4Acms6hK9QNNovcALluvqRFqu1ydxguU6uoc74pz0+fQQHHM0nR
RkRM5eTZ8nQg0Z5U7sSoo6RoLqJrDySeUbXtO1TunHElmmSNw3VHQG85DmnyjB6VPksaKTo4WeWf
VVX5g4dh+xr4SbbJ4dksTYQpX73MUQj75TKqLIw6rX9Q/Tp7qFOeIIaHsM3UbRV6uYfNLB6o7WuN
3u0y7yt5LUb5saByH5cx+CxO2XWLEpjSi46M3tnq9J8+F1JgshTHaE2/UrFnNOW2esBxLAOaXGDZ
FZnByUNqcWGXSfWKXPorzCR+n2E3J+PtfLVHF6DWdJAB92Td+wZW4dNBvg1SS8PW+HX049tBpt3N
7TK3v3pdgkCFFVYP3vRJier//EmA4KrXtPReTcmTvidF+9MnwerdjJI541lqgBKdkvEiRS+KMqlX
/7DJm2IdmUjW37LypNFUXTYJnAFA+nucp0nd3Jdk+BRW6GsIfzbRXi1T9SVRw/fRC6szwn/qi69F
IFir8qkvWPp0g7sQk+BiY2sM1Pp2iF8Pu1AHVSSaE2ByjQqdxoXjFHYvdQu0SbSNOCMSkaAs8ogk
3TQ6BOE5woLmorAr3xH9CU5Z5qYbP8ZngdUawh/GGBw8J85mfsiWMgt62KVJjzNWbD6JGV7/iuZb
+yjGfWxH+Oz6JFqBwqsoGeR4Nzj+i105JoIpGrtx2Vy7pSZNQEL7ALcUetDUrKQ03ERRGII3ounE
RY+8pmNtRFOvTZihea3ufXt45EH8otpm+mBFbfoQseUAiUkmo825F+ZeyM0bpMlejIIYaY6/voKK
9jnzMGVCHUc2iNWYsISMT+Gs0OJpUlR2xw6vH9YECEeN7O3Ig9FNEMeqMdMOj40h63uzTPlR8bdC
tHNJNJuDcXHTr6pshw95mUUPBSbWWzsyatKIIcRyBy1RGWHidSUH0nLI8vZNbnkxN4lWn73KRm0l
H7expLZvY9uNm9EAxukjDvdWaChvjITATqaOQw748Nvh0EPqrV1x63TT2fIGhqxjm8Wxw57kZQCe
LQ6v8jHb5WTRMeBiWjHBKVI9KQ8J6NNX+8dnOk4V7W0n1edilmcg6KfwdNyLc6CJRFJzWEh22M97
IoEXFYW5S475gsfj7XTvcgwwMVqPaJvoE4WLFc9KR133dihyzspBL8xXGRPdg4e/4ibTEvTeptq9
77/Vfj3PCp0f53P+rH06SxQ4xhroNLlW+Vq1krsO/SCYs0Ebp13aeFUSP14ZTZst7n2e0oyLtlG0
pThMDLS6Wsz1xGrX9z7LsBFMG9RiZXTjN3DgyGNWisGd58lbQyOMNRodStVVYD+g/57NzdRv3tXW
eAI/5gPCkZZ0QGCS7eKkFW318evf998S/prGHoG0mgkLnbCtGP8pYZSabHICtfbfEaoJop1pbSot
fYLgVX837WZtDJXyIXu2MfdVSzsXaOpvS38015D9s0OG+v0sAzg4A2HFj3wqJGT9F2YEElQ01ao+
/fq/rH3OmmiWY1gawU1Ts3VbNz4FzkxF9gKfrNTHOPSL0BkrICIUepzj+WxZ9YZtcjTrZPdHn9xb
WHzjZzdTE719t9JqD7UPuLkCxYo0AuSpJOnePfD6s8RI5GOHZtijNCRnM5G797zkAqlYymwSfwFt
OvdS9TjUJaHNXsdfO4t5yZuOrWCbyIioiUJMBKnQ4VsVZP8A1dDsTw8m/nDbMhFRNi2drCh5xr8m
j2DRg8RIJ/sBkwemERfZgfyMNxl5U7WmIlG97ODmcM4JYG8/9YummHGfK/piI0OrNdbx+ptO8mne
vXk/NnMg7sBqCtGE1bsHDXHzvW847xAHiIFU+oBBg+UZK1uvGJ2mwASd9zDnL6ILtFa/5Uk6ok3L
oDhJJ2PjVNmBvkGOrn+Q86JDTONihBmnlFp+m17ZoNoyHSBOIrmFPwM+4e3FSWCYDacI6zgxaFRN
tHTzTheJkn1MjJAlJzCGaCpEra70bIbMcrP8NJAmaLXPxESTW2WuKgjJlk1uIacXjXNfC9onKzaH
E1/IQ5O0qHtNRdG/w5iKHm/jJqFRFsnVQYwBYlHTtD5kMZ43ZlGj5er5Cp4NmnyIleJHTfSJIppG
P00WfWK0qnVra3io03Sjl+9lpyH4MMRXQ8lz4uL/KcTgaCN4v8r0Id+L9n1YDpE0JmnQk6R18NuV
RmmlTW9eZSpk8Cuh0iQne3oPA6OJjmOdnrvbaxiQ/Aqz1gacwjQ6ufkgwZmSSQRVIU7SFol8NZqV
GBOzgmQst6iuDixUpnf5f/tUpR22gav/+NQw6eW53RtANpJxREEXg8YYyb33CsQPrLTcOUPctM+i
2amD9K52RPE1BBgOba+m5yStv+AvrJ1QlddPoma6OjtAXDLMItfZJo6AcMRAyD4fG4mqWIrmvRBH
lOi63rtkkg+zRomQSak76QgQCDE2NbVXvmxKR9F3L3zT8+deHsQ7osfRHg0vHACnmigqyR2ymaiS
tYpXaKOew8aPD6GXooBl5+nS5jIsyjAvlwkyG6hKoAdNkKuH+Nb84RUZ+hldmz5WNXHrblDl5a1Z
Nc3VwTZI1XQ3mxtpSeilyFv86JjsO11zSsPxQPAnPnrk8JA9NeyZW+vaa9+r5rIxqnEtmhnmgDN9
HKJz4VfeS8mKRXFi/TUehxbC8l+OMttLAkmG5WYdEhdQq6/czbsBcN+ra2blOuvY/mSZn6NoGTyI
CSi9DTPLd81LHzjt3sgzJIR7J/8KGnQ6gZ1L9iIFOLVHWEi9NIM+zsQAULErkZL6uXW9HHUZBGWj
FPR6YKs7McEo0KSWCLq0Nn6q+TxKXL196hw2rS4abeycy9VEwvnSLxBOBGQVQWBjyaxt3EDVX/QK
aNY0HNoRaG6T/UrSlebS9o1+N4GL4X0hPSf50r4QinO9vEgtxLMEMcPLo61f5Qm8XKfe95n3g7Ch
9u038gn5FQ+04VQWBekpIJjvlT4ulaCWzugtDA+DQ1wpB0O6iVK1f1BRWbw2+kGMiZ5SsXLQSb45
F01iF1dd180dnor+tgo0bRXJSvY2pNVKfBdm37Rzvx6rUxIXpPAGw7h9vQgxL9I0S98VjZsaVx55
2/t98Whg+CSOTJUICbTcgJNQAVSSdM9ZOv3gf8DVuF0I1UVkr7PR6NTw6jjLcZHOzRJhBKlF8jLV
0TatCnhykFsL51YZRAUnoVvlz6FB/v+Z8/eP4Dxp1ZTTsuD+EZKnGv/wWlb//lbGmUqTAbnqlmY6
n9/KhuHVTmI2/bOuj/Y5ipsz9h3Fu9Lgj9mi0bIWzRTZDrNUCZiVZAbnXUMIcugWbuZJbcTXY+Xz
FEE8SIJSCCT+PzVJtxxWGUO4FrXbaGH+Q2oSmZK/blunlRVpSdPCIBcIkfZ5z8PeoSpyMNRPetkh
vInqrlxqysbSEeMUtXuf81/6xDwnO+MaOhukhKwUmjHxNiA4vWvHgshj7Li7Vs23QzqG2lrpXWs1
NLx5bm3caVboGaOJ0sfvbVPHC60qrV3hIChqVI+hJcWsysx0G/hBwuOZZji033BfVC5QmTRIf8E3
MYsIQLLUbJzMRLN0nywgLa85sMpVW9mleYr7tEBrLshf1Yb1R+XX+D9OzSDPFp7mlk9eMupX7j/W
fBNAZ7BwXsocHDd9dnp25MZrHyWnc0eW92C5/Uq0hqhxzqJWNraMyhh+epGF/PRMdEpm8o6Clru9
TxbHE6VaydOht7ni2LjhbSw62x7X8cDTYMlqirv2ArlgrdLlr4SALZAAebwTf0noOA9kLnWCt0H7
3NYpEV7+IhO/gjmc8h7FrdQy3vMk+OKHY/J7MIbvepnpLPt7lx+oDQIUc8inaULAe+I5MAoedZ0D
ZG5aLt2qYg2lDhFXVhmaaq5r/CfuC6tSaXJ3fl9KoVCK5wLsuPXY6MnKDsZiy3rcfiJNfNW0QPuS
G26EYqKnnTTNz09eUfESmgYafzzl3FjPjpx6Wyso21XR8cCpwt/FOKlnfznGWNLrtTx5M7jdUmP5
f4pj1hWd4uRfVCd8heXVIuunGjsSudJC9POtz0Psgd8mLdV111jV2sod6c1HvEZMiPGPWqqdVu7Q
Vw+f0oAAzXRC2dPLuT2M9hH2sHau8paUzDTQuCR8UbKSrqpbufsxSYqFmRjOJexguKBL+lKVWYV8
We49G+wNck8ZXlvLyg9DqaOfNKTDKzSPYFUHWgoin9EgR1hVwvrpJEZLOE+Wnr6istSfSmwT2JIw
KwrGcT14EmJITTC+1mETzWXsb/biIMvxlg3SbU9S1UkXK8VJVnwwvJet5fjtQhyE6WK8qF3b3CJp
Vh3LEG2WcRgBdlTTrikIted7E5+oH80id8s9oaWfm2I0KAk5iGPryV0pKDxCugm5R0cn8W/47i7w
WuNHlVdfO/lTF+5OgcYtLf82Jo6QXGOpRaYMJmQbpa5rvBV9VSLZgeAcQFVC9hEJmlY1t3E2SdO5
uYyvlBXu88E1HqPRfrj1x45J1A0ksV337pXV9HfRX7EkmScVggCQluJLUuf1zJ+gJtKAXUvi2/rZ
HIvuBE4WP4gQWd22AViDOO/SSmtrd6viV2PtRNslGbPGdhONHF6yiOHox3RAxrIqsOq59RWFeQzk
Udr9BK6Z+jzlOgBpd3lYsHwF5daGwdey8x6s0A2+t12xxqk482d58jXBIDyc5c2ZnbHhz7IoRNHC
G79Xg3s2S7v7ivvOt7HMlHd11HtUwRC46wl7z1CJR2bXtSwkBWN2EBDYHN5DsoueZmsT5JqqYpKo
VVqNV5RtJ3PRJ5VQZmaSzzkScQ4yCMEa/c4/xPD9OLvDesz3x2zZukk/c5A5h2saeUvJLPQTe1wZ
NquibFMnbI7gtpCJM/zqUfJZK9tj2X6gFHd2PdCKM2nhpW17YzcFE6lJMJsEi8nzEmXvjyB/Jv5T
PWBNYWpJNmvL3gKARkGwD5pIjmed44UsRCCzqpz+goJau/P86k2Z/NlE4UxM4sZLjhjES3vRJaaa
PqKQLjqni/tcy8d5UDH8TRyWxkJVB++sJvWIe5U54EwX68c6lNul6mTpE75YKtxbzfuq9UBgKtbQ
szbKFxGyPr9nfTQp8Cn6sxMgfijOVHrKjzNlk0GrZkrq2pRK40hoKzMC/2hPjZhl6DHpxhhht64I
VpUlTb4IjFixHsJDxJ9zDhKSqElYb6gkh36qhUqRHLy8rDcZDoS3mv9n36fRzKu6pQyVH3SAvHOI
jcK+maq+Kcs7yaAQTVEYmp2ay9sklA0NFaMNptqRqcwzJQ8uLdKbsa3Fr0B+1J2tN9VCNaE6o5eB
MphPdAC6WnKxYw0f1mkAPbR80TmNvSs833kp42Yem3qPRwoUibRrh5Vogvva4iRnPOHtE5IuhgAW
o77d4OfKV83qOwsq9wPT9mCeZJNAmaSVqzQO0gOyvGCZkd1dF6PXXhVnHOa+D3tdjkk+aFOEyZti
TXUX6Fs7LV/vXaJmF52+CCY3QxnDHyVK7AOO5DabfnhzKM0Zc3Vqij5RjDkrlxmcQywibcT5UAy6
lgTA5gr5MIR0c6QURHuc2n3lgWISbd7i/2l7SfmqyymaX6n8JoMfTko5/YMNIqKdqcF+CaCBH+nm
A1hhc+XbebA3rcQ7NvaUcJLq/8fYeSzHrWTr+lU69hx94U3E6TMo7+lEidIEIVEUvPd4+vshi80i
Szu2zgSBNABNoZAr1/pN+dhkKeoXKPu+ND/iOMp+pSoY0rJU7UeJ1x7Agbg+el2p7jIridZx0RT3
7DqR+EiK+EeL4aa4SmnzG2/gbQVwz53zal3/c+ZPNT7Sk6gS6o6lyqSFHcPQZB6njzkvcpR+a8u5
+2xkk/zBqHn7hFwfHJhfauVVP5JoXD4ZDTLXIQbr8yg4DirWeEoFrVgylOCmUfstTkhY/hWuRkSW
nYKwrLaNs9CsPFgneebf++l9HNU3mebpO1kytB3ZAgxdsjyeB20DAkaHlMGuSV9k8oDqVx/LvDq4
HQxaND5XzRdFl/RFPaDfRt6uXkM/IZ2slVBqah9bC2VnTuAbS4Y9haD0k6ogrpVqT+ELyFntdswe
MaNzQPqgYKxS38Q5yk4PsuIq66RsHiVnxKjIo4AJ197YUE1N5hArpb0VPpD0QNVb7aobY8CJy22h
IwWoSO8l2aLkjkLqLMWndZWATF10Lv5Uth/PXUPJVlDd5FXnxtpqNJ4bXU23LamWpUV+fG4gZLoi
A97PrTIn9jaarTsG8QYuLliZEdxQZGQzJHohdOKhJgX8ylVGjScy0HBOilkvB+NDh2h0KOHeOPis
+dB70RRRI2sJjklaArzLV4Nmq7PI7yjdR3WxkBFkw/kBLRmpU79HGZJ9rZkWy9Rz05kkFcki8dT8
PgQNCKRAPSJirR5ruGCREjQ4MvhzFG76HYBjZ4+DIcLnFUQyaob+QwRpch73KilHfN0AIRblFh2+
BXqYFPPDejuiY49YQz4zezIG4dg8J3KhHYDP/PB8bW35xExmkYXpzG2HYkc23Ku95JBo+uc+NLWd
V8vWIjKQ7yVq8eah4tR4R5oVNZZP7OqSA2T+5FDwkh58RF8bGBll6OYPvp5/Mow62RkBpWpX35O+
vkEWy3zi3bv1bczd8R23/fSYaWb4pZTitWJ1HaZWQTXPKEfe6YDp2lKfxb4F+iH3MYDDQQ+mbDhr
27Y+NuZuBAaxnNQ8V5j6HpvYHo9+BkBFsqiKQ2E75C4uszLMtZXV68YuL8LPWeJ2R3cgKRuhmWEr
pbtpBvXOZj8645Vsb5EtRRRa7R+UsGxO4qBaKCf2RYoFn18Cuipkba8NFVA5zTrkVGNvOpAoi8H0
ke+3sKEFbDvv3HFWy0evsI3P0DRntu/vC7LYOymR+u3gtF8T+ONHXe3BRmt8jBoA17mqYSzMjh5w
I/jJRVsikOCOtrruiWQXiWrNA0l7lrtiqQYqy8vQ90c5TW5ruIu404OvhSSPPMag1YsobTBCT/wl
CQtnHXtWtkBEeWH23ndT1do/vNaUjzkD3mpQATRDMQCDQ1H4jXRJZs3JIvhoPxPktXYoAJp78CML
XM1DLIJi1JmwDnFnKSzVGclDFx/uGINt1YYvaNjzf37JOsqHzb/4bXAJR7DVcRRKn9dM8h7Iudry
eP90iIlR4WhK7KSzl9b2JwrNUC9G3YlmZohuiN3bvzQpem7quj80nTNuM91eF7JFBE0Sa0Ok0u9c
yQf+VAfWSvELVM5HtA2b1n8CkSSfqtE/RZWlADVog2PSqPG6wRfCWIrNOMaJX6QscGdqHn4KmuKB
d6qz9PIuwV8rNtalrH0JYmwHQx0NMd2M0DCb0t1h4zT8u5DEaQpTXipeu02SSp37htzOB08pcY6y
ILVMzdI042XVWXsPIhIuBMks6fEmRDbyl1MH/toI6q9qOiL0l2f3ma07O9VTdl0gPaBUFX6OeIZm
iu38SDKk67ShkfegRPRN6vE6y6Q4XBuuWu5Db1lOKNum+WUM+g1PJ5ysMl4OHWqmpRs1B1WuaxCe
DhYCcr6vi6Y+xgnmwKaXNXPUc6NZJNsBWQvlFil/iWpCgG9mNYy//vnzV35bY3kSp+cRdLquWpZ9
tcZm6HZaheGlP1NL7m/b0skxe3L1bk6V4aHyVYL0nByvOj2deZH5d4Yd/oEfo3xMQIln0LAMiOLk
0TBFusbGo82XWk7ppD8B4qlfsgGEIW5KVitBUastiTQENH5U1Za5y39Wb438F04y1tonxsM5KDoo
chTtInAnTdAO8OhZ7f7536T+9jWZiqWAOviuaNQgrwunimRVPTzZ8aeSxc/YoNUH4A4xcmyJB6wT
aRVRzVWj8ggyYs2Wxdv6g9IvyQGDF+4yexUY6g+U/Jtjj7ssWiqDtI8h4YdDKi+6rlUPY4eP5j//
2spVbo9/LVLdMkxKW1WcqXh4hWdQIvZfAIGsn0HJ90OOjO9O06kLnPpQ1XC9YptaJpiSsf5s+Euy
3VvUxrVvmd1vWetgwWLcx6qddyepzWekK51dZQ3xLLQR80f9f67wWBE72sqnoFDk5eBnGwSV5EVd
eXvFRqzBxfPPrJIFhiPmtvfGakGq0V53Nsmxro4RJkkw2MTNaNLFjr+4Up+urA75Yp/i7r4Ab7ks
XBfpEi9oD5Y5UACh7grHFw/PJgurWREOP1KdYqAPhXAeSUOzHLzeWmWG7bNxy9pFFbYF9MHBWXmN
tvIzo7zTujqBlB9byx6jq5Wr6yFLuEN4Z3gd6bCxhiCmFYtS9+q5mxPpOeF3mHR+VfyQdN04FjEB
mSThd6vYOG0W8N9nVhgMJI/cT3DLnG2nB78aAiVoPiLY7IctmrX5Jq9q4LekKdYsscoO0dkAld1n
WcMHF0UNrWwxospqf2tOxSmd/Sl2kQGWjL6+rTqvX3Zofs0d00gfHGTMN07bvBhoDyZEAaqyUWCQ
3eYVod0NiB02RDJA0507HBw1jzZ+0SmzodWDkfRCOjeKeD7gFX6rWRI+rAXij53s+OmMVL90F6RP
qU7FH+sGJdljUEkwlSoLr/uFOnfyUGW6udHbapzX5GxlQ7lFEX7yBYJ+l4119YeV6opBc36UdfQk
LPLVDjp1VwyqRnYdvpeW+9MsA5/wo01nkSU5qwjIzkqRg4YqbdueTNNoT7qnYIgZevsshjPPu2XV
6+1DOzn0QfX7lPCh/PM3Tf2I/RK/HQl0GD6KSvHe0q/InYqsxmVS5OFLj5kiLhjY9HZydsdzkmHz
PnQb1cJ4LKd0Ms9Jt65ipZppHeBkobyfjwhZhQM+HFq80hSzWoFRINMX1MldJqfOUh59dTVO25M0
6gI+/lhb6omBbV7mf6l55fzhz/ntfWdRXDAcAAeKqVq/CcxoajeOUd9FL13Q3AAbVh4UB7h7CcJ4
7rJSLoamjG9r1NDASbRzRR1gpCm2Mq8NXtiShqt3VSnZt95uQNBGlgYIMmwfrO6Tk9k/Bm/IP3nU
/P8EFnGuoxn+8ZpKJUbTbEfnRfJxx2gqQZVUWBa8SB7CNyOSil1mPdZxSKiAfOnK7NV+5ktutoWz
Q3kIWOwDasO3VuzsUsU0tmIz1craUap68HrpVu1wy8oa9jsK/hQzD3SlVXfVUVPybUjicK3Y3iRY
ArEGxTRnV3ajPNPcao010PMAUuyrFtkAV+ryGCZuuSY3HH1K2pK0GS/Tuum//PMnd4VgEw+irbN5
s2VDBevqXOFlxqRBOaGPwhc7UaulE5keK7gL7buy77Qgj/Zmr5hLuFIvg4RRVNPvpKEy9klfLmEv
IUDc+Uetl8uDkfg5+tbKk4Vx/a1mS1scC1up1j9D9sUNErLGAvRiMCuquJ2TVEH7JPSK05i63xq5
4R3tsqmC5/rowuvZlw1a5P/8t/L8/PZ5g/8haFFtHlJTMa/eCWWXGJXtpelLbBjyAiRtd4IN7GC0
3XrWNiDMvEmCaAFOJj06o/eg1/4vtxjVeSSrxirWHe8oDplDahflHsQeDJCV0K3CponuePO629yu
vmLB3B8k0r12nSwDqTxhqNwjVEF6FHbjSed3u9URHAp4tjaO7uFpH0v6bU+57xSlXwNryzod42aJ
jwOqBqmjzYzchu4qa4+F2SxdavRapCt7TMnB8tetjNIuLmENuJkUenxusTSS99q4XujPG0xDZpWX
TsUPtljjvZGks0E3JUxNEqRSIOjcIPuQHupJ9chLnAILewTBwdLwixmN9Fka4mJBieIG/GJ2UvtP
dT0GG7acHnl6E1J3kua4DLfxHCC4Oh+1R0JCIJ5V99KYzd4pSrx8WHwQA59RVIxuYsLo2QigdRni
eDJLJh1+0yixKi7SEzG7s7fNLNhTxMpmdaQbG8V3+91gD7/6oFGpOqTKzp0cXV01ffGbAqkL8pgz
TAP6Q45Lh1vgS1mj7dfzZl8ZRF1Q5Eh4yIj7TKlQ3ZgycG1rzbCe2fdtiahYGH829RJPy8mBV7XJ
uYEZghuj7Ct/qI56+4sCfX0TEwzNkBHZovXWrXW3jD4D9N+5JTnibPhhx5J34A1erHoPVe8SaN0s
HNCOIDcu743pAEN6hkNrfvDc/AcaRS8lPPCNkhknhJ31e71p+o2FmmqHLu2NGgCp7I3kOW3Ko26i
Sl/b3m2Hz9YtYqnzSknucY7IflkeS7t5IrdvfUmV0ZwNlB72qayeekNRHwbFXw92Ht127DHRPBvq
Da8l8tud32Eh5MOkBa+3MQNS/8iTElvkibMMiUz2IN6Ho9eQqhptp7r18D/7Q0Rv/barsEzF0AwW
Q8tRwBtevYdbnCl56vTmxcQ+Zh75A1FcAi/LdhreoURAN7Zd8EBWKxUv93wWegiemIq38DFmXJvB
+Jz0gbGOIwTnQwPh8W9kPawZMlnONgqnDBU7J5bzAw6RkEGQwuMV5x3hZswiM+1wf3HNmapBk/a6
wV4o3oB8f9INB7n6FsXpRgP0eY9EQIaBYNoc0SAxVmGm/BKqObBG1niXaFujpwaEfFn0NanaeAF1
jFWk8dmG8LO6JDBWcGLUNeQBuKFekO07RLWiye8zrcrmoQlVZT62nxIqX+iu9eFSTpFQ8sf0pbdB
Gpl9W689l4JSND3Cbhmc2rAdjoFp3NZjXp73MP/vg2pcJVTknjNkxQCD1VfN/12/ZKfvyUv1P9NV
b7P+92OTi15vuvhef//QWKZ1UA93zUs53L9UTVz/V7Rumvl/HfzXi7jLpyF/+c9fz1mT1tPd+P+k
f70OTXB6nIPerQbT/V8Hpz/gP389pkH98vNfD/X3+qX67bqX71X9n78k0/y3Y8k4NqEZqk5w7r/+
hcIfI+hf/FsHswGJjX0nwAcCiTQra/8/f1nKvzVjQnPgWs3H/te/KrxG6Vfsf7NBNRTyJKw1JKat
v/77x78q9p3/2X+v4MfO8cPSpVM1Q9jGMdkgWYQr9rUaCIq2Zap0kfFSaNlRLAR9gUhljtPVWmlN
9bGDp7EANedgysAyIduSch6FEaCdR8nDv47+3bXiVmLy312rON8DD8VYr82LvTiwH0JL4dImVi32
E1XuPCwGRF/ojUjInCdK1cFE32JzcQYUZ1dugYGeSPss2jiFo33x8jg5EMN5c2lq4jgFZKIDGK9S
HfyiWvVPVL66G68fZ5BQWGXLcCVkY4y8mKe14nxpvX5lOFTyQdRbI/bMk+fFMMBIEWdm7rh7drcm
borTiGhHWFjvWrKi0UBCXwfMPqshJXkLuxuVfQ9Yo0Cjzlb2ou2bzY2UufKPPArCzRDq6SEc/Qwt
Qg4sXWAf5Byo/McB0RQHMygz7LYjCeb8dDrpE3bRQYzFfY9tHjVEWOBDu8J11T7BB2lXXu7aJ386
G3sAZqVjZOyW11A4oYTLhYRfcRatI8nPZn3eZqd2OrhSxMEq0O3MUzRk6s5r8pmegDlCY8xhmapP
ilePJy+X9AeFYthSBTK3KvvSQDU2745eXj0WwKEXso/m9z1UjWrX+3PLNKr7Ro7re/6OFm94YPKi
Txym78rMCUIQGtM8cwQN+08XiRvFRguKNsu2Xa9lBZ5IzcA7M3p/EH3UsPp3A6Kv1fPH18/c1k5D
2KJh28U3pRb4D64rGetKp9JY4nfyAHBGmbUE9wvC+XpdRLW25xXf7HKrayG5FPhPk7Vfpmhy3Ku9
rc0NKfK/RLEFhrUHhZij47xAuBIDyI6snziL386AVATnvsuZRW5rE8a+CZS6DOaKlRprB9Eyfy7a
HVrGawIxb4NgbrNoxwniUXX+g9VT5aAkXWw8zGHv82qKXKQk/OlTrasLP/mGSIWCFq0UHI1aBcFO
mLhwa4Rfs0Yn0CJ1r8yAiyMG77jZKo9VdPtJw5xkq8xOw3QorM6Y9ZgUrMRAaQ++wveGEcmvERcr
8mer6Y+FG387CyfkTiHtpmZK6d1HQgiwgoY+E19P/qC3phBnqMYtjLdkD1tFK2b6FMOGaRx5izrK
aoxqqUiJzvN4WCk/zDzxNxaQjyVbJHPetFJorw3pWUIUHIo1eN2khzoIFWf83CJPOJOLAAdZ6II4
AShGPuBCGQ23zsRXFYdUX3BF8L4HG85ZVpRAWKEK3/aYS/U6nppILgZ3mZupM3UoQUJ13qYP2YJh
mHCy0mItvHPEgbeeCxiV94hoYgrGy+TS5gO8cUcQPlaJz08NO/LoE/QtWG7GJ89FZ2CSKPKpgukj
4FdAoBTSDdI72VhiR+ggVSemtul4CPUk+8MmULkqMuhAER1VRygf+RoCUvVabsZSkqDxTd9+gV0H
Fs/B922mOkG+k9i8YZKp0han1+3rqe/av51eX0t6OppLcEmXujbKj03h3RcGRPckCMLHrJtDoUrm
bja470DWApvt4kF6QAXy3I8kEPQ5gbdGGzSZ9zhULy8YbjHwdsWl/4zmFlf8+WcUaXmEC5M+DDYw
0arNurtALcsDKn7Y9Zk1zuEREJFe8z4njhRsdeDZK6+08+/tvg686HuVELxC9LA3ZhxVnyUp2SZs
3bqxfiDLmd5KZm3cJ35zJPRsnsDbQsY0TX2pWHXzlIKPn6GM5d+wf/U2pYeXrVKSsnJKgG6tC/Av
keX+0KZw4pKouLWm/gqRO1TARxcFVSP9MjaY3k39jYOrNxKR6tpNIv+bUt9Q7rKewHRJm7bBjF10
e62OEn4ePHqOXe9rfaQq3nnBN00Nz4HmhzjzvToxIq9XsY1joZtI5pdMGBEOjyLj72hGoDztypRN
YJmg5CfHT+lWuA/pMiK0gNSJGXJXu29Gm6U8wzJ7QmdJXl0dxmrQ7n1P+jLwhV0pXUa5EFDeAapE
dEjy8vVM9CHZcRulo7e56hdz+8bsK4wmuPYyHJrFbamV/Mf/5naiT67Cde43dxZiYMu+abqDXCfG
AQuQcJlko/dUo5SPAKr503CN2wK21RcxVfX116ntqL6bipal9TOTtNswT5QvJmj/pZIraBX6CChR
b9OlMU9v7abb8pVE80gHszKdybEeeTOv8V/PPo5ez5P6YNVTMD9fexnN7ErZqWWjz4WciTR5hF4O
Tq5sQ80st5cucXaZG5GmPoimaWSHuk/cDc5OA9TtKWv5d5cZWXqjdnGPvB6XXm53fVniyPdSpHaL
PoswZ8KLgMUzRHpUKTFRgz0T1MDYvLw+jtQlUfOP6lkQwMSfJQFpD8MpMRoEaywZ6aMS4iCr+rL6
+NYaUVt7DAKo6S2MCmVqTWOipbJSXWb+n64bp5/wdpfLz/P4CaL1Nnb5edPYpfX2mxlpbG2jnPxo
qExgrhycQm+o2SKxdO8o+sTZ5RCJAQ8jd1PpX+f93WQfscw/YMOtj5U5nb2TpgE8cTRzUuNk0/Px
i9z7Ad7BsHZ/kkJ4qMfSvrOtMDxWkdtSVI3GKSR4bmA63RH6BMfird+mv3rrb0eEAjGCGsT83gqc
d/NFP2bIz7H7PSid+7MIj9DjEclx8RCdzyaNHqRximUYIP7n+ChdQ7fkoRbD4iCeTHEmJrI66jPz
IvpzvrmNB8e8mOSSJKRBH4oYGF7aOum+mILiJNPktS9jDS6abNrjOywBzy1g58aDBuUE+94k2wfG
txETUBzgjX1c1NVNpyJqVQdR8lwYIKZcs/+WECbDOfnvDNP46Rq7ClbKFh4tKmSKSZB1aefaH6IB
AeDP3vHS+RSnza4Kwkp1KE5cfYp5M2QW7yD7p+RRtpJmhoICgNgYZso6blTpk2hE0aYzculTHqAe
gJpIm1h7twq9o2mWANHemrkr8wuHnXsedQKrvHM8/BpZb4wR8RZNj71Nlcsq2HrOtKlPnIm+y2iW
u9L6Mk+cdQGMwBR6egdOeW4B+1jVE3Y2Gr3XgxhA5r1nU/jfPjFlZJGdiwEEoTEFLKfrlKlT3EbM
FhOdaHBm75IPr/v792veb2Ln8lTzYX8IE8SYilRXhVbPaAMJdrf200ihx1dBoByat4OJ+xTuL1O7
rnWiw9xbanVQ7S5dRcoHEwfAWC62clFFpRXryKMwqRP+dMJ4Lgh1NJwHRZ9fDYjR3onZ2aIxVjcY
dW+zMbDik5y14SJQE9DTgbI1MqO6qbBmv8HYtsKwPHmimDdsznOjUI9udMQLWgi/j6OaORh7Bvuy
y7VHLRrs22lMOHu8jcGwVeHAdJ8ynstlpkoFtco83IuzsBtez+K3s8vo5cwj+b2P1Kpc//Nnowgd
849fADT3TN00bBkJvt9ALj78sjgc5PJnVKcY8y2t3FmV/oAZoF3c5mjgwHKmde5CyBKKWdoMEEJs
Z44nydR+Gw+jYNh1Fvix1JaOGEka7Xpwsne3EQPiAgoQIANxSZ9RQw7RBxqlr4aa3md5qWD4gs11
Ddm79LRb0JzFt87NvXlcp/KD7I89Dt+SeywQstyqQVps0T/RjhGL5lLpYCxrSYr0QOV736Y7+hH4
Qu6ou150b2t+ucaTXpvVXZE867K8LvpueArIyy5Hyep26Dy4t2JGXJrdKcZzdAa7jGd2ejx73GEP
lnhmu2LIZ4bmxavLyGVipoKc0jwqyQhOVXdOD5ex6P0HvXD8B7Vr1AWQ9Wol+t5m1CiwLyAB3QvX
OgNxyJXqugGO2wj+ib4gtpJV4RD7IV3CjtN7a6eTtZ2YKPokBzjZOOkGioHLvRKxcU1VcGbVZNCN
PHkBuuHUeD374enMUpMMmgkaDkoBV+Jjv5ghBqcrxdTLRah0ZqdyuvLttmKG6BfT1KA/31Z0XV3+
8bZgwf6wZtsfK9Gs2dT9dJycbdOYxIav0TS1GeCaAFXiORrSBTKZZjZrxoIdOmLXe0Qvkr1oFoaL
LhBCv4tsZE84E8NXEymtWNb8PF1M6qd7iJmX6eKWoiluaefGTazioxyE9XAKkDlCmsyNmxN6zFPP
2GkwtUW3lSM0RRkYi2YWdYwZ38bJ2mJKb8XRelSC4XQefr2LQhYJtHKCsBQyt4jkv5oCKWEGRPSd
c5AUu/sE7ZDJS0jucBV6N/kybZhGfNl29hIctDzndqLrfOo2AQuQpbkrt4qzY5WmwyonZp9Z5N6O
ok8cDDIL6J1Mc8CDHHJ5KLemX/uvfZeJWKS93kH0Obnh7P7wuvtNk1c2HFln+8X+nzeUdo3pArMe
Gg700R9RFS1rcheI0ZR2sVCypkeKN9JPl7XEppB5sr+JjiDFinEm1pQhAf0SjePrfNEnrhyDESHh
Z94k010v9/p4//MPDULrl8VHHvVJdZdMh9a692W9uD3HDFPgwBb80uPZIDTy8KBD9e/5XO4ixOoe
8IzwFtD1dYoljvGQjma4NwsM/cRor/TGw3QB6gzV+QIyrlzQwdmuqnQtYhtMoCdwj51tRNNLigZN
ZCXbyFMy3QeSdx4VmffLqMi8i1F5mnx1rQIc8DFLumQ75v0vd1CTs67tWfXWa3+OeaRsRUsMNnbc
gjAofyWTSG4s437eoyTEX5JQhVqFOKu1U+SIommEGzpC3MUgN3urMvKlUbneN1ge89LFH2kc3YUH
+Xvt9o2/YHHxH7Dj9B+UqF9i8iLdiK4+6DMCWeyIOmq52xLkF9YPTYqXVNDOQYE7NwXQsRtrOoNy
583IpsTby0APpu5YSONcTLv0i5s0ddq+GyBXCLpalgg24PCP+xaDqcSIiObCPLuVJfNZqEpixgzA
SzGGtVCVdJvsxmzs7j7y/T+8CK2PYJDJJAnBbV3WDQXILVuYqQLzLgvRdK5dysXY/+hLMv1Qgnv0
ZyGQGEfitLvMSFxMEGr9lwZbaj/C2MFUM602kZV0c9EUhzb/ZKZjcS8aasBzo1uWuxJNX0mNoxca
d6LVuCkYo8D9FUGZ2Kst2Hxyq6/KAwjKL7OuA/Q3ZThflQdsx1/5bRzhN/ffeZrQJHCayawQhBnm
x1MQBmBJWkd5LC9E3JV9bDoDFq21heO8pRpHgGQPIrkvDnmU3OJqkp9Ey0XYcxlrYP7O1YCwNC/z
M2XQEC+p9Z0e9tpCnCVmb38qhvIgBPdFvz5E+s6BNvgJfYLrfq2TCYfCoISIidb8nyI5Yyocv4/k
lInJCuMaSRUYpuQ3P36mdoHCzIA+4o9q6NAFcN1yWyfNKeyHSeV64oFd+GEQCKqtWVYn9nOVsROT
p2bSuSEgdu0+lmPr6ICK2OSO4+9qqUuOVjiaUPuS/oGVxZmVQZB8t5J+HzU5zK0yxr6ljdSf1jCE
s1Q2Tio5wSNJ/JQMlz1QVyIiKUbZtmdmPKS3qRXNHGtcN4mLkzL8h+AF25F6kQ5+Ai6UpedymKhm
B3s6XPqg6cxkBVdAwGfK0iG8q++zFg1JROMTtde+UMmekJi6geCLpH2pTfvgqk5+38RDdx/W7p5X
YPQ5t24s7HEP/CrRQZyJA1y7gQI7Ik9ZFcP4nkZh7lMhUj15fd42U3j6BBPKXV822mJvfmm6UzJI
7Lvf5oouMcOU8qVrtPW2yr1hfzmMgMv3SZygoFqrG03z8mJ2GT23LZ+ClYkUiRF2+s2IMQqA7eKo
TS3RVbPq7NEwOYoW75jXftyHgtUQogZy6RNTqOF8U5qhWnfkeMsfoSany67uza2Wgp6J88H7mmh4
TZO7HPC8SdIvChBK0Z+B0dkOPjJmZOb8r1qGiW5iKs6Njj3TnaLXj+bUj4wP1UoHZnUqIaGYqYOP
aL1b9MqwR/LPfEi1LHiscc2eElaITIiGyB/pvu1PI6IRT9O89t00L1gVoeP/AaoBj+q3rxTvRpxa
LDBUCJ9dm4j0qDbkTjpqPxKf74ulozErDpI9hqtiiOvZpU9Hlg5NERLh5zlpHMsHvnnG21Vi7lVT
zDfkIZ3FCX+SVdQPvjSib9c6JEanw2DIc10nErl0mUE1iTeo6aZQM/08zdfMaGXKsPtEHxA+ZWGg
JbGSHeA9aBomW6UvnE+FKclLU8up6E7NfNTLTVTbPtsOmkCuqQdmMH1Fs7EN5aaV9aNoRbBWP6EX
IBrikJgt+rihdes5wXOIC+ce4oa3afQePYdpzyKExa/65GlTEn2cd+mTDCrX51rb1XWNZg97o1Oj
2Sh5X5soiT7jSS3hmOizpAyee4TX3yI3G8lf5dHbykpj/vw4FTx/s9enqUaBXV7Q9x0enr5F5aX1
T/Z0KGTSuTL6AD58ipNpoNYD9ZcB0e7s/sQ2UN9KpYrYvOhz0Bg9QZeE0TGBed5dV0gqRkk2OADM
tTEJH+tvo+XIn0OTMA2nkngummXe6Wsr8tOlaFYqftgaJobr8+TY9edq3JZ70UTC+cky/OYGoynl
s4/IL7IVeODhAaUDO3qAuhUcc1N5EquY6KI2t2d/G9xYmWMdvAl2NWTUOcWGTEkAZeYKuaTLTu2y
LROjakFC6Wq/Jrlytu2VwN7hh8bbp26GcFfABfV7GVq7CsYqH7BdmQ5eklcUDDkbsyjjbecsLl3i
TEwTM0RTHOTaqvauq1Rrqu7orHiNvVZdS1tmWRA8mVmG3TgU/GOER/hn7Il9qw2eUEtGacBN07lo
qk6iLyxTTraimdXpvsVmEIP38Ktbmd8jZbAWngnczvEzlF39GCfHdvgm+oOpH1HLv+23eEXt4FHB
MZ7Kob3pRIAfaYqaqKiGioFL2fTSh23mJh/lrVQBpnVlP1ux+OFGNTUvB+et6coGsmaFHqzFqEfu
YzjPLrEPP47B1s0L7Rg6YbH0ej1doglvH6EsgifruuIriYNxHvgmEFUyk4954/JlR4pFjyR9Hao4
zFWjnKN7px/xAWoebN13zpeP07Sry5MGx/epn1BJXxpBeAgKjOcv8Acty+EhJeCaRR+RgHJT4dgi
WkOKHYUxEiXajRfdWM1jgOYJ3rNTmOBTbFz0YEiXbUgBS/QZpkIFw3p0muzDtNR4irpJqMzPJedO
H+5HknvZXHGg2EUqqhHolvsPslO402AxYR/c1rz5w35SSOy9D7pUtvBApEwZq0DTYFf5MeiyEglj
7bTNv+UoKCH9WZl7uUUqZKYFCsfzuekaBrp7uTxXfbSwDTF0niCGzofSyNdhF6AiXfnFuk3S+JyI
zqemzbO5FFsuF5OcdSZV8VJsyGDFvo6GbZLdOXxVBX5B4BnEWVM1j6XVBNtL/wUK0f13UMwXmIjL
NEfuHsOxus+QwR3TKHiMwn5ptcn4pCox36kgkUhxlcOT041IGZDjPUVOd54mjVZ7THoJrvsUAxFd
yCvYtcG5Pib6LpHQVUXjMvkqnLpqXu7MOoXM8/SDLjdFTwpXxNC+QXX6JOqSSdDdKVLUfdFLo1gC
gq0PjhQ5kCWRN56oqE+VVp6CigR/IxLEcNe8e3eCwyt5XdygjYDoiSpDfOOP1ioI1XgsUy+YmmKa
CpTpkCvwLzJ3KEhr98nt5Vn2huSxRYd2d36YkTDvN1rCHldMEQfMcNgp4xjVdJm8u/Rf5op7nr80
kpGd7xdm0GBgEJZzNqkR6E1wMX1lOEuhPHmWn0yCb2OiD3vRQoDcvnWjJ9EQ1/iWq261GqPyS9/V
ffo0+hMa1phQgx92LSpgQjQAEN2EHEJa7mrXEvVRlbh+ln+rfZywyMv5Z9h5X0Hlidh8LIzKgLcq
sOh/NywG6tz4WlV6vhcbzdr5/5Sd13LcSNNtnwgR8Oa2vSWbTa8bhChR8EDBm6f/F4oaUaOZ802c
GwTKoEWRDaAqM/fat60ddFfZSKoKmoLvhlvZVIZWO6v+cP3Y5CaJ+g5nPzh18Kd2o0aZsT8MFLrH
XhusDAyeV3012rsyxnSNrc+6gLW+aqbJu7XMHqFWOxnPbo5GSvbZc7ggxiDtpPrlVrZg6bdzrR21
TX0n6iue9LW5wODJvHPDaS1/qEwn8qAmNvCeea/tU0l7R6p6aRdBfy9nVGZKAidPi71slo7tHkBv
8xWbd9aakZrYE0T9NjWn/CTMYdWwWrqxxUhUEQw3WqwQKkyAy/YydNvcXsmhWlG/eJjJ7kYvmJZB
ABa7GPNuFQyDdg2dGsk2wZ1rkIzdCsimdo3nvsJ39TOMcZbtTqIhAzUjUulpeJHUFmM2PZJMF9nP
pu8iW1OkQqWR1e6Jc5mU7lU+OmrgLJtOKNlWA+hybJvYhgXl3zXpAHZnfmw3eg4wzqt8kpU80uVB
yQDVJE59lq3PGbLkTV716zPkjCgYRthPVPZ8Phflw07X6vDc+N//6JZNp9PDM6Eq2fh8ZMrnoxzz
2++fD0t5VprnTtK05peVcOPkBMIiPLBvpBgmxicD9BzFMji+E+8LI36pVvyEqx3QUIwJv+KofgEg
6P+wm7cuRwwOM12sCyoIv9eN9gWGX/4aIFtZ5iQ8DpD045U05v302Y2sutgDprtzk9yYgI02P31/
c/feDlkDdpiisAEfgngJMjXYfobmhjzdFF535ltw5wah+e3XSRrEHz3xXyfzUKM5t0rYoZqBCXJW
whr/uB6Nz6K1lIqtCJ2eRgXnqmx8scl7J7qLQGofBOC3Rdg2agoQ1QpWipp4G7k44OlT3cXjbaqg
naZ+7fT5/HP4bWxY7+HuLtcLcNKb0FXWlL0H+z5K0gfmv0AJaN/aCApsh3j3aplefXBUYazLihyS
Q8W8nFG0WrRqqipBZ906N3AsQSCWjr7HL4aXLi7WR8HO9YjUwz7K5uehKtVtb6Th/rOrtZN+a1B1
Pj1pVQ0qGI85gm/hjeRAS8qzq8Q2WyrIzwCrFESAbtxtQiTZSzlskra84CIRs/MIbjAcjrdulHoL
ozO8bZxWExyoHLfvpEEUqlV8eUAaLmvLd55Lx/o2TDjXiMRYOB5lfIspGHdKWQ1viUIthd7W/mok
KL5wu6K6L5RwgVjQvktrt7wv4jZaA6JMNnLQiBrn1kc4KAdlV6DlyqIhILmXTUVN+6MVWGzw+6QR
xGnSxzQ20vOEwnElLOpxN2WtogTKSIeEKckV1bTJochT2SkPyTz8cYbcqFgIvK4/pstO2eRxa29d
c1AOQJRBtwxmFR3CKH5Be+Dd+mXm3SLnIlCrRwpcODGu5UAPQwaAOtIzdi8O1KiIx4o7jC+6TuZs
cJ5Fp/vHYBD1MifEU2ZAgZ6mHPvS1tLjqzwEyiMkQv+iEHS+NlY+HDX86T7HjcrEjlMM+kr26Wr9
1S2GmIUCBNVhm44RmZJAfG2szF55tl6col51bjSsJMGJUl/5LzNEoGqbXpgvBtuza0D805jjILIV
W8FvrXmMlQYp53lmocEM+dWax0bbTt4BOFPzXYBXaamZ+7jfSpzktwOR0I/luiw8zuvuCARrw02K
5U6jKU8W9tFVhTrDV+ruqmr5Pk0L5cnMreEEdwm82zwrFsBJ4jIUIG8YTeOwXiHpproYn6WF/Gi9
SFNI++1vmwNYWsW28uOfP0EcGMj/gySGpeEamCrrcIOdCQj7GKXrzibVi2tdfZUH8qU3gyisdQPQ
2pKFK1VNhiyMGoL38+LvozMdrQJlNqlUJGG8wmyFvdns8ylmd09vUvrbONzLns/uz6mhZmUXOZBm
2jBPVdHSbjuBNmIXFaq+JkZeL6guTd9risu0wn93MjciQ9A0j1bqUbIPFP00CE07OspiaJcsEpXV
RzFPGh08GzMrNXCqQxe4v/WbgxGfi6l4y4LMuPLywWHc8B5kpKVw/aUHBekqW7HvwOfy/Y+4jE4Q
dNm1ZXGQgx1qbagQEziUOaQTGXazjSNHX8lPs8dqPDg6QlzL9etNpxUxIU2PXLFfWSfVJLNSoSdc
9H4TvnHv3XVaEjyaBi8woWfGRo0gjoxzhovd9LaulOi7kxoZIIK0vUf8o2zbcBx3VCF1V0T8aF3n
KXFCtIUqkC9pr/AX6UKK1/Tsv/gh5r8sJh3VcTQg3rwwEAP/fTeGj1MegB5Mv0QRYI6ubC+wW+tr
0ujJQdRJuaBqqbnKPuHg65iUabuVTTkwGciT/37VoGi7sfAa5d7C1jufoC57WbIw288TaiuyO0MN
9DXRKEoCHKOpj/LgZ1aJ2F79OilKfcwDZxAL3dHrozof5BTZNPOG6+Tp58W/XSM/Zxir1//YvUqC
SfFb9ZPu8B5C/UMdNHXR//h91ZVah31m9HD282yTBVq8MKAfneGAOWd5JqCuTAvMM68V5MC97Ivm
RUVfWgyQB4ATqYAlk51tErnnTAdpkyA3pJo8YDNqa7d/nHV6qn/0IVH7efb/P6/Xq01jBdNW5ikt
CoIhnBFYk9ti2QzMWNqMGI+ymZgDloVzUvNz9HPy57VN0bn43vxt8mczqCv+oVTxl+qgOSe3KIpb
d0x22VzdIQ/E641lhg57SwA2vE8nL7+1HWNp6mr5ViUj1A4qofBB6/SdSNhEglJM2BcYxgIzCPt7
AlmIv/Z3O2mVRZYO8UFoPJJtUYuFO6T5SzDyyFfCQdvKZj44D5By87tcJxlHdd4NlpLZS5QWNaaZ
LVID2YwnyAawHs49SronI3+Psyl/6dM8Pxomjhbys1AaYITiqvVBjo6msgR6UFEwqg5sJ/gJ5Iep
WRRs5E/w0TS9hwJy113r5eW17qybLAittWXF0b6lsG4FcRAddSr8SxTPNbJJGb1xc7xGbmHcGwDX
93aElBHztOqL67wpjRO+/XGh32r/UfyH5vuPzSchKiT81IJYEEz+yRvCsbAtFc/OnuyBZQfGPq65
qcPYxjM2XbVd6x8V2/CPYVfehQG6VtmS/WTWnGrx2UZNQ+SdMrBd35vZfrRhKuahWWRLR2+1heNP
9d7orOFalra4FHa7DKp0vMquvMACBCfRZiWbcsDUPRh4LQWD80UO4pxTHU6PsiUPg68JxF1EVTpK
ftexjm7JmWpnW7T+tAaBazyzyISRpzbpyaIY4XmIqEpws/GRSrpgX8ZOvAy7zmrmcqhpqZuOu5I3
8cctL2/lqCm2Jg5JKGIhNfJa2kqXCWkwIQ8iMfWFie/DbwPSg0JeAVsv28p50FffNMOHM+oJ9HFd
0JKc8pLy2Pw6A6/DiGyT6HUR7rrOt0F4FHzPE5VBvWlU+/JHHEA2P/tga2IEZp5kTzFrUT9DBo0e
IJ0mTrcI3Tw8oABRnoLY/2Ly7L+VrRbFs1m4j0i0szvVCW9JOylPOpSho6oCjZT6cERK0dYm1Fr3
VKdeEeDkV57V8V3NHyRMVOteiTmUYV8sPJxMj7IvE962aLJx68eiOyq+0h6VYuyOXqpjqfDZlmef
czCkZ3U2H9j23YQEmfVOG3Yfm7iQ4MUh9MXjp2OwPDMRiS+GwqPSfJx9gwNCyZ/zrAIFWK3EE8sD
3N+0CN65XbGCMuamPEhHuNwUd3NF72GsrAjteJf4ZwAsiz+mxSWQ+g91HF5S5jGpq/BWHvKhSm7c
8SIbRAMJOxNZfipafdrnU5+ZCzniRHPyydQI286XenyZjm4Tn3nixFd48Iu06NOLbAkbUFxAHFK2
5CFLSXFN6KtYXjBfHkwRspYX7jJLuvCcV+P32ofIm9jClS0x43pjBWLxPCZb5Nw+WnUGnTdJ/N/G
OkRRK0Kv2SoQ9gSaNoZyOJ81/TB9nMk+dJjGQu1TCvQhPB8wvBEHo9B80m1OC1by41wz0SlmcZpD
9u/0vVuO4x4fz/Sku2D6S2X0b9o+m9YKqc5rkYkIM/Cwecyt0ln4PXmLoYveY/aT36xZrS+GBgVA
BBa0i9h01FW1cDAvDJB3tKesVNw3rNl+YIDnvuRe4S1MoWWPBSqxle8iRvrfC4p/KHeBMroQ3+eH
KvA2hv9AZmEFEOZ9WTuP0MPVhXzX9qLF/rSP04MMXw8KSlWhYpElX71yNIvqn6OqhhWbHP28Vo7q
1rBv9ULc/dv1nxeEOhXGFrzO8ZiXA3UtDcSePxQBdkvJPZthHHs+gljubIhk6lAD2S/3j6LyK8A4
dv9osmlvKXYFZnSLkl08T8C6D4NTzBlZmkQKVWz+jJGHJE07cFrS2Q1WRg2AdMsqluVYwnGzGlht
OBLs0P6UWwsi82M7WVe5ERybKVy4FDzfx71l7WoIntugiZ1HpTOuEVKpXWCF5g6DpINaF/krLgbq
KmKZezaNHGcwT7fWXmF3T1ltP8ko96+pWQ0/S051Oh8c8DzV9XAv6wUYwkZ3MMJFkbzSUrRTcdEe
Gy9kTdeOgXvWScGeDSAZb3o2XW1uyjeY2e/gfe1XQ8DK8DJ/eka1Fi6FbXePA2xd1jx6e5/G+bgq
W4IUqtJ0a7cMzds8VzDWdKrwxq+gOw2t2Zzs3nR2ujJ4B4hG2QGPhWEPvlE9umVZ7EYbMaAXFdG2
HYRzI2JLWdtAxi46ZcGkAPv2msdFuorBjjzUlc5eXs/7pyawjEWbDdpL5CgYDIte+eJM0wv/k+ob
C4CzM5XOu9XjhdsW4QH6c7cre/47Hbzv27EYy7tclG9DbGivWmCqqzrQykNSI4TU0n4h+7OhcbYV
tW1QLxz1NQxmEys3fOjb24Gbez95Y7wTSKVRStXRkqRW8s0sW/z1kvZ9LF1csO1WPEZ+Gmx0SzFA
3OXB2Q0sCP5qGTwnvf0EQbB9V2Z2dWuZG7uI9d3IngaL2KS9ZoVvbIxW7eCcjgkPxEBs2ioU93UW
87gMjezNKqeNBsr4mBRRunQS4cILU2ZoGAfZhAVVswaxwpXs0xwNi195qmYxp3LSx6k3Xw4tOj8m
0W8fIye7EeR2Ry3Sva54kLR7tbrx1Ug/tDYosoCqRYzVYZTWipm/G+FrP4XTt5wX83KocvVOL6d8
pwAt3JkQKy9K6HLrlU75VgeYJczX5K77o9VVSLCZmWxavnpHy0CZrWi5QwlvOBCOrlRei3F24Gl4
H81UYokmNmZIseyv2un+s+uzn6zkvWz1vo4oAm7ox2f8P/vkh8h/YejSl8ygTMCOXGuFWCh4wMuz
vmky96Ircfggu2yrOdQkk2/Vucv1qgwBZaRu5WBsuRnlZCQDZNPTR+Jx+Ik5alwv66FbI6+7MdKp
ubWxO7lvQhgxaUIYS+vSXQljZN3NUS2k0+BMda++LQ2jvdfb4LdpLW4Q8FufjcQZd4IwXeb1VPHq
pVudBovaNXmQzSwBRzpYVg6E1DYuvlYElzg6IM0lXim7lN76Yqhe87NvsrnRKQMo13KUVYY4/u/3
CXGGvy/QXQQjLlWepFa5OfFlm2vefqtTLI08m6Dt6Y/kP0nGbHjWikMPG9Am7nb3wd33vC2yzZ+t
eeyzNTEmZzbza33428x57HPmr8+UaP9frV/XRYlSbfsqn4Dc+qRT/LYnveIBTemomXTtEfNreuRh
pChqq8RYSP4xUNspuwAZKAYcr668Kj+EiYWSYfaL4wYvbixgsrIlDyYGhlseFNVSs0Jo/F3jtsvO
c0ecNuCnULeEBhCTDGeMMBAwYrh0GHDILnmmRKRr2mBSeA38NUB0C8Z3Fow3sVcDSpv0Cwx0Ckey
Ek52opSUneTWfajF6pH1Q7IYM/2tIs77EGnu+9To4WOldf1mzEH0aX5i3ZimEVIxHNR7gRPVmmgU
6q3GujoiE/eJyLdJZhfPsGfik4W31UI2B+oVeWpZzaYacvE8TjDIZx50IdobJc2zFTEpnfr7wuY2
763iJqjWk1ZTMoplxZ6lRLPuMkSw23Gavlp60S/GpGvWRKbdx1boV4Nk67esI4UyFEhCKA2yd6lB
Jv1fZhC/LDB70PQtQh5tM4mGpIaeZWDJJrHGyT174l32HaGI/67rr23T1pcUZbG5850qYOskLKI3
qXXpMU44xERK1ogurBdVKBvJM9JgtH7M4KdXD7PobI3rTH2uhVkvwyxhCS4wkiekDou5Yq+sC4pc
qDmNFLc/fpTI+WEbnKJxOA1qUAaECKJFo9ToQesYtvTY6z8CzbwhzJy8VWh7FxB7/WdXYDnEojR5
GLtIW/n8Zy5p5DWbnNLxsxVm425oKGUZoy48+oNV7Aq3cM+EG9NNXIEE4C8GlMEgoTwGGfA91uDT
2ShHtBF6YewDVRkx7OYdIAaPmLlfnQf0B4DI6Tf9eloZ4cC0+cE1lFCzf01TkxKryfkJpmB2syoa
6+e0JEHinXg/eLUnzya/QiAK1WsA7mCd2m54auKyuknBdyJ+afU3DfJIoNrfIhWS09QkHpVRQPTr
por4YfXyOSmym8xO7G9Zmr7nSl89OGUp/mvpa/2dXTzbL3qaYeoa4TTVMv/B12uGRHPSthgfqdbx
rpX55GJ692yAyzhYnYdiIE3K1yyC6GQrQJ66vjTuBl0DrUF/MiXrDt+jEB3G0hBDspcbEdmMsJj7
rSlH7aI5lpG48yY3Pfla1G/CahBXjNer5UC049XIprtI1uV67l5YTvmjtsVXA7PcZwWJ5zLrNayA
2uhH09QqTPSa5E0rxi+hk19riEH31dwfUowPBhuX+e6EZ2tx++klWSQTkPSpANo0v3FlXIAE13CO
dGHt7dQxm60Fn3FRWka8ddKOlSXCcec84hbwM5ju9NqKaunu5MR5wAJJHfqTbPtYQ5yCAZe8xh8w
Lvj7gJxiC5tL5MTGq4Z15g6PjWlfZCWhrD1E5Z6e5i4sDuu7EE4ciAm3XyG+VM+u05RrR503Q6oq
QIBEw/cmQrmqB9YPxy2vse8qLwAFrGUSV9oFcKLD818jFvfr8sinZkxezm/u43LbCswfVdRdJwPn
i9b0+x3u8PltjawAOqudv1RV1Gzws8y2SlXnL6Fjv7YA5C5ROUX3HrJZ2T16ubsDngDiZ74oH9n9
mXrln8xQbZ6jYmcafvbiFZjakCWusByiOSjjPfqb23jqxy955d84sVXCkmzSY68ZHeh2+gN8yCiq
Kx+MZlzl3qTh6CAArcFZN1jJnyge//3w2ac6Tb82Qb8u5JTPAdmkUrRfo1lyVnlfjzDlsvTOK6Fz
stxQeVFG3TbCI+EUlLMlBcvCQ0blwtHgBoU41rYwQjJtowadS/nyNBuqx8M1xR1rKdy8fkwa/Max
aWlf1BAAdBaPxldchcgBi+K9guk6Jr4fAujbuha1qOCn/UWbBBF2sQVJGN9pvrVBdG90Ux7/AAnP
cnXOmA01eQEfmqE6two3Ovg83+7kGBmdjzFjFsX/GpM5uX9e5yVVuOr6XP9QD3hmZFNU6oUAcynK
RBtrHAoRIs6aNdJN4Cgbs08Fpa58I9t7Tw32LOODHygV96FfRK/EQjQeFENyk3qpcVBB22yyWHfu
XezD0VfH7XsMPdkFoVBppbqY9Fy5utpUbBsWA4chAJcUlKw3Sz3FR6QMjpGHdUWtJhD7Z0Yggc/g
ByWnWW4aPxTRvBYkl5+dFv+V0m2nW8MR424ysCYz/NbcJEoaHiGlQGcNa+1oVFp0VpsyXVP0lTwb
ffoEB6B9p8pl0yZmODsGauwMx/CCMIInTZmHu6DqjDsnxC2jHHXrzem/sGRGbpDmRn+OpEzBHkR/
nPOT/axXkANUBP08M7VxgG9QTAt1tOxL1zevFdTYl84dx42Tm8Qa50KsRjNXaqt4D2Palyd0TdFS
bczoBSQy5Wp8PXay6U3VucVG5Fr5TXPXF8m9Ps/yCgNuazMCpZmbBO+IfCrht9zCF5J8Ar8KgRjp
s0hqikaHTHNELP+X9e/YdisF5NSt7HJyJ9pV+H2RKzCOaTIguAgcb2uKmieDmiqrWmvbh8Qe8GOv
uv5LE4i7mG9HsBDKGusInI3yWBxHowvemklD2B9E5qM6wVCci3DgzvOgfpKWlKLBIqfNcvjOjWng
n9W1S0XhTvsY5b+FEaH9H2xZ+x/vPmzyCBDrVPDDuv2HwlvrJyTSdqk89F6uUdtkGMuxnLpbtc+S
Q91X/ga5ZPHgFyxLTD1zvgvqAoOGm/hz7oiucT8mNywLmB6J/EGUYboQmDt8Ts9UiFTyo1MEroeP
ufNHW7OapPYbffkh1IZTT0l9mh4bIr7vVaMdhrZIvjR1Zy6jJs4vWIHou4J9xy4otPiCsTNrMKUI
vmQosgMW5fKirncSoqDUaUzUTejzk0BYWfTgBBiSzNn5EODVA9jhhVQmyLFfrTGZ/hybr6PKxfkP
rAwlc39ulFCcGDAMVMrpVNAqf5TREb7xTcoJnQeD1O4qaccEMzxc1SkxS7YUitVHF7dvsZCn8Gbr
YzMfPkZyc/SWsrNPazKR0+gug8yiktSezrLORZbDyLM/amL+aPa9NUKPaGxzh1gKNhDYaRbgnXvv
aDqLThdOp6aUzqlJ7G5dg9Z4BFUCsXT+hWfiBIzB+i4vypSIi5wYo1yDPb+8qE6C2XTJNR6dVLDU
T291XYTf275fu3rNXVIG+IaPFMOg7vvqNPb04mnQttGyWFd1TJDFJpGNA5Wp7NAfqvtETcKzRbnA
xpx65eCF5lPoEyVLKbI5EaLzjtSHxhslm/oHzI9n96N+fPcpb25MviCzWRCZmfixTzxrHXnVz4sI
hEcfF7FtLX9dNMpKgQpUV5Xq0cdF8fwvzdumj3/J15X+QfVtUiQUAG0708sAZk5h9DQ1wdfZOOOE
0Ud8wC3JY7FLlBH8q1jXwxDszDkGWRpQZK1y9D5ikOClFvN+81GkFvxy6jcVRbNfBHzXuc69aZth
UxFP2blW7MzdpREXl8BMXjIn88GjodWta/0ZjKF/I7vkQTY9zCkJvMenP/rNWteXoOurdT5ek9YY
j6GJkQoZEMTE89nnQfYlQSd2SX7iCeV27NvU+zyZC45T3zppc7bWgce+0N3cPumdrT/KUewlrFPl
3QfVUO8x6jCek8nbkKSz79XBCe+qsL9PZxFYYdbeTssSGxqxbqyVFh5QIap81xN/X8m7VnPHfOeN
Ll4Xchkwj2a22PvauLVE88Oat2YDhfobwjg2XTSVWDsDjHeufvHdGB3lBDvdOcsFbqhtIkctcRub
17y6a+OzZnZ6tyI4zXImge7WqzH0tDqkupolGbvMYAWuIDyJOMzurSn+vX9i1zfkVnY/z7fazHs1
9VM6UuGfNWhsE6CrpvyJYOXvWfq7q97o1J09WfwBsnCisrBxz00SFo9KE6zlPnPMWzEbgeTLPtHb
+3EAZy1cI97IRCHGhMYiS0zvlPAre87ji1C18Ynqs4ePIhhqvYzVZCjqhrWxc8j8Vjm7XcP2MsZA
0mqSSzDHOrF0OthZbr32yRBTKO5Ft6Uf+XtPqettFHgmNN9UX7jUqnxv9I2Z1D9ytA6veXElGFwg
IvzrRFH+7Pl9KKd6IcYF6XNOXjbOq4q4T6YcqH2Zc0QO4db565TXpIz0SAs2crRDJlnOMGMHoxTY
wz5/ziVSguYmjZzkBN48gr1WO69tVq3rtNG+ZUWrLjwtme5SFkkUAtruJo167zFrugc5o8oiNqxR
+tiItNy2bh7ttbQtr+0cfJMzHMATwoJoK3imrZqZN1LNh15FTKOGmbZytRCXxMSO6XRsPLVwIH4E
/Xtj6Gl5kS+fghYXiIv83s5jn63GCH5r/brO9/ki/u8onac6/3z/z+U2ZH40EnX/ZCFhrVwrgTqM
DxOUd0XrW4wbqEnyPLNbdbOLjxRGyLOg9dkAmWicVjFWXdSSdf6mzcH+IE5Bh09s4liag0v2XH1I
nMRb2zyqtqPZxBvbz4kKl6BrZJFxPDNumgI+UYlgDd/I+mjzZH1yTO8pdxMdv0daaoD5WB4/YMpe
XzQ79w88tyusEzF+RXH93aFQ7k54tXKTTB2+lijMbkYPIHOWDHdh0+GlFrbfLUi1rxWRNWoXuvE5
NtpoGYH5T8agvyliVOiR6xY3lef4GAn29b5id5qxh1yPbdndD7o6ndKo/aJNenc/lrmO2WoXbGyP
rILgXffdszE94He3S7RY2ZV+8zZWcOAyMxP8PgJj1Wte9VXjbs914Tybo+lvkQPnW+za27vQFueU
Ut7XNDNWMq+kNnCJxr4IL05c3vVKiBvZENlHP0eLIg+8PqlQLEpwa7NOaNZVdT96nfctGZqo9F7C
AvvYxlCro+uMDUF1m1dpi5GHYQ3lpkp887bi6YRNVelu3J6KggWqbahNbeJcMRK/NSiD+6pRMLMo
RIE9mCMEG55xU6juM8Zn3ZvrRpil9VW9xlYs3tqVqi15AvTPnm1Hi8oMu28BcvgqKPtw0RoPHW7n
PywcZdkU7xqy86vRQbEwJvqyabRm0eNKuk3MxjsWQz3sbNxF/anI19qIij2tMfKiuvp5ytth01EX
tyn8lh143tzqgvq9mqLDtzbpLy7J1ndSTsRsMCAM/NDdgAtqDillMVLtx4S/ZIH5OHXIFtLTEITx
nTyUpaqxKKeEb+5KFKVaRngaroVV4C/ujOgPevEyuOJS2rl4oCr3Qau89BaIkvpYKNpTEWjOjR6L
+jxa1QUhACX9WRyzhXuP1RYDvCi4eui694GTRSZC7MI8KcSevTVWzNlrbxM1Fq1abWRTGe1bV7A9
BPnf37Q27tKBkuevphJHq0ptw6PuwfluWpf6ZyhiUkETepyVMJsSEQbbbOx/9svBhCAm4Zp5imxD
G/uiOEW+6vzxkcxIflum8SOrk/pmHGLupKnHKKqvuyfV5UlNaXi2JUjynfduf5e5nXEeBmdnpSYe
aQC1COiZlKDPg+ro93fdgL2MmJI3cozM6CEk7L1otgeV7QgiLgR4/M78Ie9w7HHLJ5Yx7ZrSe15r
c9M2bG+pelq7z+EzbyJPjMu+qRXwL7aRHz9OHbNlm8SKy132c28S8IJydWUZ9jeiD3HBqMdLOcbW
rZs1W3afa9Mzvhe9xgovbt560+ouU5OJpV641aaKXqeKQt+YnQ7+W/WP3rzvXad/rJPQO5X+hHa4
TJFVJC0ikphHOgg/f6f2UbYQ3M6XTGnFJZ/PHFO7ZDz0j7JLDnZFnW17rFOXsklxU3ajaNUblvfH
onashypRuz2+QtVSNp0omIi8JV9xHbQxEBv7a4YlUDq3RIFiE4fhFsOfQTlN84Fqsp9naYLNWxfa
Xz+7Pqd9zvVQFJPa4F//daVj10eqeH/gWOcehrKO927re0hCh2wXmRqY+Ciqt2FlJDekEscNSPry
dnIrZ+1loD36Prh4vJl3BdakR3jEzSHk9t+1gEVPBqTUjT6q0+1QNsXap+4DZGYCetrs1QeR3lWV
RdWBO2V3cK3jXWdW1T4OvOZ2jNqIuFdavep+flZL7vQkpbZAy+svcdUaSyr1sotB2nVHIZW66wTu
0WWhI7cjirrXcOkDBafMr4weaL9jaF9tNha6WtnvrsjuNdYQy5qo4KU3FAyJYvHDRFQW8ix8DTp+
wj5MiouVRzjGjM2Ny620TXS33w4WtTKq4xJbsEP9WbXqN93O4h+5faZKE8ACN/PFJvf86oSGWJad
Vl/BvbQYLDXFyR2qoxeTE/QDpb6gMGqxeCQTUOJUGRZV+q6GbLO8nDWJjbf1BnlhcZwmwzrr1JGs
Qq/XXsx+PBMDcUlUehqP7E2t2uXXKLSmde+q2D785XOBtoIHJVl7dsS1fZfVbXw0ogCSX9aNN5k3
b18s6y3WRIAsoxlxtGjarR2wRAJZdNeOefDNo0xuoeXZeB0zs6fCvFI3Vd61z4QnSJAwI5oXzm5Z
ZHd6XxfUAdQ71QnSvTN59l6b4uLE3zLZjmpj33pm6a2ifsZVDbG3G/VoPOWCcvwh8vwHyzTri1MN
hwRlam/0C6Mk3RsMTXrGfF3fkkFu1rK4K+B3ubL7qNzL0q8WsDmVIm4D1AprkLp1Fy1M0wdV7fKr
6heETBvraFWYgRhm1+/bVgvWWKzlrwgx3sm6DJfSQ9pRGOH3aH7mWom3EJ0ilpFOHHb0VHvf4cu2
HbokvwY6Tllq0dbfbK8C5tlq7wopi1KNnMdSNae1piWv7liJVZEb3iWbDwjs+4Ue80X1bUVXFgSC
tNVUOWId+pV3kRM9zza3boyn+mcfZDf0LRYPlvlT5LTUGuyL+/HZHx+W2to2oKqh66fnUQnCtVuI
/KwEBADRDLJ+7v6PtjNrjttYsvAvQgT25bVXssnmKomSXhCybGPfd/z6+ZBNEzSv7fGNiXmpQGVm
FVotdjcqM885Rnrrxd53JzG8c2Rwvg6b5xkperSkUW1rPFDutX9yPFc7lwBUtjP82rSeQIrvpY1+
nffpdF8uQ3SVT1l+4HAcXZWcFFCU6PQX6E5/GPU4/k59bqZTmQcVTtsofWabpvWK/UDum6/LNJhP
SsoXtalYjyPfI1fqpMS7tLK1z3YcOFd+ouSQNOZ8XrX0K40w6W52Gx641HK6nX26RzLDcg6xbYzw
ASXFwVUn57aouq6HSal7tgonuxLbOmiN+0dI4+rk1Rzav3gagZGwaV7cZmg2uWNGX3pI3Xd9ZhkP
iRdyRKUXgn7uY2zMQAQAJNDfAxHkoFcD2qvteagNjoBkqJ4z6kwbQNnjtdi0zEDNdG4BFSvuQ2xE
zm/UolBB2LZ+4D6hjkWKXVd/qAgVn+g8nU+mAtJk48OdHE1LagK5Wx4Ek69KE6XfBjWkYZ12oKVx
2SUBHp7oSu8hQDPsbTK69d6mh94KIwqSQRbdquWYX0eIznBeU5Vd5cw6pT3Pf5qc4SmwgzPYaCTK
51ghwZJ0R1+ri0fyaUCSlQqNWq0FNm7z1ASktv5sF1N8HslrkApp689JWbh3XmJ+4u/H/oTUtLrA
wf9AiCOunV9QtIIHqzjF7aqeArAAxMUWV41/15Y/ZWKHobovHLSNHaeeHxKosTaG1o4gE9Bzu9hg
+zjqqUvvxRIiDk4LcKQocMBgKYc42apWzgPwwpE2ek5123Xp61VqlChf9dRdlWhoWuqwxFwu+Sbi
7ypV+wOU+fAmWlBOKirQ7kxDWU0G/gy86w6klQG3yNmqbX4AsvixrZSEjz9fizzBOo/aPEKOwjtz
bdWW8yi21i1OetLMV0Xs6hBMgezqUpsq/AgbnJrDqVJNd1SdjAd1mqyt4YfBY8irPk4oE14pHC0r
PZgfXGVaUgj3dLDueks1+Zmmc9MrdbA4sfmtB9R3DvtfkQem0NpN5cFzSdyWUeKcGr/hWWy50hLo
cy5GmcvQOndUeadD30XtnrQpJYoSJOSgpN/8JEy+IyawMKIo7Re+71FEi/3gmV6UaG/GtX9vq/xR
RMkPDlcU4Lua5v3O4qdlmcoweDpdtZZHdgBcGy59dOxTPuyUIdUfjOYJSR+AjchPAgTnDYYSAeZk
1avTa9/WB/AbmhJty5l8gJlY6S6aFeNRBhS7eCxA2uKgBeqrrW47NKFGvboe09q8xA2adkdBz0b+
2PIOZbz0iTuaeUIgdd54cFh/0kK7eRqaYaNCgvvJdHqExlTlcXlQ97tGezHoWL0lQeBfplaZZdt4
GmKUqMsYSaYeBQzEt5UjFEwptdjip+vHBcoBw3Dis4Z2XmuOjxZMGtvJS+cjKoruTVIrX8K4SJ4G
EJJmVzefgmmqP6EfD+ip1e7KQKk/oetmbdHt6viGZYoKi3/UelIzfuvfWQVNVUC3/Ls8tn/V5jl+
CbIYBUY1pCLkBcmLDVpmbw5NdCVeEBFwdyLSTPcKXmQmYLlNlGfVNdUnfj9oY8E8OmhtpWFhb2wO
mjcOkmDbsreMK8tACB4WERvEVNJA2ET3GDhw+3NGKgH9ClfdkdfHO6nasSz4eVcSxyLFEsLfSZvo
XtbqXh8cS61EJkzWdjSd8WtPnm8J5gmvORQznfHiTXpyf+Y0V5cpbVr8YE2jepDgfEipb44mdIbL
VmqQ5Pu6IzF2WTuO/s6hoH2UYKNv9V0duv7Fm9pNB79FVl1d1kbo8lY9JSH5JyRzqGypsCZHxHiu
LMfr73uo7w8Zotq3bnJD90n0SWm2vaYOnxTNQRapHr+AovLOhZmPV1UPeFMxxuG+a6Ggi3oP7JAS
2Rdbq/2oZvjULqYesoI7k2Kzr5bw3MacmGk0R/l6cId72SOvoxTOkzw6ujm6X04+8IgXOTvap9Ob
IAD4DertJ8q2/Y+yDPUNXR7WfeZb8VU0uifE0LKHzko+d2oSvIBH1k/oWsB47Y3BS5207YFc+3QQ
L80DDepq6AeKtzDr56wp+ocgco0v3Y+myoIrPSzUXTlYNYwhdr1rwK0em5giJ5oW0CB5Jeog+9hy
/rhMl0tTyyp9+y7g3aWZaeUhmUgfBNaTDwjzi80/79kzaeMdveCLwV/bo58WJ5kp1mDex8H0JLN4
zqFAzYefMqv5RwPfjirKrVX4Za7hDnJHanSya9zOiKPSmbKLbcW4n3z1dTCVa0cZgvvVzAN/eUr9
4LMErfbU7LR9OFEp/uAogljdVD5ogTVYQshHcNaBxwzB+tfb+T0HRqvWtM/g4Q/R0E7f3Nn2d3NL
U/Ok5epZ1Ul30Tu9c+F6Af9eh9toUUGRAV2l16vUsFw+3jm/4Q76J+LV3q7SAom0sQdQ8sEhweId
OiV45wXsg/yKPTRkJci9XnZtGneTNjONex2gYhIs05yfoAt7HWIeFU7pMsjV6ljjVseHuH8Rsm4/
0xCfoLHGjdd1Ml1j1jv9i5APW61r//ZV/u3d1lewhnzYvgmWxrwP7g93WrdZX8yHbdaQ/+79+Ntt
/vlOskxepdajGdihM7f+E8S+Tv/2Fn8bsjo+vBH//VbrP+PDVusb9l/d7cMr+K/W/vP78rdb/fMr
hd6h5unQKLYQhPBoFy0fQxn+Yf7ORSmKVXnqvq66zDszKS67XOaXBe+W/eUdxChbvV/1969ovesa
o1J3nver5/1O/9f7c5jh6D2YMU/n6x0vu17us973vfX/et/LHd//S+TuLRgIqxr6w3rX9VV9sK3T
jy/0b5eI491LX7cQT7r8l3+wieNf2P5FyH+/FT313W5C4WdjxlNz142hs6/piN/KNOwXygAzb+jc
wUuPlrVVK9ffKW5T6Me0QdSvqT2eKBe3BI5TQE8czSu3gNTrk16g2bQTd9DvEar1zvT8gqATUz97
6U3l8RRY6qV+ROnZ2ZkUlbbg/raUGWi9XOTaLmJuousmkm5g9qD0lEtrnBNluwq96c7rwtW0SsH5
vhHDctykP/yoUa5NKJ+3eZYlR2pS5KPUrHiiK/PKrPL2DrKl/Ekh+3Jree2D+CSq4pN78Ox63AEL
z58kTE+QEgtJtpwkRPdVHpFyHk3ZVQLSsqCHy4xpFlxuIo5/eXfd7R8cS/dJov7Fnb0J5iXd/yXI
DTJwuTucZzqxpo0N98dZ5ohNhtsx9V7dq8N8C7FNhZBiJKQYXpfJWhkkznvbxaqS8FCYgHe1EkSL
UcdUAeRSBrKEkJSu83dBieue6b6cju/W0Hn6R/g7K+SKqbsdDXWApg8Of1Te7Ltei5w7uUrRruh7
tFU/2HkginY8n/I39GHB2Ia3fRLA1vDHHhIhQ8nxFhYouz+uNrkKU6e/Agb52we7bFI27k1dzvZJ
nGJy0uGQqdNwLVrXzsJZh5CTxVvkbHO79i52cYpdrtaB9jr7RqazEODJpUsxxa/j17WyrDEjfxcZ
dYvmWTYeaAHot1E8694Gfr3mYVNpJEkQNVL4q6WFmrSdPR5ir2gfhkBtH2qtdE5O734S02qHfuuT
lbUuZw1CZchoRz7YZtBvp2Wl2C73kJ1Wo9zHdYLpch9xqOX8NSvq5igwXbmCB+rxFa/7AboLCZ9X
bi6+y7VgdgW9Cy0s3Q7tzoOXM6SGe1Jbw0jhNa+y5qRUis21r6j1n65bzajVrYT7bd2PN62m26gD
99muiY1X7HSidJ5LdgN09DoYZQNZJ9l8Mb0L+Yi8Fn8Qu4Cu34Uaij/IcgFiQ1+wieD5RziNnLVp
AJRuUte+CZemCBQi1e9ZATvQoqSxRoS2pkEaPCC4fP2h6SfJaD4/iNFZ1ELBv1okQHbFW28QnEY3
uR1QOVoygHxSniKqqBBXQosnA4TsGbpybX8hzSuFT3qJa6mGXeJotRj2sJ40UMeVzePCUHCI2jre
hVC9h1s6BXPaQbJ4N/he/VgOU/0oNm2xdYC6kRwiR3uQubg/7DOq8X3T+cF1bzfDba9a/a03UCHe
yDyGhf7G1e+Krhjz3cVB8ol+gNHpfgkRt6Fwr/fwLwflbt2hy+PXvT7YwmU/X7/7YLbVSDkq+vjY
vamEvvtdeVURrf15Sw5Be/cLc/nZoQR4c4mR+buVlx+ZwY/UbUDT0xaEH/y4ChXTLI1eBnBhx3wR
m5MhfbuaRFRunYu7H5LLig92mXKC7o90/n9ths6dNyQ+QU15gJgzM1LO65D7zevUDNpNR5vIrTjF
flnbg8bZBnM979dlZNX9XV9W2vbCdmsCOAQGNUAGaBpRRBOwVu0Vp/lmTF0WnBBzH27zOOdgGjXV
dTyn1XVipK76NFjkDtTRzRfB9+G2XoZEEAmTR2d0R9WNPOSdmNxQL7Y8jA7QgzSamm093YaveHTm
K37mtHvArPq9XGXogOpz1J1Xu450222mW3AXEeqpNNVutBGte4eXDcQP4zqQ1uNfQtf3LlIgsb64
I9ODqvLtbhLdLLccC4WSDHdbX0BY581t35iXu72z52lFdwy6eMOsX89pVB3JU6vPXpdBVKn49q86
ch5hlw2/uG0+bGtA/Q/+W2xkOPOH2MH5WnObtIJPOdAoAXQN5Gip15BOyoMrA76m4eKu7IiMJJ0O
r7YCYFUxVijsLCsui2WfIVySelXobprFU8Njpu1kR3sMryTk45Jlb6C1EazvrBBvYVW7VHec0b6n
Zz3fuw1Ew/zX2b/aKMWXWlL9CO0YXg+rSe+rOkH7FzHDgwXO5ZPECl3Ln2PVfrYo09D6oOi1snE0
fpIEM9CgegAYJmG6tBGrBrxq4hW0gXgdl0YH8craoqMOqXqG6dVbn322JnXyTb3oSZGvJwNf0T+1
TsVbLUpU4s0KVGVqk4amRoPl1+s2pp8C1KGYei9Xq2O1hYuXDg7taMegFSROhgE25osD7MavMxW+
eRgooq4L5BYfdpJbTLCdwAjNxhK83jtdXhTdV825oq3JcMxyb0+040X2GH8DB4UcjPot4A2gWBhB
NTx02rfK0miyKqfnqRjA5ylJSiU80L45uepQ/FT9c5DOKgKI/MEuy2XXvM3r65F877/b1R91uDEU
BX0fHh6vrcG1jprfg8ymP2sDf1h/G+lR8BKW83VQke1v3Xj+VFTFdlyI0cDPFXd6h2xUsEQBWuTZ
2UZjRrxeolf8U9hSvLIlqLzhVryRqb7bMp9yCsXs4bbFr5QUUioMXkEHvdM9qRCOX3duaB8Qu7K/
KHN0J7/Da0RK4+d1GTnWIWwsSJdN2KmGTT1b1VGek+c4Mm5MJ99+eFYGVMkT+Kyqxo0Vv3pfbeKJ
mvqdZxr5+dlcHtUp+FwZRfOcLPKNRprComM2p1YdlOHubUpRNDjLMOfONeDo8mwr6NmxUXHVaG70
JINHg0eZ0IsnM7gt9HNltjdGbyIAk03ZeMy6oedLlgUzn/8nJ0vb7aK/dSygokMkplVPZds5ZwmZ
dH+4s935uC7Q7Tm54hsUVL0sAMpsbVvo0y8xl/vOyX1ZFOFlEwN6x/twovApr8KhDR/Zdt/aSKwM
dE2nO3qbhoO5bD8rbrkdUUV4VtKdGsPtWnTN8DwFtb6NBoRvxTbScXtLV9Sv3sL3KqaqMKEKytSz
s5gGutMPSW3zFLlMSw59T4b1VXwSbsbgSL0MyE6r+uZpyvxvcIcMN14QDDeTP9KFLpcy8PWuKOha
vAV8jKrePBIjU79og2ojc6jOor1uzf1lzzUmK+LJ366rZV+rnl5fx2ULmZeZ80kd6uD4IcRuVH5R
A+9zaNUoqXSeeXJ7JaJ3cFa5lGGdi18ixe1AlfUaKXN7jby4JJSCxLTVAnhGJEj2kKv1lmgTKMb2
L+8mkZxRQ1gH6UxU9Wa8dyAY3MWjluxl2nshtt4Y73t3djYDHBSHDw5/SH8Nqbdcf7QX4yksM+2m
zuvURk6FTUb3WZ/K4S7Qg5bmpMw5eJwsHyG1rzd+PQ/XMpUh6dwn1ezjW5lVcaw9dta4yxEQui+W
mWcGwSPAzHVJBQvHueusK39q5mjrdS0sA172QwP+HW3heJn5iOiQ/cny5cajGQ6HJsroU6rqLe09
w2PtqOEzQAD6Kv1nGYzYbukgsvxTutjchkbVeVYQd1mmVOu7+zzQT5XpvS7Qe1oYLIQGxQQULds7
cw9t7BJP721+2xfO72s80EDau2zU7ZaAqq+mbdCH05VM57bsaEazo61MFTc1nvLyS5akr3eDFaki
fWk710baJnTdFAZJG3fRLYNLNOZfFgc7KNZRLFtsUWHRRLzOzWsDoBxc/QT4S4BEyVQGI7Jj+miK
YPfBsU7RbjEPoWXTI/jF0Fx0ciYjQCrFpdg0wmNv0fi4a4dmPlCFh7rejcJHNXI38VRm/+GVtSaS
PBKbGm7wLOsB939cLxEh5LSXiPUOb/cX57oHTcFw+dKE7kH1f7BCOLySGgm9jQ145+wq7R5kRgCR
gDX8rNs4OMVLj/VGojs7crZTaIwPMrSwpp5Lv4HWvp0echuQRxb72VFeExTTSDJY9e1l5lJGaxRr
3CTydrx55dVlf+FNSYm9W9sta4flrcvVxLqiVh2AcEqB3iRlfaJdEG4pGmCfxnCbRkvBf7EUauyd
7DH/XVyXoNrv9mnlRvt1TTAU6Wbqg9d9xAGZ8f/jPuu9x//99XT9rG4NC4ayKrWM26LRj32sW9et
b/C8lfa9cTtVbMOjV2rcprYRn0YgwMhCGrdiGsR7iZHwClDOXms9sCTLEomUvWWqjKhH7KoAwqc2
qaa9GMV9uaOEj4CQ9oCv6k3kRsnrt3Q50eezKU1jukITY4/6XWRuSWqYp6jKLFq3+c5vA37ykJhg
7sn3u/jJ5Uzuvqza9ur1ucYfo2uyfModH5Dg3u1S9zAWrQHX8R82dXGgfwcyp9Yv9hzmHcSSlxAU
zL/2ulVey3oxyQKNP58dfynQoizrxTH0mXtr65NyiLMRPMdQ3tIrUd3OmlXe/tVUHBIywWpt1zPQ
2v89VnZKo+CHY8OIVtvPpWIoW7kyaVq5XOWLrUwVxP/evP8chx6sQlcwyUw33X/gxpKpThuvkkc0
zC7PcWKSoQ774J0Md0prQeob0LZlwVlzAsBn1JdNM6PHeTQNGpjjZ2Mx+1mXnCbO0luZWhXQeziS
FBqY5+JF10jCkwWCcHQJ5on+ssfMM81D7ITPAWClF4aEj63JcwwKF3aG3tuxKJ2nxrdRk1yngEOu
+wBCk6PSeBdvAFnZY2yb1i0U4ePDDE2KNRndDSRo04NvMjSRAgt2Fek7py/58hpjO7md3dcFskoG
10gvS2Um60crifcOrTS70q1Scp3ddCy0yHgsAVrtu5I8mWlZSOotNl8x221Z2M0lRBwTG2xgZstP
pT791gWWdiI1bDyqdX5S41A9a13rRtviZQIr9tgurqlrlbNmj1et4XgRQtrZdEoU/fdLpAlYi+50
s9jKPdcXkwZwfce0xZT0sN+IPW29dlsh8XG8bLW+GHHLC4yd9PJC1u2KF81LnOs81gMIEzjYGcvJ
0o2U/opWf3BbCkf6zWrUppm+WzkvSjg930RCWn+JWbdYHatt3Qa1n3gz8zlF6378QgrtBUCl8qkt
JutYdGZ51WZ1+kmZ4Syj8fHnnwPGCMGLOiAtI1RAkwpOxoDIS+j/1NA2dnaVvZ+ay1SCxSvB61S8
H9YWNu3pLT3W26GzjHOW0A80+u5X+ls1/xRo0KUD4oHlqy6ViTRNbJ7J7RpniW7GdpfUxnBTtL+n
hWWeQiiebkCS8l9VKehUggwtakjEsKJjPt6QEhLvtITIlQx1A0jq4vk4t6PWONn9TyTNbHDRS5xs
J3OSSB1Q6OoUTwF07UHSZ8CgGYxZC5WrsSJhP/M7su2tKnd/T1Mzu6EbuCT1GWXZTUNH1DZxfG0r
ixo39fZR10U8W+WOYp7Raga1PkwgABeF9GUKa9R074U+KsaIYl28ltrXjzPSAGcAeC+cOouvXRbP
G62I/Jeuox1J64vpxa8ia+O1Tf7iO8gOFkXgoaLQKBvFArPbGSCaKBt4Jw112gtO24xj/zLVLhhP
eOfEK9PVK7i6f7s2TYNo6wwcydsF/Wl0tMcYdaTxrOA5Z3thO6F8Rhf7RM3wZgiqvdhGWi7n3cW9
LMn6QtvXyw4mgK69p+n13q2V8gr6FHefANv9pifxlwaIwaPaV/r9kFXpRux51pu7TKWN3FuaeoE/
82imffXnqj3xBjQolWTJN9BtzaYJPP+OXsD5qVTaR7EHelYdUt+0SIxxk6hpD51JO1ELz+ZL9N0I
4/HXYQ6QK+Br7bEv2/kK9ZPqSjWz4InjID30dm7/Gn3XW/hPJBJ6s+nRjqGFeX2yhm8S5BOajjso
LFIwUG/y82IEapDup8lJz3TjOfd5pShbJbD4NXu7CnJSpWKL3q5W7+UqHotzl0OOFQX2Y8jT6zV/
i8adDIDYzTsr9lFtRDlw88Eh0yn2H8syc68ldo2A551MmEXPaZ8GT5D75c9ancZ7X6Xtv2gAjsVK
WW6t3kl/tmO8nc1p/B6gLraf6+R9RLOUSP4xQnii0jjaZlE4fTcDBcBHDtXmEXabjE+Roob3/nLg
aELP2VkqnGAXEeVQDifOcgwRvx+Ab1Ai68aDM7TbeYtDvF7q8qFJ6/OklDWgkOVM827Zsjc14PGm
qc/tIrWr9yR8jcornyYaE68HV9EP41wqX8hgXSIMQD+bbIJ4yI6BROXUh7WFbx0V8B+UnrUbmHXb
J3gUpzu4z6+MnJe9VYupOFiTPuwkVgZDTX9AYafdyKzqohlMZX8Fn3vzwOFy2881ZUkfMTcRym0b
8nCFQXZkbtrps6PnO4FAQ4/KcRg5lZ2gnF3d0TaubatnAIrbNNR65Tnyp2kP635hg5SBFleG0FbV
k2ItA73mGd8iXNJba+pACrpfMr4bqRQsHglfMO1/d5kHiEDWwGHBvVbT+Bgt39eQfVnUcFKLYz3A
hfy32W/zwyrpOdN3i7pfhVbg5FyJ/aPqp4TksTHepFNobmZYOHYSKI51K7kKkuYYv231ISxx7xVP
y5roCOWKHu/azNq1rZ0/WGXKQdNM4mOtt+mu0SNOmmoKcL5T0Rk161+GMvMOeq/OSBGgTy3a1WJr
vX7ejsrYPIrjb23qshaEH9DUNUaWpHUzbLtp1HZSeFwJoi9ly3d1zBD1ooM/DJ+lanlxX7ij//P6
Ut40DSTpLpzTXdHZh77oPrvRDvLLjaWP6XmY+j7cJwpQTyf/j2myoIzzgQxd2rdHmb2FtgsWuV6G
N7vsKDOxS8RbvNjNRSDpLV5uKaHed7uCgKlcWKtlKErf3jd9PW9Wm1wt/JlnvfCgsZUYy4WXELz+
67rWHQAFSeSQVMF5HBJnX1TJ+5h1xxbitSPVqF9RPrBPVWXdXd4PmcJ6BSyaN2D9F1Flu4SJyc0d
qgBvSy9T8XywkfH94Qd1tdH0Qd03Ld9swi5QNsavNNT39wGtxfSwahvhIGiCKrs1TXhCJUoWOUEP
+8JCZf6fi9omOb+WSrRIQ+nbzIG7lcmEhlSAVGRS2uNZ5gHyOId+opQoNmWJeR8I6nrPt5VzWS1u
csIalUXyb/ReGxAPxb+ZVN6ulXwyHmSY297ZOUMT7FdbDbyOEqIabLJcNTkWI9U+LMJhMpCthm+1
Juedjz4MjotwWGgnBmLU3yXgnbnrtQN0ttlWbOse5OToe2oc57KHOOxc8856wKPmcqvu7X50AaWH
eTaHjw6eOX5Seu2v180rj49BaXb88Xn6FQxKUMIsoq2QGtaPhl6As3bM+yZH4BVxyPpxCRCTBMgQ
O+9NErospFnZuiz8817r9n/eayrar14UaydXDzeObTVPMsRageK95nevujZtASmSPnvmdaem7VPf
Z95Dn4VLjgotmSFAX9VXib7MSVxRi8+112gHOM5DwVHmY/R6P1mhLvuLbTJH72Fkf5l1pfYSZeHL
mETO4zjwuFclRngtU4HueLNzAwqtOQuGJ4u94DHWbmQiQSHM9GAZzU/RgvsRO9H+MenpmqotwGDb
Dum8ndbwyZEVEgMC+fVW61bLrRySuMhu82K0tggf/Rqc37KHCvLqduA2mbdUtlQ/PwRqSJMFffoP
Ydbf1XM63YhJhhJWpyOy1zpkjoSReYRLPiZOtWgeSBSnOlWjGTsoCSO7fSVHiUR+4uRSBjgc/V2r
adpGjilik2OJXK22dcUHm2xgUvXbqG7R7UMAoLQMwRf2jjQMsKhzXavpzYVODLjrK2FYMdV7y9Kh
yOwRFzwo4CcPMHwan+ekzA7ADJJDtVRTV+8U6D9HjQ4aSnrRFpySs//QJi9T8ZaUHC/etU1e2ump
0oaXtR8cl60WbzLzl4y2IdktUERoGn2ZS5i6fA1Gf7fXrC9+p39HkCm/F2fX6htI8vRPVVZ7T5Me
HsUcZgjxGQM43FGP7C9joTbXuVomO/FaQaPsAy+mjrbcwEf7+HKDy5aj8+EGFBPf3SByG/cAlSld
r8Bc2lsrTLZMSbvINLNo6Js0fZsm/QkCT/e286do11hR9EsFkGPW4T9FCM48DHphQ2pRJJ9HpX6U
ABooHcguAuN+XYk8YPhLpXEI9nzzazpn1gFxF/6sLFjr0zGDH2bpWemXZpd1EFuO8Ar0tvlxtXtR
PRwqGiXJcyEO9mGpTBVpplzWgtNFL+pt4+kpjvhjsrqgLjfdok8hg110JKrkso5pwWqXYXWLbZqD
cDcPJILE8XGLyz5lTaGYLPTO0Gv7dh2Grm9OfUnr0ps9oBvp1hgh2tv9cQnksJ+bdzFFG43HpPV+
6YOxuIMrWT/XykEmUEMj82zzOH6xV9lR7GKRq3ZZMySNfubZZjUHCErCaUeR9U+bvttvtf9p0wBB
rD5vItfZ6iCnljOFHEAs37WP45h8vxxRpHCyDB/OHwCFvyL6RT/t4qS/TD9E8Ui2+M+xzrJbFUbf
Lycg8V7OM3017Ghocm9iI6tI6eT1c5MC4FOVGTBKVjnwCFfOp8kGmQ5hze9I2LmfNb4/yeFp/u0c
1/WNbtAIiX6R8cx7PmxCpVV/Vdp70fla1liV/rrG1xT/tgkipLmTYtprw7SdsoJTMRnt7y3fz5se
Epf7uumh81ADTl9hNn9vHLgf4IuctmkDl6MzTMWOikp8T+vxeG27k3LUnaZ4dDWv4uQDDsvwoFte
yMOmaHgY+0b/+mGR1tYKbKtm8djW8B64k+5cm4M3ZahO8AAJPqh2DomVG1+SerxLJzf9mRgJSEqe
3p7g16zBmBIRKqrxpR76O8mf/VXE2x5/GwGIzd3moIB3bpd8hpcie5BGh26vUt36Yk1NDQAs/CQN
FUWo2qcRjq1Lm0NWGrR6ooZxMEbYqzr4do+lkffbojBR2146IeI8umwq69udbDrRLSmbSg8FwE7n
smmnTd0+RrSE1mIeU1RneAjUKr9F24ATCOJkl6mI1AtvrIaJ3AkMK8vjjtgXUx2rOX1fbPG2j5gQ
9Nw6saLxNkPfb9P0CPAKko/gdrb15L5ZhPS6MMx/diEdU63nfZ9m1d+lHLQuEVar9puQJh2PTruD
3cQAqN7yqdABNPdFmWo4kJGbJH+6Gi14sJG5VDi6yGqKNtVGh/Nh+UEO7F0xzqTXpiy7z0q4REXX
vKvikYaq/3TUtsJZYnEEZNQuK5Le4694cQRxad7qBjzE55FUVVY0avP8mt8ZDCc7jBSoRe9u5/eT
+qNNXlAKzX6S6VO3kTfNdxr9TbcA2KEIew3I+2hfpwr9fErsHqe2O1hq69zYk285O9IlySGHSJEu
IzTmxR0punMT8e+Bfgi9yhTo3XWqA2KXfxlt1nuD7v+XboTpY7XDjbM30yR8+Yt4e7HrkVfQ2djA
RVZA75EmNZ/SJScpc9UN6g1lYwtBO3IXXqmNG9POWiRjK+OlofJStyQhSQ7chXVXboRlE54VKK0U
+A5latrmPy+qNJPmvHw6k6QqoL9dBgWeStoL0c9o5z9siyNGpgxFmIG2J9XeT7Abl5pb3cbNND2G
y5CP1r4pC9jdl5kMNPybUcND52Lxsk6976gVywxKR/g46OxDEjm4WU3xWGc3Q69+E5MMducV166q
t5eVTVSH13lt/YZET3cD9ycyRt2Y9IiDFt0WInSLGtNQkm9fjOKRSLm6hMvcDLLf8lRV6ZdJxluO
TNq+mvthI72W2gD6hudyPDKXGLmSAZY0eAuS29UMfS8NnGXXvS6oGyS2q1m9T3QHKSOl9Ry+kxWd
d66r/f1UBe4uTozpU9OH5FEt71FX6eUKxxL2UFtTbsQ5D6oKoBKhdfG60D9dIVrtb8Xr8lNztifn
B8ji6ZMFF/QzcgBFXdfdtqiV+2qAW0wiCwt0djXl6rXso9d8dBprmPbi1ZtuOGngXWHD5BXRxxE/
xHp5km0lgk5ICPuU6klmUQ4RJUfO6lZ2I2fVQWJfTdBo2eiNmujhWVrPMWwO9c8+YFYKHhE0USiR
Xg38IV8b0OieQWXz1VwH5acKcoyNOqDMVvCm+SR8AuSCmp0axONVF+Q0XCw5VY7T2jaKwgpWPKaZ
XoTGhm6G5MyPEnwtpQnYRjGdXdzG2jb1sz8Fhg4iAH6VHdS8QgV4KcEpSwnOX0pzKTkgrx/bOzGJ
024gsFE9czhIhDjsDiInWS+2dRPN6ujRzbo7sauNMiBJg2YWeH3ttu6q/KoM/Ud/Vkyov4TSKsh0
iKw0OFJnP/6Z8VsOucriCRuPS7RgkoONdvBGjHA3Ey6Xl1CoK/N911GWQp5653kvYdFO92sKYFJM
YAF+pFxJ4kAcUWOOCGE39Y4vWONBHKneUPMutBcIMtKTUxQ5X3yefjSzzrsrW3QNMitCUMGf561a
O/FLO7jFxpkz/0flVnfDQEJ+M87fSw58vKtFC4Kkr35LzOyLNST5907hvxb88vSZ80C2C/O0eez6
goSAaWlnNxznqylwulOlegOqvPp/3LkYzfd3tpY7K2F5V04FeZYi/U7R/v2d/4e1K1uSU1e2X0QE
SIyvNc89D+4Xwva2EfMgQMDX36Wk3dX29rknbsR9IVAqJcrtKiRlrlyr79LnpMrNZVLY/c0UFxuQ
mIGNe7KNrV2Oxleu8D0PupSBDLvx16D4D06o+e8PyKNbW64S8zYFodnSk3X16sjuRYO2Mf4nqI2Q
6ZzSr4ZlmC9R76Urhh/9bZSFxhb128khThN5HtpkWjvBVD56IgRhtLCtbxDSeP8YFj6GEUbRt44j
CPjHxxin4F8fI7b98reP0WBjc+bYJy+7Ab/nWkG+AkmI/BFUsOUdb/Fa0S07MHEBlq/wxuJCJuy2
5CqQvNtSk4aLCVglarZ8mIejrtuTSz0UhQGoMQcpsjfZ8arnwoFAvJXf4agFYELrPEBPwHnoIx2E
gQjSkWxNFGnUr+a6AsnxAxBG+Z0bvg+HJBjyibGDaILdmaeutd8vUt+lgL+7Rg90qW65cT8htpJx
BE51D8h5oNpjmXsTLJUr0nWwLUQXkAKZTmCDhaae+Z3MUBeFVIz2Ip0a8iqmcTxVtXmHfUu4jKsK
fJijsptTrxlU6MLavsf+GGTQMegf99eOqvHhbX54j0OzLttwB7nObskRP9tT8i5LwX0FhgkfZKjA
WVMvOK+DPWX6cjZBjtcHvawbhusZODApIRZhqPxtGVsNX5Heu6WN0FTwtyTsTmLxdEe9DCxui1b3
1i2wM51qoboOkrCbSfBHRiy1ujW65iNR2FKfbl37tKf54fn7OAgMz54VbzgKyQALC5UzrtMWHEq0
BZx3g2Qc4go6IXqzSKlyuszedstR5YvU/PUSjMa4HivsfpVwd4ltcIAU4vENwK5VlQXpyxg3FUr9
YCdu2jQOwGRRZ7PdHzXDmB+Ob9p+9beY/QPbN4V3GGIvg2Zsp0ubMlSLqC5GuA22a2+k/XKvnQB2
oNNikeXiEllYuNpWodJi9IbXIAij1cBzdqDsjlfeTtMoX/7wUl6ic4uHDCf4OwP/aR13kbjwY89e
+YVAglMLsyouh7t6xH8ppTV6hjMbpdcGbnh3mW3yB7DsrA2sN9BMcbqTkeG8Rko1LLOwnWMCRURa
xwayLwWg6UIeqbfNnMMI2or7KBI2zUHmHtKiJ5FjDpqSIw4GPFKaL3JRplCw6sRDNdY16HcAVKp5
LB5KEPeDrMVfTgPYZ5c176FpGIbeprbd994Ux2oaSqa/jdce1OmhwG7tQJMGtQON11b6nyJnAnOv
tOsT/ily5iw3HdGcqHfSmXHqrQawatKv6dpLvyZqCo99Hvs3Z/qt4a2WntSxiL1hWbiB8WhE47/u
xoG929TH3R9+RgIt90E2w1YWKT+KwQfpjv7SAgdxP1bD+OD0LT9W3ZhB1RBfzgZ03xynl092+jKH
v/xVAi7QqS+Va64r10OACCQmx0kKdhxZ664gCc8XZLt2/K2JWAKrFzTu2s2LyV21AgrZf3RYev4M
K+6q9TkkvgxL3NAlL7NH1K96QDz+MtEdeN2CJTjls3VJeplkrBIJ2hTXBwXa796xANg9c79dzXyM
4usTcq98f4LnALulWeOCJYtEtqYRV2fXyB8ile8NAyybqF5KFnU+JJsWKp/QkvPZvp3M+mLqTK8h
8uBodoAY6EwvVlp5LxFzgsxCDd1W7UEdubT3FmrI5kEoL+5WEuJmozWFF8iRtgsjC6ovbYV0pMNy
cczDvnqBHtlsb0aoFEGQyF7XaVN/qbBXtayyvOdFCLaifATSWNt7PRwVUNF1eA3J1YfI7Z4hclGu
oL2XPigT4Ra6I5vStlHb6O7/x88oEV4oTHBND4OwlgGfQLev32jOdurH9tVmYjyOJjDLZE2z3FoO
Cm+USnDoV6y7CSTYAUR4DBDkbRqZWFsSupg8fnGs0rxP8yG9jSX7h8zk5ce+uS1se3zVXmbgbXkO
PExp2A/YaxZHy8FLAPl454FspRCrAUWOd9yBPkkCoeaVB9T1ljxogD0i3KkFYB/Ipgf0Lthb5ziA
z6IYIL50DdZu8QK4dLMP+4athQ59ebA7rfPZXuJY9Kb9/2ZXUwb12TpciEF0l7RQ/iZlfbkuC5E/
gcaQ76BLGSxF2OZPSjQoWvYib2EEaCZTiKBEBXpMcrY4+Hz6XF2oM62S6T4FCVmErZOCztYqj0r2
yDoV3ymvVbs+dX0TYTi3PVRYLLOFsqJwb/Ot5UjZ/0MdRgm6q2POhvYwu0O2D3ozEKECeqoGC8tU
DRc7LruXduUOtnoxDdlCcGrIFtSMqk4zTBqQgdW9UCWtIK6AUhZq5gMUzCJHPSAzHdz5nXsmM/66
YCiKAHKv0gZT+lBByyEEs6NezxrfQntsN2mG8911uUV0JBsXMSIk0AL4tAzTantdfMNhrYt6PzlQ
nyAFFnROkHmZ12oayBCDjkGGdLLB7o4zpKU2vc6y5d3Q3sdTuGk7Ed2QqTN96B2L5h/qI9N10NX2
+6B2mOqj1al/yP//OijugBYD2wM+Wid9xEm94SZIIkA9Kql4/W1soqORYLf5UIRt+Vik4U9L77pq
r4kXPjaTZ9AJ8rnp/t6k3qszIlbyfG2qFBVnVhbVq8DYh7auLB64P92iFVGdcf/XFveKYqEyt74H
JIQtnVywO59Z4way0s0JRHD9QUmI5QSeL28QX+YrA4CJp6mGkMZY1s03vxZ7aQFvuygB5wY/AYRC
c/4Nyjvi1WUeW6ZIt81T9oamffSK9ynVBMBSp5z3KVFSforw3Y1bqV6NkvWgZsTdiBq8BXQO1Gsh
8Uy6U9r2V7+ST6CJDUBYuhzaXGxI7TtEWOXseqC4qEGcvKZm0zUQCociJymFkWZYlTPv/GEnaTEX
AQwsxmmCveDZLyAbvMCNHWL9WUCqY7753PW/+JgA/Bz6KeabqOPdSkxeuI+DYHz1IGfdqbJ6llaZ
nDMwRC8G6Hq8klscp8YeHMHQ2bS9RcX6YJekLNwKFCuuUJhsr2NV4f+6yqZuxcsMuh/UHlu7A62I
ba8HiApBF9Sd1tz0tsAy/RM6Y7Qn3nqArtobuvuwX01knxxr9ieKezI5GjAywI5VNdqTnUzU+V/t
f8yP7/inz/P7/PQ5A0J0fMytmLMJUNW2sQzXxhfy16UHke3IupuuSMH7XisfqYsi+dZwL0zXwLYj
/tN0IBnRA2YfPiUQekk8qMIkeEv/e6qr5WO6eXgCSl93yKEQrtUQ7NLR3yJZLQPLzzZkI+2EDsyn
F5WZC94z8GJjKeV2ZO2RGjVn3JjyM3vhSL87e2CZf4pr/r4AJ9W72wwj025BW3ZnsIa4T+kvt6kd
/jXb7240vAwj/Be7+PbzCQdjKDDdtJUDTXpee3exjO07oD0V6ofxRS/NU9aC2YI8pc3bnetyH1yJ
DIcS7d9MMagORQOuW/IZDcddNBJoOoYcy+yjnwD2ZefTE8zV7J6pcDqBNuKWvGnaIcB7i8/JIVMO
h8EDasUOjXyXQQfz2ayQkgi9MDpTE1R/2yZv4wcDinQP+chXo65xTTPOUPUkywU1p8niO5Axm3Nv
NggAYYai2FEvTSkguHGmpp5yzMDJR1MWoNfJuqg9O1EIWhQjQLBCLBnFTfRFNjlg4pCDO1EspYuq
CZp4cbShppUKdWQmNIv6WhSPEfJGD3Y2h1LIoalB+XwdLmVtLgOvW1sth0phlAR3Q41SNabVQivV
g3bCawE07nqwP/zbQ/ntsRmw1P/hAeQUwuI65fGXOTyc31dDzKEPjz1LztZA4iCk4nIb10nT7veJ
sSEi/dk294NUHyT7dQMWWKcwrK1T28hKMLCaIg9WnzxqImUyNwlhQ5gaoZzZdMXUfAwitA55fZio
Ra4fAxnKEU4iQil1wsqbLkuPkB/0HgAN9h48xp5RxtWcQRLrQbK89teIbw9r6mw9IziPCFm1upNM
RZFdSi9jYKXF6DR2kjVK6psNDfdNaeEk2nybR+tBkNLYAt4f35LJ9HtsqkD8vKVPMPR+dxTQA15Q
L83BkIMrTNbfkUlVBiqIlJfu6CNAXbs+OMw1AQD59YlA+gPVL+OeLK2ZQ/Vp+hYmcb+nAJwEQe52
qrtqDuCpmLcXLLR31ElfMmRjIfqeiDv6gom0RdnH78NlXlUr4TLQNxepv4+xDgC76+/boM4fHZYU
jzn2SXxIh5uo5viOO8xeOkzIHXUCIT3tOIgSljTgYzjeVzlIXEdv7btlcuH8gUATDIvQCpDeCew7
4LtPaySVGzXE30CD+9XtoO8DopFgnwuoMXpZZr1hIPXTwLEy/JWTADRTrAwzYXtHQ/Atox53SItb
Gnoh75AXdhZh1WQbH6wFCjJIr10ac7CdZshgZFpJSku5aDuQteyT/Xd/5AzPLGhEt0fp8gAIawqk
go78/REDrLy4WvIYCY1rx6dgYUORQE+BVbOI8Q7v+xJcGiq8g4pXeOdayLJgexxse8jY3oEjADF/
F6Vfyg9O5MHCxLoduq/T6DjJMguEq+nDf4SecpOlo9mBGz0l+dIcNKVTN9Ds00+oe4bgbQf17rBH
0Zs+2eG95ELGL2r31GyYuRJghX2KcfLAtuXfbrRU9A4UtIO8/atbrWcjIPOHmz7HzLORnR5qdLa8
PpRm63owKvepAnACwmTbdkrTI3TBsmNuGfZ2BArhRqgSMPbS8h+6EKHrmjnlFxaLL7FQ1Y86gd5d
6g1iwQdAoBtR/uiC+stoiOJLXhcJpHFS72Fk+DFXhshuIFDx/pTaGj4/xbXjZI08WAP647eam++s
MVCaVkdgtogj5pMZ2pAzrczfbDRIU3D4kQWJjcBfZ4i9PUAkpjw4SNlAmMexH8gWyddW2f29srAc
BA5kh5sJXFhXf0hfAdIoTexSG6u5my8vfTtBtLS0b51xcA9cb1ZdYDc2VjomSGNP8gbJ9gFo19+N
s3g8Gbn2TNb2YZC+/0+ZmicTLCfXG8+1Zkvw6+Y3nzIJxue4rd9oj0y7Zdoojz3E5mVo7smuAv9G
cB/Yh2z60kWQHbiGdykMrO02g7y57UYbqjwY1XMVQakCUhHWKkaeEZJzyXThoTSX5OAEz2lb20tR
oFi9kVG2lJMZbabYsS8GELfzxQqYOAXSXvd5iPAWdZCLgtzSssCPbEO2HvV/K9OJIwjTdfKmV6AL
aZ102JSFxN+vLg0EIOV4wKZxfAV7rgeJSsc4dLrJ2KYOBu+lAnnN0fGh3ie0drSVT96yk6Dwnzyj
ABNW9aMaufGmb/y0er+xwI+bSgiCOBayi4WVWc+137Yr0Un7RlnQFkibOD8gYQBGh3AK1hWDKkJi
hcUyq0C+E2l5ukLfdT7Q3gDyoG1aSPolg2mt/7MPOdIlScB2IrT3dTK6E/nXomgDHLf4iY6cfSmm
W2ZMJ5IhSxM23uo+OmFSX8PwbdGH04++/20c+FDAcj/Ybw1kGRYgPhIPgof+ZvSBsVGgMTyzJIjX
XS2t59LovublADXzGDx42NV9B90zXwx6kMF+DQL4djijoCcBs6ZhPk/DMA+CrOo8qCkR0ALcxAj7
9BjXjrHMJpUsEXNKj1E4gKSdetowGd9vqWtKTQRQnHw68AEJtEKXVZYGCsFjC8Lr0AKLT0EIBg0j
l829YSfVsqykeBtzdeM5qPVa9OprL/32B0qmfgrf8Z+9jIOH2R/sm9QzU+g+SXHAX7Y6pyNna2n7
3gNL5EscRttJ54/oosoxALZGoG6c2hlHujh1hoNFGahPPh/dwhfjgVqtCcX5dgymLUGCygE65X2D
iN6MENLwIVCy/N0mXTBQkCg1OZPf8DGWUEc0H/n9x/mcBnt0P21P4N9AeYrpGatrhKW3zUewpANz
o4M0hQ1QYOm4oCrT6Gh9oUEhtJ3WV9uUBBfLeKtx7D7EflDhlGwaA/6G0WpuDip3b0aVJ6jcjQOE
C0CcFOsLdYDJLlxwpxDbT97YLa+aMevPV2fH08TeafXwyQ1C7vF6cPIGXOAvIIgJzrKsHL5oEQ/Y
Bzx8qRgLL6PEuWUF+P3G5WAgm11QczUtkjg08HYZ8xXwRBA1uL6fBpZVILNe04upJbs9dvalyNp8
pbQz9YQZMnALUwIgmMjZ+Y+XH82eM26BbBFl6Zrt0NX0iBErUJdJtyYRH167yKisxAaqD9gMPYQ0
8D75id4qxYocndhCeRCvPL5ntppt8wx8rHYNZNpsscirHHITlmXfxulU75y4zfYFd8abCUKQ0IhL
6i8D5B49IzJ++KreuSXz3lovH5Y0KHeTeqcyC8wjQTfecEw5D8pN90xvBLtod4gRufOgELi22yAZ
1wwKfYtcVyq4ulKBLtVQLxG0Cs7cVhZwNfpoD64NAforlB6AkPHdD6cmMJfIqgbeHCGfxcdgs4zV
FvpokDdGOucGmOHhJk9VfWYuFOoly12I74ACxYyb8VAG5h21XG2iO/CWZLvO1eUJeihNQh2FEaUb
swL8zgub4n2WIMvaFesQSY0tP4zXhY2D5pAyEBJeH4XcEj4NEDQ7mm0Yk12YJPIiQaqw9n0Vr+kX
VeqflRkXD1ByYydqNWHQnou6A+8f+ugS1KZau0BcrJMyeLehcvUuLA1//i2iqrY4VxO/IX/6KYI8
Xq4joer1dSIVylsO2eIzzYPgMOg3Ri9BkAmUKpXmv7LS+KdUiXfrQHT0RoZgrSe7dB1vaTUWOzZR
MTyxRGzb0be+ZMqCknXRjFtyS5FCzywc7JupZ4f/NO3EjGrhKtBw0bR5qIoDJ1hgY3R8h6rBcJ07
U7shFjJqJoitf2oK3STKMrOpw/W1N1QISpjFzwjLwlMPTaGDTPGvpKYtEC0vXR+FCLo3cTRHpKiA
S9RNMwH2UGqafmoiZRCf06pN52Y0KvMcVcaPeSZkPC5JVHylViQd59K35rM3TdNTW8j2xoCOGPUJ
i4vbJgsu1DcAuXjbjBycAXgiGDXqO2ywdiEIVp5iYzKAKRo31Jf3zLp3QRhI4zqnax7GNl5SXzVF
8aOb/6zwzduqBFj3Liz6B5UXKWi5sv7oanInwIb5LmF2BS0d8EXNLqimqbnj3FErKTIGDGBsbajZ
W8BwF2lwoRYNKrBBXyBA0B+pSVN6fnfnpcnjqGlPsr5J7w0dtS0qYW+xweghdyOq/YDa/Qu5ICkj
LtCg2F8HtLk0tygEAIJCT0KXLo/lPEmU1/2eA7q8AMNEgFR25S6SOgCaubJtY8EMR0BkSwYru5vC
2yorw1tUS2a7GPJGC5N8aoYyu6LqLtRLF3IeD0UQubezU9rg5dLgOzDPmwZgSjKdNNpdB12fVejH
WAkobIO0cFYouAKGJIhMdnTwx/nYC+QqBlqb2p9W/yEes3XnIQheteY26bJ+56Ja6CESzj8imfLv
hRkgc+CVTzno0v7mkDbeUzCW1eyAhbffVSMOXXqGDIelew88MovYhaZ9YUXV2csM/sLkZgrz+KWq
h/oyxBFw2trcFUpsUwDHN0hG8ZfroPcmdusJIlnTVB7nlXFgAX4jsShR3gd5pE+XLgTgTfQjVH7R
0ei1le4g8+5dcOCJ+RCsyBIwhn1OWpbbMCughufYAWRdM7l2JEueZI6tYNxG7T8lYlUGs+2fEmms
yhuTL06LoEYGfDZO2h2Oh9h+H6yqQbGdHh5C7GYePvlm84SUR79OMuz2G42FcDU+QjY2lkuvu1DL
M8GmMLWpXFqjBXyH7u189d4bRSiXr50SiCk99GN84A/FxgzAYBqDwhqxABTC97pGJeOgVcEP5AF5
ex9cUTgL9B4z3zr1SP0huN1WjAfTkQZmemBLxS3T8Fhn8XjwdFlF3frFxdF31IzcEL/TsD9ZE7S2
wcIBfsa6VCdyI4/JiMpt24Esdg/wUbf0nbxGxnM05tqAMEvKRWyZ6tbq/eoC7IsBNCtSp66qSnw/
Ky1O+msEj9LgDoSA4DDP7O+e9OWRFqeuiYMLZNC2rcBKv2xY1G/ApNesrls9PcBVWXskkwJN38b0
OUDSCI/KxB3ewqzag3jH+GE51gnCpdMXCWaBpYd6/xvwZhk7pzP7HcpLgdrUgzwHdYuJWe+nQZQ3
U2gXi3QsxDnTValpDHi0giTQ3PqwO9Ip5CpX+aHg4FK8kswAFgpdH6PzwK5qFgfqyPD1WpeZjRw/
C6Hk2pnjuQZD2kv3s1JW9xKxIQJHLljRgjrgLxL8X5vEUsOGnMDa+j6GubX9Yn23o2yn6iK+62ou
HljOAYzPTNBXNUn8kMmyOeGN84U6JyGqMyiqz8XgZic+ptkKyrgQWNTNoMMKuKBbuoRGgleY7hmH
FD0ehDu1UI+7JmPvfAMkLruzR6++ZMCPLto+MF9FMxirsmbFnpopMhZQx1RPqaWPYMDZLgSYYV7D
pB6ArTD9vSf85IiqU3eJ7dCiS6V8nvJInE1jDECgCxgAhGTblVH60aHUTe0mtZsZ1eKMeCU00aIG
yTCgsFagshEHan64WXo2gMXAjUaggqn5hsoOMGxV5dfARUxdR8wTs1FAWnX+ZQiK8oSKOHf14YGU
BEoAEqWWrvYIW1DKkwc0icqvUf0+B3kYUJwDFxE4kvFCMu9bJNPWU40akKGsrXuU0lv3mQw2DaKU
N+SRxwkH4iAYFohOgWfXS9xpgbfNuCdnm6MmW44NMFcYSiMaPSfCkc3aLtWULyvX2Ay984VBU2uf
go5p0WpmGGcKqyM1IVLDn5xOvjejYYw3MUqVV0Mt3V1VQDCMzuou/tU7Wap4RQd56qUmndavznar
wiOCOsmCslqt3YIqOCn6Tdz4BkDKeXeQNvePJlBbc3YsDUHJNSDDSgPITqmzZhzi7QgM0DzTdcCf
cyJSBFXCVSqw7WEZgG4i79PbIMWKNkzeXR0WMAFDcByY/3Y19YkLSQQ7V8uozbpk6YlcrhKjTTdz
u4omzVke8/3ctkIsvnVZXGiKMnfT23HocD7Ug4G3m+fPUGILkrrhkMXHPFLpCbud98vkJwD7/NkW
ZdUf8+ZIdhrRhgEHjapJVDP84mmw+dSHEAz2UEvJQ4MtyOboDvz3l8sCoKj1lQaE7hBGRxoVSDsR
5w+TMzqPgwRMZoxvOmk4j2ThxrQHfUR3K7Wp52a9SKrOO5JHgYzEqpFQQmuMxsWOCqWSsgaHFA0V
kJI9oBgrWFATJbHW5b88yeN1dxsD4tIgCx90mYNK6anOj62+xANHuxtFDszQlB/pjrpLuxtATswH
8DZ+jInInfrJs5oq8Pn8eUv9RtPXa0hpxVs7i9IV6Ybvc10dVuF7smKNqc4dAPhnJ8vSVWYyfhzc
8ocM0+5kqe79EiV2dyKb64Nfz7GzI3VO2qMDWwPiaB8u1DOggg6UzuBVy427a5pq6j1xNMf6i/yo
LLeRZiATpanoYrSgqNRe1CJXGjiJdh44Z7R+zXWd/ve5yP7xxOtc7NcTaWZWFPyIWmy8PvEyqlNU
3hKC1/9o4rjDnpIWr5VrL7YTn5vUi4S4yFhzth1DnQcmwz2WtkPLEiB2yDbf+gCo7BPLOpCNLoVb
oZ5ZX1BmAJLSF9HiBAHeLumNTwbg935ivFRtXX4ruP/i44vwDVTQ8w3wpPPNb11mOHjPkMo46O5C
j/wvU/y/+0ACDFVe4O9eO53jnOrBtRdE9JCLTGwa6NTO7BDcg7JLVZnOpcU/+Zn5j/HE+MvfBoU+
a2Z2iH8PGpKKv0Tcjk+qQPFllxvDLV3a2Muglbm8WiYE4m7dWG/IU6FFX03NZllU1taKcUZ1lTV+
Gpp1SyOsy3CesrfA1WEOOiihn6Bjerd1KKxtGoIIlmw2MpSLpvUKUIMW1bpHTf0+9GT2PBrTtqgZ
QK3abvI0uNpVVL7bPTC27Wvg656dEmfID/vV/3d7WaN+jbJXc+JLZ69AeQlN5nFOltWgrT11QfN4
zZ9lPau3veMPy2v+TCGFiShs7G+uSbHOjr5kkT0cyTTbxbIMUVFGObfJCNOT4NXj9dEdXjjbuhbj
8jpNE/afp6aO0crmqWkiE1TOt53LlpOFCkHpTggMZoCkXLLKdZdGI3PUAQzhZe7BG2rco67lKdc2
8mtYCAVFIEi2NMM8lib4mEWB3QcFTXrSjwu2p/NMV9N1zjpOt1hvvCN1Agd2nzhZd+pRxr8acg87
br2RmXceWPiq0UZqVpt88EzvymwEVZdu0nbFKSLk2lSYHsnm+iA4ACj8hjpnNz2vi1T45mor2M/r
tMbof56WBgUGglmJkinOUdgG0bQ9GK2pky7tx7ShxFFhrLCrGlrD2Vctdna0n/Ej4CCoSfsZarp+
r1CIhNTEtUm9qGXD7yU9+RFOPT0qiLfhMH0NWhyJIs/sTyAUxx6P2p420h1d4rCARGzabGloCJZ1
LBt6CLWvM4QlCP5539z/YZ9n/vSQMQvihecXaoMQR78fvOiB2b355kGINQid+HveJf2yGRL/AsHf
9gQaD5QTjmXw1arP5OBAlXhZeuCUr4eqOhfQEVlRh7vl0Jj6BmXneuXWKj4HIsovYgL2AKmt+LvL
HvvKmr5yFKWvoGNb6G1zuEWKGLEHCeFOrLnjW27achGnPLotCte+UAeOAKit0B0GSuzmjsoA/3LI
UEcx1AfPEqBWdDQEapDqnmyqdYCyG/vxvkZkcMMjQ92EmWA3VmPeSb2pTZBKopZqDbExwJgPRWCI
PEaexw6IquypqOVa6EJNqDs7B5Cfz53kT3a6jEgtHZzY3f1p19OCHdo4lFa7++Sv7fSAdDLEEQU5
c+cfw1G9i/yxqeaPd623ITdAIovjVGXb67QMmPpz4qtlbcjh7LpI6AzA5N/0IZZrFJrF9zINAPst
odgwNEGxtGyrevFkgzI+1WRvvg8UgFLF9yAFeVLhdj87u1ilae5BP/QeyaAEp5RMLquAhz+ROgOM
O0u/DfE/qNGrn+yuG9cCr8ZTbRbl0UJ2dTP5NjaVIB9YRLnffucsWhpTlv8EB/dz54z2S2AMCO4j
8n5xDdPclzZK9z2cye6Swu+XqjWtt9Hu98q1sp+mNx26MajfANqEQBfYD71OLoTqpweTFck2tOv0
UHsyvbF9Ea2soFdvQNJvxyrNfpijeO2yZHzu1TDi9GkVp8Dq7BN+2eXa673yxesQDtSuvJ32seeL
Y93EzrKKkg4U2I48xr41PbTSegBPh/MGjWaoOYV2e4J+WHUPmrZvZMc/BlGZvlbnArR1d40UAFLH
/soIUFwHAszoYuRFfK4tgcM+5/23xlm7SVx8B7gGMlnagUl33KKGUqwTlha3KH4pbssQBV4IOFSI
1zv5rQXtNX9R5fjEU3ZDJtRwGchMq4CLxWCUu8hok43SoA/8Vxt3zM/iBcLG6sD1ujd3hKgWmMLy
llrCDctzzsT5OigrseqPIgaJ58dEBRLGK/yYko1BEBFsqN8nJh9PWHKR+813InubNB9nlXbjsc0X
haMp32bit/lKPnT51K6GaDpKYF07yz9AwmbhuGDxKDN+mTELE6QxEBxINoRxiAomzyjQeKZOMrnC
OjPev/tLINyRJouco9H4zpLoKOyyeS1j27pnCJqd/mLv6+KzPWHtq5PJd/8aAKAlsVfge/MahAm7
HyJUU82RrCLs5Tu/K5IgJ88FNyhhEqhULQf/Qtu04J4I7Vv8YcqnHpJMuxYl3Jt25NbrhBdv1Hni
G5Yw0KfI1DiNnTPdQKXaB1EGCpL1SOR0y6dBj5QlAkORW80jycEJUQRGIzkQFTddAtFx79dIeqbp
AaJIIx3hm68S4CNywE4PtRfROo8a+x4I8WSD/4zgpNIYfMMQr95xySvkBQSHWnhnQo+ag16Vs/Q7
pIs2Y+VNEWoSxRocXdb3xEZlIRCzybMzmWoVMMVuShUZ237q24Nbt+MJeXaIj3tlfV/jNY/yvL74
gm3EY5gC3LsQ91PXgDGs8iqtKmJ/kYZZLP/22aaO/+uzRZX56bPFhgGRXV37RaVbYpD5UnLRHubi
LN0Ear49UNmXZMY96kjkvlJpqhaIrIJCjsJ1fuPVax6DMWA2ukjbrv1BGAuksQucWltvM0DMbCmG
EH91MsoyxhodOadJq3gN+lJ0preREcTOvWrY8sErDgYgIWfldsOZ7ujSJSUYykLXXV076jr8Fksz
XOSNN2x4EvG971Xi3h91SdsIql8gT04o8axeyGO0OUN+kz+h+kctocceHQa8Svg1rf8pxj/fktME
J0oBeEnsbNQgcOwHG92I4K7j+ahBCbN1rWHFkst2YbVABvaABT26DiDSdjq9kltogubUqSpE4Hqc
NeK4bS+tdusj1PLp4X9zG/DL3xaAIkLGyuuemjzfopQbeT388jbMEdM2102VVcsEuiEvaVGbh5S5
kB03JvOL6Qw/xiTwb5FoHm7Apo2Kde3PrcBdys5D5kpPm3fFlvzHxHuftkTceDflqGwHtTYYdjc+
MGNLZBfjPR1tqVmZSbKfD766FxUb8acmYpnxPqlNZKJrVJf6BFyNYqdfWFbvrIMiME8OoV2xSPTu
BuUZt+9PhDrNMWoRp8km1p5QZAJ6iRxE1ScIdIZsE1UoKi+9QW2ony6GF39N3Ipth4J1qGHBJS6i
/lzKukQpf+aAQcZ3hwUZ41K++3C365bV/1D2Zctx48q2v7JjP1/GBUkQBE/ccx5qnqVSSbLlF4Zs
2ZzBEZy+/i5mqbtkt3d3HIeDQSQGsigOQGauteoa0d+pNVVoN+jBfwmlhaRA8BZa6/qoOx/JhNCX
mjc5JBq7BNn8CN1jFzOvZgXGt2Ym4ZrsZ2Ssphrak8iU2eale3ezF6YF6o9rrbYXZoFEwx4zAwef
8X1NDxoeofDYJBzPHO2G8lLYaQyFM/jNaYMYVdrBpftHuQG/kAKvP1k+9KTymEQmNMvnNNatD4SE
4IqfNlbm2kvepyI9gR6sWTFwgZ8K07ePTD+ZU7oXbchMe2PY2XMRD2oZYabiYg3iy8MYZHNqkpBt
8FQF/Z6QL28jVBF7wuokBE2f1GpmQJVs500b2gsSp1FgUhAwYj3nLcnajBVH+u7UynE5lM7rYUNt
yMSd/I/eNOStTG2omOeZw+e3GmG6+cIUEJSsOgSMOhW9b2J4Iyvg5VFOe1mCcCj4frWlVEPNncrN
V21m/CAP5AcnZRJFUPkJQZ7eIJv9gLXjR2/mL85N6iyd4MmIjGdkQdtHywA/YGeHA5Tih/hYDqkC
95I2zgChWfOyCS34eNJgBsZI9dYHyRJJigq5HxGEaxw//K7j8mseiOZzNSBub4iQPWDCI8E9WTP8
HfNki49WCxacCmh+N1kKfFzxPDgK1yLuhsN117C1sTMrzKlUUgJJNNXQRnTIzBpAi9djNdhEFkB7
oMN4QeLlGWKd1UWOhXcAWLCak93QIF/Mq7C8S3x7vPecHvOXqUMIrgBEjHJnz4EvfpQ55HQ7pp6C
fKxmPRj5DrQZOiM7sGlzs1FRd7qeO6m1ykckhHeqPtYiyJ88ZME+1NKfM6sKkdeyqIRKn5y+yZ/g
eUV6Y6EfqGGQpydkSck7KlVx9darcrgOAr060KqmIZ7Dacx8WtDiRdRtqZiOzrhALhBfU7GRBcKD
cHCvqDhEfo3VWCUX9nRQcIVGW0Q37DnVIhJv7Moc9BZUK0UbHZsGM1SqZb1V3cFlcKZKTF2jWeEM
bJMZhj2CbTmpAMiodg0mB3AlZYl/xL3lH2nP6IrP4MvuNpaZO+PMKv0WDvgBTPBmhoVhBmXmaY82
AVQBdn6Eza34u3a3btSDmlC3W/F/P9TtkL8M9csZ3I7xSzuqcOtOb1vz4ocQWTagEpLPaPe2AfGH
s8jtop9BKCHd3yrcCJT0ZZ790YXKt2o5jXgr0t6vB0gbRCRNFyyHfz9MWP55YnQUOpOr8XZUMoqq
5PlMcPM86ghrt+kkbl2oeG1Cu9SlKOJPUN4st4Yd5fcNpCEdhIIOamLspE0xOMgCMfxiPlj2u62j
vThZGRA1Og7TE4DcaF2vKp0AK/FnX+qRx8iW613reLOPDNjtMcWbiI56qxhAr9OJLjkpGWJmrsNW
LJMi8ubXI/45MLxUAG6Dw7ujY6daYZVcmvHiOhR1DvVL6nbh3XWoVJvFMoyM8trEM7yTDRKiNRgm
9E5opnfXPTdt3/d+Y6MmveRuigcb/Wij/ty72cQ0zG1UqrjZSrCEzmOOJx70bt5D0brgpgrBpE5F
30m8B21BQrtLrLtwalFCXm0TNk47p8qSS+8hh78lKzt2vHbqNJQCAeKB5wspokrX6k7a9gk0KeVb
MTonQ7DijWv3FLrYUbBIP64PbpSCm8lj/tat+idKSKc09GDKRYcn4Gq/magF2bNyvAPKfMYGLAhS
J74HgR4/x1HsnvBCWlKJNsYINufUbt7aIUgQ6WuQkVd4ZT2XwgeLgZsF+yrl03q+FC/Nn3tJbL7b
aK9NuXgJwyGdsTxzX661wZqZ3iXROjk7jpOcwXstDnUz7skEcYjk3CAR/87HuwyqeX0wp2Ztew5B
xnRPrWjTVPUmsfPuSKU+ihPw8OWfcleBSWMamUx9Dc4KYVjB9mZrc7uay5gla2pCFanOALrIAeIh
G40ZlpATDRqeLG5HDVxtr5MeDNS38QI7tbau2SNfy5Q44Tgf5Z6L5kzd6CchL6KEUmnxYXSzBA1v
fD2F209IsKLswP51upmUX933nhsebmemXT+amaBJBCYVF4za1qLyZ4Yh3A+/qrR8pJFaoKuiJrTx
RnCA1GZtXn8VDeq2HkT3skzPb4dljZIbo0Te+u2XtlVr7JjsPt8uHByk4P3X6fZ2dr1yvLs8eKGx
rn9Dry8mr+twdy2OBd+BYaObwDTd1rUgkmDkWf8a182jlWbJYwzJxp3LGDJ0Jzv07Gwjb04j5uFI
/pT1qgGV0VZmBX/SILqjRkxY5rwRrDpGtmMsDCfPZhoCfJe2N5+7ZlDHbiqJwhtXyBUBc3LpmZdK
9NW9BOlVIxPzQqbWBLVXkAXRnmx9GxSbLMrZ/NrBsYJLb658rU0wcSJFD/PqNt7S4ODETXbwipgz
KlIHDzeLIcz+TKZ2hCsx7dtqTYMDbZIdYlt9p0o6XSMy9wjhBnfXozd2h2yzSCxpMOkm3Ynx4kTt
aePF8WueuOaBSj2mh2vftVrQieAHjUYfnJGpsqBKMuWQyJzxyu93VEzGwt64EZx11IROoQMyjo0X
MhguNF68cmQbOgHQerBdoHssJbGm6qJPLLLb88hdfV+M3Zvfed5nSLsPSygCDpugRzHUxgKkW8jR
jD3vUFQZFPiAoP4MnkIOStys2RdthNQ163w1t1Dg02UJvhD4aObvK25QqG2ueXq33PwEoY99q4rZ
h0Q9O64hJm7aDwZOuwj8TxS/Dpj6qmudPxYIsm10DYkfeGm9x6kBhbYxB/zK6y8GnJxfYwcJkEnH
fyR2etekg/Wi42aAHqilzsKO2rUsrX7nlyKBnyJhYA3k/WMyQBlXQaDz29QdGqX8R4TubgZnMG5R
f+XbKW6NlAGSMOHII2mA2cJMAD5Lw/4ZGhXgcob91qyb0Oep5yKMCIfatZkA9p6aAR3xPtowNbuN
FsXffCI6gOTxAJpvwDuMWTa8ZW6I7FLP+gTZ4RJJiWa2qfsmeS5bfnALM/wKPE86L5AefdKuxY65
OSC0Zg/R1z97dinEKKhnLgKkbds2WxhxjABRoNJn2lOBSK573W9sv2sXMJPhvVmkH+JshrCHPZjB
Nh+ietcYmzNcDGcUWwqvXWtdRMmWjlECZvJnjI4a0yhpWW/I3sfpTI0I7J6KtijWAvQDn6ysuPJZ
iVSay8SW1RZZSBDnTfMrnxXm0rDHDQi0Lc94ntpL+MmAUkOagjPk4FG2is5aTrnz81B44MEuw+Q/
lLt5rGd+pP29l0B2BKkySX7KRgcBF7NbUAXihPkpgoagvYjHfoEcKn9/a+YPTrgagtSd9xxozg6J
Gnudte1j2FlqCZayfnUtjiBi46LCKVlu+6g7cwSBa3qgStp0LgjDAOo6U4lG6xPzfTRudu+jBbYR
rFqtGni8pJXMiDML8kOHTprViUo1S+tN7GXVnIq0gZMXxJxBfeKlh4TNqUUNArE5n6REyPabMa4t
pg4/j/G7o9gltF+LFtyT4cCLi5GYe+Jm8KFOukmAtVr200MBjb5o8kV3dyVEuy+8G/cM4q9LvBzd
fVgH4byRIz/USW4/M9ClX2nrtMp3YKEsFgGy5j5TMz8t+cFkwVpaeQtQvfhKT0xdQ7iihM/i3DDW
7JuglQsWJNFXnR3z0va+tAloV8dmjHYsS9Vl6kj1VZJDQ8dCupAdJWKbpBhH1JZ4C+DwCcOm+4po
aTdvuRfeJ9I0IeY6gmXUzkeIKCfvbR0osmjIMaqFieBpC4ZecH9wtuhpz8ZStVNawl2AvWvttGeH
r07TQ8VdAiY0bUCKqYN1jYTetdNwBGU13kQNphHg93fHtYf3zLl0EVqf+NKuf4ywGRa1gNOV/pZp
2MZnKMtNGlz3jsecLym4diGm2H2xxp7NdRJ30NILuk0jWmPDEOm86wAJnyMuN76UfX8gDm1Pgb0z
yrsvrEwhBwn8hdHF2aMC9B7QbewFVQHZULySH41Yv9tutbSnGKuXnarADMTxogREI9vRKfsiTQ+i
rF6vZzz9FFGA7ItaZKHeQLEgfvKy4pDnhvcYg/BphzfK9BR2w5fJnjJ8Laww5DvhgirlZ/uIQMYs
N+tyg9dff8SEvz+OjuigD83zdWIV0axkfTzMqMYNo3HWlE64zrsBumYGdBCkNzm1puLN5ibpsEFu
W3Vup00NYn1EL2CjIlXcbHnt1qvSt9o5ZblRvhvWwGeXC39L+W03u+HG45ohd3iWEk3rTdnKs6sz
Ymv1Umm8PQLDtO5U4hjLaNoLxPC+R7bf1SKxFPQ5yJVcx7h7dhKhg1U9usVTVak3G17Gt6isV3DE
dV/MzE8WyJ8aTlpKePbMvF6p1BVzS43GzJeZeZDEiECOYio78MhhnhPsyEQbd/Ii0x7CFNByLUYI
0SJ5dRW7GmjlCXBHSVxkAwEA9G9scYQjJz950+tXaevFGhu2ibmDV3Jh9MmWMwNfiTKBBnpbBxxi
Omb85uOpkJZwXgsvjBem42QnL2FyH455vey10sB6Ay8ONc83Xmc/hrxtHmUYNWvfz7NtkDlQSpsG
oxajDcX1qHZe4dqPF747qoXL5LABhSDlqNPGU6pc+q5jLanYAbz3IN4bcNtZiyxDuvjQXEblA9qf
RNkWMQ0ADKHwcIYyyLutdI+GH29VKJa/06zwbXxqp8pxCsW7KmQLpCx2xgXeNVyFLgqKBWH/E4Su
Noj1WviEQeUJRIrVOYQz5mqjIlUgu73Z2HPDBQFCy1vrCTDwdsetYuKmlnAfVpCGuBUFCBRxXe1j
bAfIkJbCmycTwzikWp9FXQUX12nSQzsk/pwYvcUfdp3b6SG3J3kmeOCX4PJNIUpYzPDYml/Bt6GR
82+l964WA7he8IdInai9MFmBcGh61Q7he9s2BKOxbenwITRBXq19BLKwNhy/cAZlnl4PnyAX826n
RAxwZF7t1H5Usb8MjBEYg6ZJNryLwhWCHIjryRHvRcTKwW4DUEiSphszyZrP1CJsIr6OIc43w2Qr
m1+p5xuD9evflol4HvEyoGQc6W0sAWq4UNRQP6NLqquPRaqFx7/b0vUvo+4vtb/0vTVup6FKaej1
GIy7bkDQFVLo5b6HB2ClKtO+KKSEQeZYjW+5f1f0nf/dHssftiPlk05NrCyD3j8gC7y69tFZYSzV
AKQSPW9s4NU6NsIcvqdpDqSnCU83bVJvtOeMvd4w0zdcdQEyiW1WQtyHA3ndiayGQPGg35HYt3bQ
ZMDcvM2eOKsZ7tOuAjdNZq9SB8nFUVIWR4Dg1RJpT+Vz5ZrfCNpoiG94bSVvtz4sGsOF4TsvWuCP
Sag1ZBiXq1vRq/tyBXnkcJW6QXBwBkCvnP4TZb/neQtputAfTpLL7mBpLGSi0jdf6+TawO4vrDdn
iBaUyBDBI5Fjhgm3MC8OJEOTTUVnKlKt3QLbSbVYK1pPVPu7vokIEbnIFAhUDXXCNAHzSgjQWmUv
96VmmGpO9q4SIAwYmpdSy9z+oRNXPkCPdgGG2yA7h8EEYNDRAUzdDv+mgCFegFaD3xkFVP8Gw02e
gjSvllCSGo+AfKU7USRiPRa5fW/HhTNvHRG+tJZ6yNKc/wCwH/mNnn4Lyz+6u6FG+kabWCDyx7cC
/AgeXDFednCa1kf2QP9Mjz/ZLa7E2i2qq/qQN1jZPbDde6UgjHQTJMqKsFk7OgQZ7ghBoluFWXAI
fhj3YLABE1WBrH04V2alE3V7KjZD/l4k6CG+Dh9rh5+LVBszwMP+Y998RI5OqbIFqG0PTu2qrTdN
sJCNCEU2WWbhkcq0mZr4+ai2ceJGBxOTT+IziHX33Xfy8F50PX9gY3IiMgRbdfYaaaPxiloN2fgd
KL3gHnPbaysyW4ONVn2KVtPM9c+xwF9xbaXqQqy0rO0lPJRIEO4r9imywQ2H59o/q7AGHzde/kdg
ZBCD8tsQTpfOPo5IFYc4Ym0/NHndzHNT9Z9jz35tPTf5bpUNuk9xKCctsVRiyZvwILTaBw6DIFuA
ZzqowY3SDQiTtGZ09E3jNTV8fp1QtomZHfI4fKVpGi0QJFCuM2m3yY4max7HPQgwfLEkNi/i9dK9
nx6NCp+KifmL7E2vAe2Y7LyT81tTskOmM8WHwStnIOwd1wDNZJ9cyIsrU4ZfMx8waBdcbKc4DbuT
BIAaqQZN+DWGNIDDwL1huZG//rlnYkbjvcrsTwozmyMomNQRs151xAok3ji98SztKNrbcbQKrKy8
pGnc3ovERUJLB2XQHj6XeeUztqFao3WaQxDIL9daNoi3GuCPPSZHWLUIbkDyEh4yaksbENetnE4Z
d1SKSk8s/v2v//s//+9b/1/B9/weaaRBrv6ldHafR6qp//vfgv37X8XVvH37739zT9rScTg4LBwP
7CNCSNR/e31AEBytzf8TNuAbgxqRdeF1Xl8aawEBguwtVn4AbFpQwnXr8Y3tTawKQNI/NMkAGK7W
7htC5wifq2+tsbiuY4MuTPZArKwTmmF1jtNukGrmpCcxhtlaEq8c5FL5LBzKaH1VGUyi5qcycMSn
EIkwt2lGnDjxAtGYDAIhYCaiTZD4H23UuMzSBcM9voM8MbJnp42jsv5oT5s+bqpVjpceGJn+qE0r
/Rlk+tnGaRlm7E4mKuQjyfbahPpSYxoAagps9veXnlt/vfRCcIE7y3EQgxb850sPerzc6GpXXJou
GjYIAgfImjLHZcaN8qVKEDSZphPdCBx0KXl1Ty0EME+AajOkif2+VaV8Y5eF8sM4HZtoNuxeQ6zY
2DlOHb6kUWUtYjvpji4kMfdlAZ6MAbGp55FZT7i84m1qCv5p5HhPTZkPpZEgHQ70mJnVcKfD2N5x
buGdC0iD+w/3pWf/enE4g9cXV4cjNUQ4wvn54nQyKSVS59XlOkkXhQNcfs6fEaHIz1CUbc+A6j/R
6zCqlbGiVx4Vp1ZI11LnoYBWsRV6r/AB66VwMgXWNLyYQlVDrMFxms+Wro7uNEfER/FBxSz/5BgF
JIOKDk2HnO9r9z408uoeifYrBOydSz6x6ZfgtgXdQeLvyQbKsGTdFOB/pFrqUEX9ypl4+eE1g2pt
FXHg9uxsDudUvB1dBdZ+XwHy2PvgzLC7pJrXPlCEYXOBdr1z+aUtN+9rYW0llDt+mdqTwpylHW83
VZL83NgGQCd1cHpg+ssOJo++V52XPTbTBp7ConJiEIChkEWinbWAHu4yr1CPljarlWGO+ZJqqXfX
pdfeOch7767+Rl5YbGnxJvlALt827vRWNpsVVZQWC//hjuDeT3eEw5g08d+BYrYLGLJrT4/ThzcV
3izWACqZ4OLgEwX5ONafOhP0yoQzjMpn06utV5qEcaPtD4Hj9ycj9DBFMypIQcbJkVRlryqxJB57
lYel3corimLWTGpvEZIAob1TxhCXSco9daIKKv5H23WwgCX+uq4lsmwGW6YbtxvNPePS3NMe7xO7
nKloQLYVAkVsw2W8vVX/pc3VwCu9/od3z8+v/eliggBKcCakZ4GIzhM/X8wkrJiZZsx/cPt6QCg2
82Ym8Av3VmR4SPrOzGWbeuolZ86S5rrUoqpCoPQ63oHhFsSzCCMWEtjjttjUiDNM79lqert+2ABk
dGw1tNzQgMzQ+IDTyQzhTgtGNa8SE/SuFsvOppdEM3K2UAXLjPcKRGcieAlA625wreZxUYDLxvfS
s0Cey99fFc/9yy1mc5c5rmmBcpdx+5erghkVD1STigcGudyjPQlmgNokQQrbpHJLnKiBiONFX5wj
MaaLD9TLOQQNiC6ZbODPAzBWgkqeqJV9d0AeXC+aRV3FBri4s3pOqYC5A3oOSCEHe2fKGIyDtasL
99OtVS2QneYySDd2k2uo8GOQYkRGsKGinmydBEIpHOy/2KhdMbmaro2ndmQbaompNjdeqonee+YG
I7/gNQxdESuIwdQlyi3VRCU0tvwKMlxU+6G1x+saArncO4Tamm6B4Qtup2IVW/W4UQ4SVSY7y3uB
dwScimBNwYofhP0SyfiOnLW111+sCUBSAIiM0C1WSlNpqusGKCilDdxykAgLAwV65870txD3Lk66
iUAzPzb+Xmbu51Tp5oFMOT5dixQxjBUVqcJMAaFi5uvf3yOW85dHx4PehmdCXMBzOFbhU/2H99Dg
MXzuBrt8CENz8jqrT3FdRV9Vh6RDvxfsHpGfCOl5SAAGv174tQAjBuL7/kuBsNIKuqlgyXBF9Phz
T69qGRYww8HLjAgYV3CxiC6u4JMCXS0VZTQuw0KPlzZ0wSoSqFU0KeIVuZEfQROLVNOpiBVGs5Hu
xHIzFbMK5KOldPoNFQE0eh+SipBCXkZINVtKG3c5IYIi36qX0SiaD9BroMUxM6qqK3AIjqpxm3JA
3a7QaycDkQSUwMwr9Bpqc/mdbzsfoNdF0NdL3WX6egg6zgBgDvK+rcR9sSxXn4XlBXdJC/xrDxDP
i60tKIUzlh2QoeA+mkG59cPCfAGrSLPCO9VfU7M4Bv95gVhX10jkO7VYQZBd8Ob1NqwdjPAAT91p
2ELnAVzxxaHWfETeKKQbh7INH8G5zpGfA29d5dbboUZEALACdw72i+gN0yc1y8bSf0ra0Vr4Rp/e
KeSGbnTeWlsayWkQAbyN1LEsePCKHuBk6GS1fj+3IBoH5zSwyXLakN2pmmFZO7aem2J8t1EFtevR
y2bMvo4hozVErOo7GcCDorjOvoAAfkfKkE3c7J1+9F6QxCjmsTuEwE9APtVtKnPTR3DYm5Zt4wxk
9kVG9a721RPADMkdw+vwPGBhBM0LCFw7efuIOFcAObsgf8yzsYZMQNGuqSjKVG/rFonjVIQIs31f
12wVazs/w8NuLnKWug9Wmad3rHTX5tC7D2TqI79Z+JY/ruzJZvGyhnLHtbnfpepkFWpLzlqIBoHd
MBVbchiFFCGbbE3vIje6ZQCEY7IkQd32YijzHFUOnHp5vbX9qvzRWsmrHY8SmNfan2OZzu9L067X
PK0N5AONoGsAinNVRDp/+N04abLts6Jcw2HRLssWkngqKh6KCY2CNEioJE9AFGXkEG2sU4VHCjba
OBAOoLZixFtKRiVi8v3wWeb5Yhzy4SlOANCQpTARa8GKHbNbDoBGjg/pRG7opMUCwKJ+11VNhQhc
13bJsY7zcl6bzDuDnzRc27KIoDiTD4fEgnceKYnuRVgIFIg8lF+BqVqmWcB/BNrbtw0iMtQd6QDe
mQdhtEZC07j6+zeh/evXErMGzmyGD4MwTRPvlJ9fhHBDlY3VGy0E4024WDsf4SWCDIBu6t4LtbkB
VRg8ImRroR0VNu3j2IgSgjdgyRduYZ7jVmE+0JXZtxx3JZLL+KdbC+TwBwhU+9HGnShWiGdFg2QV
65/WWxKpip4EbGkPEo4Qxp0HdZ1d5xE2so/nmg/JSYeNdU8VDBGQ+7+/DOav89LpMjgM84bpnxC0
wv7wPXD7HnnekunTe067601IUjzyDMrHIPGCG8C2RvBl3h76NLAXvLfLX18G1KNIkeRPT39YgM8O
kbJ4/venzM1f5jmuKU0p8ZeTeHnwv6w8gTQ1ITQYxafrhH703QpM6EH0BT7hdHLKg20nWZeez9Z/
mOkbX5lIpfqrOQBv49XMbB19gdTGrXUdN+7CiUoFjqYluTkz14ueLAdcLnm6HMIaxMEIeSxUYoYP
RlC+70EIgS86DZiHCky+GKa9WzsFibx/WI7T+uHmCXHwTccymGNhYQuPM5R/vp27YeyjanSSzeAD
6uXMbYiytCOktl1MNOFAch+6sYOg7gQ46XRyj6S36vnWwjf4iPiQ1c+6wIdqowUoQ9T3kHIKQTCd
4psDFGgeXhyWlbtuqqUibQIEggfRB4eQM2hV/dlfdU4CnLBpfmXd/u/vAWvyLvz8c/HwShcsIdxy
XWCyfv65gFpkAyJZweaK4bKL+dUjA9++d7QChcAlOFSqaZOMQQ0ecNjbQQHTBoLqWSLA4hjoFsR8
zIXbOrDs9QAu5xDrBUB3P5Rv9YQJk9U/3M34I9mTN+DDj3GYhV/iebYFDw+X8lcvFoOqb+5GYb1O
dcJ3GnLhc2QKIYOtc4LPUeaBAg+J59KtgJTkfTQjOzKA3BW4GBGAjlT42WN5CrEjR5xMxByeMsRF
qZnKHbUPQrhdqJg7oKWu446B1DHCbLlvih0iZl+RbBX/yIoTJo34IqnARkTKly8T1fAcnkH9wP20
WWWsLA9N2ro7BJG7dVPx8R7Y7GCBV7n1aRqnbfzoxzi+j2MZYHoUCCYWxckMQnxAwCDZnpBof5RB
ku8sPN3m5B7SYKAK9HE0nirwbpyoFZmpOOhy3AD9/Ep2MlElbYa29Bcmpv3z6xHIWE9D1mbfzrRS
wZpsHw4m3Wath7jef7BlrcoODSsXTldCb5K60KEcgL/WVlplH23UxnCqfNJAa+Gw+OtZQ4oaa0LJ
vDVmWuU2YGBBTIEcg4qjCXymTNUCaD/LOcSFBXd9YvqgydNGu6dyLvNg3gRmhNntsEz9WkBVbUyG
OQiU8UURTXZxdegeR+7fCR6iNJl06puzumEOtEKcDPGbgO8Nnv24tegc9gMk2C5e7TzBfBE9EYhz
t40LmWUaw5sGAnE6SAu0c6QWPC2TDXzjcEBPlWSzE76E6yq8vx4p84ZVNgzj4jpGhBlvPMZ3brWO
6gRMcVM/q5ZqaXqmu7yOkPvl2Ya+5W1Q1xyjBYCexZpG5WPhn6I02EmHOfkccEAoUhT+sEnZ9ThN
4PMDpFs+UXMap0dYf9aASHNHRT+UfELtIK9zOgXalAH4NFJhHahXIANjUxX4m9BZkc22AEdArPtE
7SMegZzDN8MFXZuh97/YeR0dJLjh8I5pV1bI+QOIHvmDPYIKC3oS3rIRTqjmvZHMoNiSnakJcgxs
QNigRhpZVr60Yt6svRZswnX6mnZpuupHHm25YRXP6ehjAuKmr8iArBeiya09VEf7B6Ntv5qln7wi
LwpTCdWYJxl4yR1mp2JGFUr0P9rSNc6RnyeHsW7SBR0AnvG9nNIZ83Y4gaoPNPY9/hR0kNR/zAvP
Bvtqn67TovPWNTeKz5Deng+s8ldWWgNa6iGMYzT7Li4Re9BwBs7xdom3ZuIyYKxxyeB5ZLOij1g5
9/ES881AnanWFFG7EFj5r6kYGh7ymSC8eh2qwj1cwkdzkp5mFwhiRCvfgiOPiqWq2B0gjZtr26YH
PhtSAfnKr+1vNJpbuMYaIrvOHKtw82IZPX/I7D3VXS0KSIgMGW/XU5VGo3ZYs0BqZTpzO8X6CiQi
gA3V+GjCH/t+zpNPNEawbk3noXPGDzZX7+fcCXmHdGJ1PefpdliB2yBf0lFTBxnso+sikj4dYNrQ
ecPf3F3P6+/OmTr1tfGXcw6SCoT9iLvdNapfdUbirHXlbQvE5oBB0wUSO4wWUwvaHVJdIW0VMZEi
cp2NRzXSyIFWVClk3a4tG4A6YkcGUG2b8kKmMTpkVK/8SH5K7BBC0mRjoBcND7R7tRatxWZItfOV
kSzCCB8AO7nEdQk8RwWWN0xB0gtwl+mlzKBI2XlnaoCkAXvJAKVaUrFgifWAztSQukABTC66sFMr
stUSwWIdzSGFOmzzNp2/d8O4ddggL0eX4N222vTCAqe5G0yxvrXIykHjZ+p8Q2PpsfGOuCKqnZdF
sad21LUKesixsb7ekk31rDsMPH4Zy1FvpV2mC3h24zVvemfHEpUdg77CTL1f+KrYyiSHvBVT2SwN
i+F7OK5S5dY/hnT8hhW09SxzBBfiylfICQfx3VhzLCytJjj3PnhkVGtlXyxTIlaMTkiYxUqnsV5j
xwYRfzNmD3TkfsidXRz3YgtqwHUhBeiFrNHdN3H43e6sEmFSA+SWQjrHCF+NFS8CE2g6SGYPSenN
mY+cB6NelhzEHCmyLF5lwE6g0J7Cn/DayB4XOUaiQBhZ+Zuhg28llF0/i54lc94N/qUGP+UCMgwM
sI/x/dhA8Re7X44b6UCegYcAbC4Mu2dkCQPgbCKj4KfjQaIbeL68LlbeUIDBHOznqwocIAs/hYSO
ak1MuIfWfAUwb+a3Vv3i1YDah2CN2zD4Mp49LnZlNo1aeeZcjhA6svvWvFNRglgO9YQv0g/L4eJ7
ZrFzISa9pA6ZWo9WLL8AWpJCIKert0jTl4+jJ+6pfhQxfLpm2Z3CAu55oBuhdz4dKfMCEH1x9xGP
XbPtWZisSqvyv/jV6trRlu3S0mO+Mxk8XBD5+3w9EWTNzgyFC5dgQXC0EL+Z59OASFza5ZFWz6MM
h40FKPgqa7R+SYphRg0MG/g8aPdle5AvlQ+ehPgUHap2AN6uMWu4D5ADcRBgwFxQheHUKw9vzU9a
2nwtQVW6DpPe+JRz/OWnY4LirlyMoUwRwkXGDzSSy+vlyiGsPkO+S/AgDCjU+JOIMPWoYmT8wJH0
0owiWPdjUW2gQjI8jzl0VqYLnWTgVQABZnYUo+EhBS+2ZiM+SU8IVj2VAxQ8IuQTbPIggWzYNfCN
6LcD7gT4swRCl/+fsvNqbhvpwvQvQhVyuAUzxSRZsiTfoMYzNho5x1+/D5qeoWt26qvdGxQ6AZRI
oLvPecMiBCMbtND5ooyYcy6zaa3E1ku5HNyUtV1lxMpGTp+R19Pg/inssblPqGUWzbsC3Z+VHCR7
9aB3J5aTZ1myx87DdWNgGi4KfccyVzvCoPIdUDFvqakoz0lYPmlBH76PTsE/B7LnPRZZ1xowJzUb
N7LVzsJ0rZC6O8jgI0jSn2npqhdZWq6og6J4y5crIk+HsDrxS6vivn+TxVOB3ySkkBPYU/fUWT2r
074a9f3gdFd9aYDrBonst2ZlLPe89O3DXMZ42IHLck+Bpf99Ogkbl515/CvUvg1miNh312cEwTwj
WQlHtCuXOXJXGaqZrLBj3Om9a1wa+CYvc62Ks5Gp11+dc4WE39hl63tZJ14IQ7NqcbpZLtbk+JCq
8XMaeekLqXEC/sL70dkpbXrnZhu9bfiZyRs1ZvFnV7baBiS6ugHvbKDEZcfvaajYm0zxCoxtKFYD
kuyBSMqTLI6GvgeDxiqqCKwv+VxuiilP3kNRk8lYTL1YSCfvuCW4u1oNfrXG6ZisUWyaDrK1V50/
zELUVzlUCTezocJYSKvyRvDlTd4ny83qKD9Utlwfyvh/fyjZmhF9lB9KQeGTxUJS7YJpVk8S5XnH
ey7FnAS4H7CTuYsFyC53GYHfkKGhEhBgXzo5UkzgcaF7J3nNaOlkZdm8rtpww5Z+BSwp/gIOZH4z
QLsnLexgWVKHgiUaauyy5GrGwZjV5F5Ky+lkhMVwk21B613R63KvsqSH6pcKacl7CVTlezc62kW2
5WH2XRNWdFcNV3GYJzdiDuf7LdQ69Xk2gpPUBkdgtfZzbwIQsny4oCvQLNBS90m25szzvpaZ5Glk
K/7vPFMpSNsuVN9sx0tXmXpu7To5kBorXmfbiXeJomprWQxTtT27dfDhqHbErxif0nBCbUw2qi23
KozGO+aNUryOSV9s85gQvWwdAiM7NRNvtPvYFp0UN32VXbMcqXIC9Szcl5uKbug3OD6kZN+5kIcC
wxH0f1oPzSU1sBZIk0xbk19vLlaFzy+gHE5jAcZiwrFhe6+shEdT1Wi3OOvNA6GHCUu45RoqQJDM
yD7qQRzGGYw64oj5F80bsksViYuqaEoBWHRmw6YZ2AktrVbUtE/BBOIsyKrii6zD6OqblekAsZaq
yBswjV82QpO8wKTBWtCLhrcv40cN6FQgMHeURTlCL7ci6dUXWaMJ1nqTlSZb2SamZLgRBrl3lz2G
EcPrriSSJIsuYU+E+/uX2Rm/IZXTnmR1qwBr5AfaH2UxbCoTphF0AVmUh6HWX402Tc/yTt4MvSJi
9oKyxAeVB9Va472x5oeS3gZzVDeG2vUb3jTVNm8LZy0H9oWmvAw/7n9tU3nzeoJsDiyPq8yxoV+T
NN7pYsq/yO5WTmJWV2f918d3Q5M9kPXuJfhNreCLwscPVzg7oeztGMYtcRZktuIeH1XyLBmdLUi+
8SxL9yoMN0gbjuMOQu2v4ej8G0DHp36F0sFBlKOzSU14DhMo2Fsfu9n9EDTuYrgQHL2uQGYma5C7
G8f8Vz/D64Zt52Ds54kyWg9JqJ3JZ7dnkIDZOhlT8WdwkGHmR7tq9v+zXY5nas7Y/KXFliyXs65I
ET11Ldx86Y7+KEoRnUcR6hDyM0tnaIp0Zvn99miVYxtgmevaU8eDSwbr2hjaT5kStl2BRFtd2zuZ
EmbVdp4wInhpWYXKXkHsvE0DesVhNnjbu4eSrr31XdQ+e6ZXPadG+lUiYco4dLdOWXrbjqmTlKw/
2dAqIRkXu4fOVqrU2UmwbUmSSJSggP7uIjW2klFUa6Rwxs00FMnkO15+Q/cwPkiA1L1OwqTssW3W
d3M3PL8BiJQjCui26vJPQ0hZzCaQ3RziDLp/xptsxWIMg2N8HdJkCLdjSJyuVAbUNDW9UM8i8TYa
2bGbsRwm1C9uYVZ+n/Q6OcqSrHc7/ddQWScPqq2M64lN29Uy0DqOEKd+mpymf7WSrtm0lWi2w1I0
Fc052HEYrWRrYcbetarNo2yUVWXfrz1D1Z5lCb8c5HmnrHjCg/33q6naNgpr+xmn7PZFSc6dng/P
2mJ/PmSk0L2gVX3ZJuvsUMHGKhoICC39ZZ2XnNu60099nF0eA+1pVH1Z/NdAI7dIizMIPthAmGL+
dSc5IM7yYF/orptectYJiC5ohLBCZ68ouf6UB4P9f52xwt9qTgD6qyV6RCSNKMXCQgAeMFS9dZKl
blSsJ4wx/pAleQDyP61inM53RjYg1N274UtPPHUZLC8TRK2yPN3Rum8SVLeXK7bCsk7DoIgXWwCS
SnM8IOevuvyTYmSt16awXSRQ+ffJQ1zXT6lhKGdZmgZ4tOOgfZWl2hn6U1248y4lc3aKQoGj5HJI
/jmzIq/btUn1KXukWvWrhyxOabqyzDLGltBskaCFBDRjWet7qGVfhir1rurSkC0NhQmYFUFYaPrF
4F0hG/8aAdv151zq0HWs9NAvEAVDm81nE/XLWW9esgWm4PBq3zclYRTZQdYNixiQAhb2PqgpFPPZ
8ba5c7atcWUnegRYOjcv8jB4IzZseOhuewyV2NDTINwF6DwtLSb8xdEgpCb7yVbAha89rmx7qayV
ezaWKLb7JIW1PA2NfV82yPLSqgThn2A+4d8LvIRyb9C/PM5CZRLrcqlTQlrNxPu99dFvLKwTZjff
xTBUnwRnSYfw9V/Iu+ovFdlIWV/jQU/YrCn36hhVn4JtUjaW9te+Y8GDBCdb7qX+MTzHpeapBpp9
a3UUa2Z8nN7ZSCCAvpzVS508k3WyVfYb+lr8u9X1hl9jizqoV94g9J0yG5DkWoFIEkr8RwAoG1n1
qJdnhd2G5841m51nJfOrmQZnBZOOv5YTIJODPMEU/l7j1Dj53q3IA76JLu7EUam1Wxqwh4jkNydP
G2/GrMedBgIkfKf2cpANxqyLo/f3CJe/9HKnAjkYt4DxMOa1XoztbnAr7ZWvUtkNaZivZTFtQBpb
hG18WWzGhG0aK4WwjvRuZSj6dhjiGOwQQz0Qjn7Fk/ektIb2Ki9cxxWB1aUobC7s5cTaAyK86ARP
7g2BsU0p9PHiLeSgZMQiVLXCdQ/riVR20JrGO4phSBomWbnSvNR8V+ycaK2SV/DcKuO9LpvPyTLS
W0j88/U/BinapK7zQrfPObbaihInrJXWYQjqkidmHcmTYV4zY9l727Ctbabo+W4C4018nMlXFo3G
ZGe1TL6y2OKnupozUT1PU2oe9dRTVshATR8qokmrvrOyEyGX/h1MWm7imSB7idJUoJt544fnItqL
4FN2MnpF9pKD/6uXocAFyTVbEA1J+ndTOcsrlG3367ay+K/b0qtJh2JbKYO2Jn+YXR6H2EAPrlTP
j5pMYx73wWSt6toqT7IBd5H8Avm9O6kI+37kGc8y88wbLmH2Ppsqa5uQ+fzo62adLpil2MHEICxb
9xSjBHsdeyzP72AmRgZ1nLylVftrpBZk95GyQ/rPyErPjPtIiXbCYvJ5Ktp9hFfFH02+GxGs+lnj
ROlXZW+/Wah0bIp+iM51pSRPtTLqW8+yiy9EWshtOb35Zzd3vhyVFNNnJ+bovSUYvwZVJi7CJLWq
WcTvIMEmL3ETiFWYpdX3aHBReSBzlgTMqErZfMyRV6HZ0ogrcpH9wa2LTxb92boaTWJRGC+h9zS5
31hwgqntop+L0UkC6+0zzzRnFRRWdNPaQN+7bmLvC0MjSQT+HpveYfw07QIbG+ZWTQk+OyaETrO8
S1BpxWsPhWBV4hGy17yieFVJVUH39OZVaYrydZgG9drilshzV7zKHtbo7sN5Sm+yyq69ZhW7rjjI
/nPYW7sq09K1bCWI316QR3uWt5JVrhjXWO10z7LUCsODb4SPibx2FNXK1sZTGWlYPowdGgUg2PKb
7DsWWX3JIgvGd6QYmOlE2Suhq0uf5sU3IwIjbSLpc6xdF2ztDKmj0YpvUzCh5tmZ/Cjw8vgo1e+y
u6KBTRpdFvayiC6DU7TDZ2F01R5nvWYrq/ExXbdmnMGlyPRDoYtqIy/aK9ax4GF8tfMWSp5hHsCQ
JS9JYeLbYwLubpwef6qiD5gKK+ZqoskvZQvKSEw9JK98SFZ2WHd7VLwUEqRL+f9x8P1Sy93+8wJa
iAto3BaoryyKDS3MfvQs3mINMbJOKy1f1ufaOK/LcDDu3ep8/K1b66a/d7NZLB1U1snnKZKW4CQR
/4qS1vMbR8MvoZ3NdxXn3Rw96K+q6omrbVfCn5eXKOuDfufBzdjIol1Z5OEJFJxkMTDe+tBuvwqj
Ni9jFiakMblYb1uQiTskDuPet8n5/wmbfa3qOcEJgE1PseZ530wDNzmsE9UXxFr67Zi0ylPgVd0T
5G53a0Sl8hxPCL4JON7frL676HL8nCADNUT1X2WORcXotAMKrXgPl4GXX5xy6g7IWE/7OGjaazYp
qApjRfKVBNGPLO7Fz1DdW7rB56g0/c1N3RE3Gp49ZSGZxXGl7WAGdMdWzLi19rm1idD+fFWXFwW7
9/G7YjdoWRMTwy+y3yeGGuwnpQ7XbaMbb3nUuvuyIgghixOQsn2iJPG9iMmpsde9JrkXh5CnNMP6
bK0WsfmWqiPZciPPmV8ptlY8UrSLe2eHdPW+wkjx3mrXYbt3iAjdx4rCYZ2XCqwGl7GlTfakmTTs
H5dPBb0nwzZO6e+tmQWRtHNVVCiXVs8ro32oKdO9NfUCZRf2mnpvndM42JFih4yxXLl2SIRgCW7c
Wy0Np2dLR3BcXkpEqrFTW3RUZZG5TdvNXYNswTI2H4d5p1sBpinLfbVeH3fYt0HVmppD45btPpjy
N7yHxtGHZdmc5YGv99dZbFydZh5P/+4huwkorz6JvHQni02JyXAuLEyTFvvIzNTdsze34IzK4Mrk
aziIo9jRtgoRP5WVsp88hEX83YlAlsqSbLQV9Ce7bNjGy/hH1zglFpXG5MIedfKs1dVXPcfS9HHt
BmfWJ1dYxyYKmPFktyCGc1uhlbOWF9YyXj5+BHs8g2X99LhZUGA/UinFLWFD/tv9oXA0iBzl8Ub2
fdzM0ZOD5Tbl6VHfhUp2RLv6q7zz49pRrrsrAmPa/RrOl8DRoIoudivyoEQ4rQgPl+xpYZX9XZ2m
wmp9Wdaxyvjn1CKVhn4LkgOGkq1VABan+6ns2pap4osWPz7Z8j8u16bRTg9CUgvLLaflOnbYsSuS
ZXNSXCRGPH2jxS5rM3RwvUHzDlXIr1wWbStx2DeJ4qxaXvi1xsNN1mujaxyqWmUZC/jqQ2uggtkN
cGdQzuZbRjRA1ieZNx5mMUIOlBfHloccCbhCYiAsaDVSAfJQtrF3qpeDLLatVW3VAKK4rBuqiiQ1
Of7SV3XVJDIVO+fYaZ1zkjbrzjPmJyZhk9jY0mAHTr8h8MW8kuSss2VH2aJF2DYuvcUy9lEvz7xA
+zVMFu9j69A6mgWaq9+rtNlNk66cgDSkrpmd5WEyIwSrloM8k3URCaM1OOh69a8GpMYhIC5jZedY
6XeTWhbHf9XLHnIoafJgW7Ncvt/xv24mx2q1950A4hKZI/SbDsG0VRd7xGk5gOv6dSilgWIKreRg
h+qmlsVHn8EI1ZXqKcNOb5zYtzQrwlC6Dg9OmaW7QYTp1yhIniWlZG6CmJ9F+3sPDzD6/+4RKFW7
nuYWeVgPBVGvawletWF+0lVnYxp47T6qnDRGHOFRfoyo9aTbG0V1hh6TnWT9vbMzqc66z3C0s7qu
vaE1D7PFxLFjJHbike6rnT22VIVfTVZ7u1eWebMD0LcIuVJXLIemTqMNe2x1LS9zb9Ac/GMS1LRn
dbFxWrydRmVSV2kadKtHXewKx7mXC+nd9GjSNORUfTlSVv7WLstNgxbGvy73nx3H5RPIFnmQV7Q1
91fdo8hTx8Qu+7h5hSPMNoGAtvbIuIx+GU7lecSNkcxOUalPFdwU1RAUZUsXNHq3DtsabiXf8lZW
2rW9mIJMRrxOarRPjaF5qSKVd4keOQfXSwiXDHXyrLsfsk3WgDiN9w6Rx9Wjzrbw8Yhy2HRaYtUv
AqzAS/Eiu8tDangs21XXud9D1plCjRENEc1eL9xhr2UqGJgsS88E49JzQ+xjL1CBqIJCG/jtuhxl
i+wDlrMFj92j47z0lg1wJ7Vt0RtIhmWpfiyspG9egwzDX6vCCs9zwy+ZFY2fWgZmvbayljx0hSld
GgKQyJvpOFWQ6lk4hjeENDFoVGBgJmyd/SEzp78g2q8goQyhn3YDWCPDA7NkIiiQRt2rEpDE640a
6Q4H6W01TeKDsqy74C4VG2OcxteyAUwe2Sjra25yuF8Jo1OCKwGCjx2PX5rll2DOEFFtyyfD0snj
OlNakh36uyzP5KGJmmJvNgZiT2F4tv85EFqD+z7yWssiV9+pbvMpGx/1/+o7j5VYsG3/eY3HUJG4
/RFPvo289qNenj3q5tKNThGy2csn+NedHnXywyQz0ssuLoT/dHVzM9pVdo7QVmg1Z4RhMap3QmM7
ulmzqeMZ/H727DkQOZWidV/LXL+V2C9dVRKpr02nzf7stOlTP2Te6xx0zZq4i8P/gFazGeytwfJ/
oy9Fb/HSnRUgOPJKcV9r+MaIP2SjhVTQS8Djwpr7VCdWiQ1byKOO9zrHYJGzJQMFlkGW5Sky6cMR
ROvC+xi9tyzA5zsdh4ssQeX8kuXqcL2XhElgyx1v95Lt7LO5UJ9lyUuIkNjoBuSG8w7+HNrw0M5X
edABwm7ywFCBKFCXV+avhhpEJZYrrrtpVauzYfgvLYiq+CFvqP3jChU6Adc4FLs8jTCj/+fKkOO9
TW6AvvQw4YTulJkbtMfsWwvo5mYWTryfTAdmWV8CLVkOBlGRc4b1vB6wG2FVSl1nhDujnkeWp5Rk
3zgydb+2I+jq2PvcOkyTYmU8qdE0rDMiW99R4ak0+3uN0t5aTTL9ZCilc5l60mqyoYJtjm+n+tkP
FhzOuf0BIcvdTU1bHDPMGhABfJzGwLOPpHWbeRWHenFsNRvvrlEJDlg6EHOGUGlbdfkqemDgzPD1
geBe+ZqxwNnVWGGvZWsGufBcD9lXgtFpu+qG2Xe7qHkpl6QqKjOzbzm4OPahhykADClsRbpcPTZa
MN8PST78XvyuzHaG0K8SPhEVgpeynAVzIX4ryoZ/1aVLv9LNsaCVQ7S53fBusfY1cKBRCDIeUyY2
jlBrWLFR/KxZNUyYqqm+N7396o2q8Zp0o7lPHDPYpmUfvCvQCEagNN+rGcnRvJ/aS6xmxnkk27mq
6jG/jpFQm10YwkTLQXmhhzEEB61J8Ips9OCmLwd2TdVlWIhsMeH+DRhYFunNgGsMjbIbU/QPwtfx
UV5DHoQdAQIPt9BSwaUJc8bbHClD05i+GWWJ0iaJdFyhungX9SDCg94Slxgdh0tRCTRfm8AmEkHx
0SCWYma2QJ8MTJgeDYptVWcF4KZT5Sjn5o3zYYQBWsuidp5siMXvQ/fdXqoDPKAO3RIcJEtQ+SCY
w70G1xUFrEHBHdVWTpCHzc0QZiR+lgZZJ1stjW0uYu30AQ5brdAg9JVsdq5eC0LcdczouzqlL01V
Ka8l0K59M5v6Nq1y5SO3lJXsMOGwve6qxDzJkUEOVEdar2Az8pJpKvndX1YQrZUy2yXGNbYt/UpE
ctiGmYKDyD918qyORbVawhnbyZt6OITsjPppdPlhMlYerDrVL17xKgtGwQvCzwD9HcbC+cuppy7Z
sO5ONyYMvvVjVLWMD42y95spcHayQX6UAOwDFj4hIvOLK7YDFV/pGvF1wvP92pda6JPQJ+Bcz9PO
qRpnI7u5ASkC2/SYd5fW/+9RVh9Vbx3mS4qh9zfEifobbASkPgx8kskknR71XZSTKJ5nl+0g3WRD
kqrqiRDrQQ6S9fy9iD60wxLicowr2W4i7INrv6uW+iFFdWJvh+6A80MJG+T7Nbf86jSKve498HVG
KNpDg2PUHmSWcbXK5tdo/qMfoId/GmH3g8uF57vOn1QAdBZpGmHh4hQFGHo+pAFlQ9uP1zxN1LWe
aoCBG/c8aaiqSUWquNd3oRq5Z1mS9UuV7OXNItjdE796XgD4M23xpZz04FnJXgAJQ3lZDjOWTOu4
GqOtLAIXXWyUq2lXxTPClm53arR2ulpzhpAlWfcVlKr5IBsjZ5y2uDDnG9mK3+34lOX48MjWOkPR
awLHJRtlFUwLoLbmdJUlKyDGEDSngO1Nrq8Xv+l0sdPoAZSuUwDpK1l8+FXfjW5keVz6NJXSrqSn
teq4I9xobfriush26gpGpix55y8KrB42E+PbtJRklarrX5GJTc+yf8NPdodNPLPO0sMFRvTcC5MA
PhfzIFMgsgFSTMdGR48u2GOxBBx5+5Tp86TarB7N6ExeSl3zgYZnZO10FrY+783nse5LwJV6spqy
Cb89pccloPsIW8u7JUebl82zA7c7nSayrWnm7Eyi61vX8eytWaQfZVwqgPRtZSVIT+5Jxx4QAo6e
vYCXuwZH8ZtLoNtsUWjWdNNA48IcL/JMsYAbVSUCjrrN1xorQ4Z9e7mIHnsr4k/M0oRiiZwxJQ9q
gNtxE5hrt9CJ4iYLknzvjM+Tt6yIPKR9Q+6PBMZUHA29nldvegTLG/mMI8//6ANj+7NAYu+lVI3w
ELrZp9eHf4g49HZBpHn7JFCIbbEdZpaM+BXNb1Y0pTt7QTO4zXiI65K/Ff0cN8Km2LT8CTmpWwkT
cSuQPUgC0OeV9toZ2jdP011fBRG2NruAaKfi+LVBgkidAP4MYbfqB54eogQ5nlMttl1ohqg3z1OR
PydP6OuzgABEImID6NmBeFqOzZpMx2YYOuZlNY2fRmCLvijac0c4PiRi/1di5UjMVka7CQut2pat
kvmDCcBUT/sVupIAnaJPze7mP9qq2+FfeGhm62qUtfrkNWBbmZz6jRfVua9F08+g+6POUV9m7/sD
KWz+F80nKoO72Mvf+wwwiV52UHGLFx20mj/UmMvrynuYJyurrphWqhb7MWH+keYf6H5tDf4zuYdp
3ug0P1SWCWvL/AoboDoCOWZ3gtmLb8Y9IQNFGVb6nKcArKxveqTPAL5ZU3pRIVZ0+IRMuilzJtgp
w2yqKpNLZIOsnkPydlaCR8FYdDvQon8oQ56/dsHPCgndHSS0N4XoKOuE+VKOBJCyaBGcGlMmj9lZ
q5p+AY/JXzJXqDIRXgAiOfxI47C+aJOBGVr62vW99mY4xx4E5UoJxKsGL2RdoGywHnkHEPE0D9iL
X8x5PBZCxYkryS5Di+eTBkVmMyd8GSR6+10EnvQYhQevajeOjnliUNRY5JjDc6dFNYvPttpFNqKD
fd/dgH6szXoaQCGbR61wFV+NogykXffFmQsSllMxr7sgr48iHg51BzYXqSVSs8DXlU7dDwMcs8LM
Ab6C60K2nmx/5GChUpImajvc4npcGaLAvrgOMGdcc0RX2bu2i9DOjNSVDQJSIL2wn2d4DCYWQL4W
5NqRbbm7GjqFpXtQH4hh+2bVTqA41GPsCfjhVRXpm2qqmmOXIJx+lacVvLfU/61t1lUq8sLud43a
HYqSQBfoSEbJq2iy+X6BEI+gOND9bJyHHWSPHLazWftYvY/oaMzNUXiRvrU69arqZXUESD7zhEUu
dinsj9fNBMik06cfzFU2NJnZe27EoibPysBn9guPto64Qh6ugtLBgyp1/3rBz+kzdtnATU4V+bn+
XbedLyLofJ2c3iGEq7px4v7PsuHrEd58K00bAd8S7WYy8EW+iGT33rVOkwj9YIxXbfGaR3O1STuA
yHX3I3PQLAGo6yCbWpabWYnca18Hh2x2lS8BAr/BFD1pRveWW22xRbnks81TZeMEDV8ewo6o//Rn
1RY9KXwS1VpTfGmi/ltYmy1KhpG9S2wSKuXQbYO+zld83uQpy8adF/EPyUo0W/TM6s9VwT9LS8Vr
NpDX1yu2LoHYJXG2nQko723RnLKsQNonKd6GUl2JxRsGn0psovBMI6OZbNsiONUlqhIJD6Oq9bcy
0D4i3SFU09RPKvuNVTf3/QbmonVUdEUQs0/MQyoQuajb6qfQisLHk9pQ65+o9MT+aMZYkzcphqnh
c5sb2h6F3jrsrDUKyIXTfFFT8bUy1cj3jJGtr5tdIscOt7UxoC8cgk2tveygaywSEjf5aGtv9rvE
nVZOcyrb1HftyfaFl2P4npXutiDdc+mALNZh015yqyOaixwJYmrwsFqhoknZdG/E9GNf9NaHUYQw
sgg5XYXq7YcUzRO3ORbK9MNz0L+yvE9ryLD/NIZDTubJjwTpYibncTVZwPkK3XNXhKHHPTuvlOwa
ajZpVj3FQ8s72B3NLeYZut8tTp9Gqn2F0D2CXa1P5uR667js8c5IIKeKIX6Sh15Y8RPZ0ac0q22o
w3YGjLf/4iYQLIgs+Zmt+F1b/4wN66s1TH/WeksOLDJPgLGfSliIzkQc0bTdao0OwnuD2ejGydNX
ZMWty8h077d1Wu/LsMlu2QQOT4m6Z9HNvtll6SZjUbfWIWYhihXj8KUNYGkze9VpOCtXujAQBHKT
fZ254QlbmgC1HyN6mr3MOgSs1I4iSrRjPBgwNKN8firiZNjniCCfgIYbO02I6dxHWchiFlor8Jhq
2w8YI5Jr0jZlnDi3rA2jTVifqw5ajylskqkYQKKdwZI4r/A5jBD/XS0oyFWbqOTNTSDxlhDWq214
2AXOonprmn2v2PgN5LH71pK0X9WO1aG2H6Ex3AEDMiYsmZDIV9/nip2TVvXFh1KRE/WSdjyUlmmt
obw2fsvr8mO0YPpE8Fo+oBW3gJPBPoBTxfWvE8YHExjOilC1Pka76/DwFSremhb+GcRFPkIEUXxe
68MH8XQ2bEnVf2he0PsZKKkPz0IKyZrd+iMseEWgY1h9QCEbEdVG4i1UjCOGg/oF/UmPgIQTrGUx
FrN+yRVYRGP0MbdJuYKXZILpDtttZY5MsqZ5jGz2xEFo9pcWEddLw9/6NLr1FsAZe2UmoHXpZVAt
U8c6s9YmouTdlLlWXtuEf9lgrnqbT4nEUIKU9zigkYwoTBcaSxQUNR+gUcB+Qxz07NHUVjaQ8a2q
Kg3GKc0fbp+SYkYbBI5/8YWczrTt0RNZgxSyV7hhGX6vGem1sgbHn0RibBJCwL5h9Tu9SDw8yeNh
O5eXPqmmfdfEwWXmb1Fi+wRm8S2NAnEjkNr5aFIxZdWKekUKHUW/fL7Z5sSEXdTTikAC6DqUu0lM
sZNV+7hbQWZot8Zigtrl8QpGfHK1h644eDNOq0g74sFSzt+KrsBnpJh3Fa58m6n0vgIOXnf1EEN8
4fkPZhC/U+UK/hQbbAiGw+0MWtuxN0EShX6QEmhtanRwBKfbOIYyJAI0vrQhvdlKctGXV3eYEriy
s65ed2iHKuiwMXELiA8EBNBiDaxV52WOr2YFiUimhzYO7Jeh9AiqW9m26YzSHwqCGoUXuusEAzi/
IbO8aaLSXk9u3R8R6rDPsdBifnQzuIWGcJlm8kLNWUJfnSI+5UYFSNc4TUjTbXprip/gdlQ7Fv4W
n+yKblq111DMEEoTPLU8qohDlX+aztxhxCasfY8UTRTFhJAnR9u0bVDsilCkKzN+a2ytuoXTqPtE
1L7x9ibDPIjpmFt+P/WlHzWhcrXLpruM9qj4Oen6cyMGsUKzmT9c9Y4R1ht5QZgnaesb0W7ADR3A
n6JGgTK3MNB2NA1lejQvfURpXVVLLtAbt/wkxkvbkG3ERtE7hoGLY2rmnhFy3/Whkvq9q15NAjob
w54mX2uVY+sVb0LYzilvlR/1yBc1WppxNssq3zRT8ldjgN+pERXHOedWdHV8Svth9JV4cvwRl4GW
eR9VCKYV1c6OGHkHmynAPUj0MKW7IMB0DekO4Sg/zNEcnswA+NZYRquoG61VI/iddKWeHRXRQwE1
CIxOY3Fwpx5nELeoTmiOXdSaLZUBVMTAElHHcgOwLCsykdlP9ejh6DKyeNLqvtlBst1EowJlrRLz
PrPSBmhl+do2xbOiAnhDYLvZOU3zqYlUXxm1ZvKEpTx8nnmduxGW3Bwe3BDXoiUm2vVRskEOmhV8
qE1rld1H6UXiCEdJJXs1f2saA6wcy4I1DwUcCnzWV/M44j7UeZ9pkJt+6/TEOpBpGlO0oRv7Sqp0
vIyADNEsarb/h67zWG4c2dLwEyEC3mwJglaiRFJSdfUGUVWqRsJ7+/TzIdn3qqNnZpOBTBhRMGnO
+U3mRh8OYjXB5Om4mYosWKbIZjE8cIOGQezsKFQD4WQfGAJN25qQWYDkqhpkMWjCUokQWtGrp2JC
D6sNGaJy2zQ2DpJwOyUZHL/Lk84XYbwnBpedUqR3bVW3z8zxnzC77JAxT14NTVP2FR/SJpxfMwAc
Y56Ia8t6NrJINBsueRMBr6SrW1asaqMz02dlVxnRtM8rW9smAGw2wkVONnmJxGQxvWkHPwchubWc
9Bp74mxbbhN0SOSSt87V3QAd77A4qgfjF5ET+nCoNEOa73qE35feLpHzSvBiQE99F85q0Dpus4Gu
nO1Cz6InCUUUoPL0XUN3J6j7drxrOWGhHPZNretYfXkenqUGwl91mExbzB/vPCqXGIv7g/BnthMK
ThezsXUyMDIRQTnQ+k6Do0mDoJ0e5sB8JvERE5+B5+orYAMBtXeNPzCl2NUWCuY1ShCgw8vuVmdQ
uAwSgR45/2YCQZ9N5rxRmUmbPdZg9D8/kVkYzyLJrkpYL/6gauGzaI3vtkkefhmqU9Kn4ljMdNem
ApyrJJtROWeHVSbU0zPeu1sNFzq/rjUUkcoQ6lwITiltT51eAPKaMjQdo3oTIrC6VxXWLENtNY/C
WkBBmGWONZJtXUMvXXZwNDHDSCGk9ovCSn3KE4AAXn3E8rI/TaMYTnLrq4hssz/lCdApODWM1A7h
dvDt+7nI3D0PtzoZmVqdbOJdu24pLzNivyckkZZTkrNo8+Al+fJqbkcyoM+mfU2CERmaM9ELd0Oo
/yI0rzmldfHRuDkBlMIcm8MS5yyRPVjNbjYjS9zPp9Ho0TJ3WrxwbS3PN5aFOotemMdBWQ3xqv00
L8WJUaRgETSFgdWXH3YMKqAbopLrE2pp8dnNzdJX4jJmLeWGJ1kwfWUeGqcXi7D7LlTU5rT0DXpZ
o7Vv6A5PjZqCXYyZlm7qpnxL0u5X2xX9417JLXmb4sVC+3wOFxfll17sw9WNUq4z5Ja7VldrPp73
tqmKiR9NYU/heLKjd0hNFR1doCH1z+qCrKznJB9GERWa36p1euy6hYT7stXG9KopXoKbPf8YyTcL
GUqUIJjBt20Y+nRS6w+oX4ayvaQK3QUSun6czmG+idUw3C9ZfRjbGmGFAlfEJD6OHbxEhckaMNjJ
OMlfgJgHeWFneSdtV+FXYbiLLzdbLa5Y/obGJu4AUSIVAv37rSw8llajSbwGQ6oTQAf9JOCY+5UD
j63+6S7ZT+IuLnc2RENu0C2X1TF1PLCwQY3FUT6rSp/KU7MWsioLEzEPXvP1Uf5fu0OM6P9x9Oh4
7W4eBcHFYq9Vo4/Z8ncWJ73fmqjCBbZiIjBSpIehzj2SOhwQVfh/l26CWPq8abwGfKZwaiB3FAOI
v938KfCUIAM4aUr3FGZ9fMyUHDn3lx6bwF0fD9cirJ5S+oETKtk4pFX5D+TkIgLlLTStHo/ZRX9p
0YYnHK64gZM2ygZgNOmEKFluYZ0X9N1LvtPG6OqQFQvzO77r743qGvthDROolpWfpgiZyKbRz7OG
tc0eIoJz7xu+YW9wwUvm5ZsnaZDYDxQRRMphPCqlnfLpuPNFzAiyWY7SMmsizugh3lAP2SlUBbrc
ncK0CjLWmVtzRAtGsTYLWeeNMgHScg19k3qReUfxqKiq9OSVyycPG38aQKtHcyzw1tSTbhuTItPH
zruMYjH2BJUrWGN+whJiazVt+aLmkBoHllG+yKpk02dR+WIlZJwRskK0v9hDtF+2ZGE8jkLw2ZhQ
tsXjRneX9A9Q/805LBLTxxK52LbKUj+lCGcYWql8VHSzO2dq3GOGL9EV70xy0tbS/ZpSsXeWDu/5
zrw7jij3fALFISSO/lEWIYoJifKjD83KR552ADEqsouisu5pvSGoslj8iKr4nUiSjwO3+X2IxBVB
VOd3LoinMS7ohWK/ZCHTlyJK6k2jYttmtvZPIvMusQD6KEft+gPBkhupQTgufQ3RimjJtoza9Kij
OL91cnM5oGK67BdSB1tQmsZ2Ubo2YPq4Lasx2av1Gu/wiEgVRFo70dsXgP7YFYrhVsAnMZIy/h4q
lQ0TnGSCfk8rtVzJK3GgGvZya0f1e9dqfxRjV6NODmGSbD95GLxaEjfx0AEaiy2ay+lVJGkOuTWd
6aSCbs6zc51X49lao3czUN/RaOqDNzTKO9bXgfAMQqow9rZhnwVTlETvIAV/Coymns1GV94M1VKw
z1DHwO1zkI1WGe+yZnK/N8SvG88FW9+G85nAZ7TNTOSUBjLIBxT5ty5K7j9abzR8J3W0F1YAxrGp
4nbfwj27x2YH651M+O8G+WDLSz4bDImZT2vG1SuzavUeMQ+eMYirUYeENhRR/Mqq38gKxORI42qz
NLZ3B20c7qLYgTBcL3hsLenyQojhc9a74zKL7j62nXvtEbaIC/DMGE03e5TA6Y5k/jvjx55kzjsl
l5ZtvuqP3fJI2SjrspCHf5391fZ/XkLutpdQ9vOIlSnHiMgn7I/V1PixWY7YHcu63JLjzRCrHCTr
/9j82v91uGyTxb/a5HVk26x1xdZQq2nD2i5D+60oKgbVdVN1mMIQTv1PqzGYTAjW/ZkCZDfAj+3v
+uPURylm0oCKpeyiVNQnWVTrMDuaJeJjsm6283/qqFczixySp3LWo5ulqXwObm74gIiim2yrcpve
PTHHvWyThQo3XY3H8OnRlNvpa0Q39nVSh3Pj0UTN/9EmdxTt0pDfWbWO14s/2hKl3WjaoB6/2lhx
+ojZGy+lmWlB7FbR3qqQGi+V2rqolalewtyLGfqm7kfjah85QOS7rirTaQlFHtgYEF3LeWH5FM0b
JN7K7zGIi32CAeSBxAisZdiJmOxtNd0btkOTEUsJi2e7HNonM8n2LmPsGSdPpkhLmh1hju1Tlvzn
AsnWPeIu70WTORfoh2qgsOyiW4ns57GbEmb46nM6dSfEUPIz7r0CSx2A3KColsDwNBvTkxz9uHL5
IRxkJ7nR3p2A/nPRNep39NaKrRjtIlAX7ZV0c88Ss0emsUwnv0XdcG82JZkeFUEmTYcox9R7mw6D
+l47I4DRLl3ZFESSMvyhsKCKjD+S6tNo+5aVMoDGPrI+ltGstjncuVsWI1JQTeVPYvnzWTY1kd5f
vCw/yposIApHuxbq91YeL9u6Xn/3rKF5krUhLhcyTNNz180eOLVObMs8HW+FCAtosPEYKNE43mRb
XDLZBRx1kTUPV85zXOe/kaH5+4BlQqqaqCQYlPUassj1v+LREld5Ga9a4qOKdeHm64Chx+7BVJrs
KNtqvtunTgkvXksOfy636CVGr9qSq5h4pvPOcaM1PEG3LdsiK77mBRlU2WSVA6jbrPwl+3XZFI/L
7KuVpu9lNZnb8jYTFX9cocACWweoJDGvEuQKHPQ1qRLnkLT0r0i2/Ad0+zikXZifa+G3r/Z/H0eI
vwAOaeg7eb2vAwctvk9k41jZ5KOPglP5jGSgeTSmVT+njqeNbJPFUKrlc7cWUaIA59TnZdV8gprz
3x1fB2vp4hwqXX39apJbcxaWz19tbpL/Vr2G2U8Texu3aZPnUidlLDDrfWx9tdlKB4ig8U7yCIUM
0+OwIqqzg6IDhul0VMeTysQMRc2794hAUBAyZ9jJqibKHDeEHt61Y7XvIgxXkM8aK1wPjkeRHxIh
AFWv1VH0FY7B4EyQamLtJex3w8vAt5UmEea1apJUP+gtyP1u7O33qWjGg1CYscm92dSmh66p5m1k
wpUfOts5hQ2TEjslOqcqmkAkLbPfnKFgCeaJD1mzci29r3kCWYvd0H4zTAuVpC6/yqayj5hN5NXy
JKsgpkwfD8fvNToPW32qvTcrHhQkwWIlsDzPfdOYGh3UgkmdrJZIvaC/xiRHHmzQXbzCYDjLnSGI
jrdvOq/14I+zwXdVVa/qetG0Y7rbeV7xJA/Elpg53dzjjIRx4Ua2jYw8gWhRofJY33txNUCiYcib
5MAmxyZXd0LCnWsapxugi/iGrS8HJ2t3whkysJ9RvC9QC3mLxmtVNfnOUzCGzsZV93K07wQJLJK/
Wh+UoLLelXQgOpWp3/ooZXSfi/zd0qaZeT69HKYxGXNxwzkvMXRndESz90GZSLZ44Qdy0FhwTIg/
e725l7W6Gps3xzjSO8aBjZelAyro5Oi6B30rRYq6CMV7OxHJympSUtBo9INWRI4vyAmsUT7HH0C6
BHFm9jvCWGtszGU6n9/n3ih8U8+jg6dvER91X+3VD0YWenYwTOXFKJpvva5gxePW8ws/GhmOciJe
nbF2UQxokQnJYz+yK6iGOhqCqGaVP7pieA3DWn3DyVAibjaN6YX3nLhWWjNXV5Wa+zNroIvWQm6J
dY5hl+ZzVETZo0mbwvikGMMtabNfle0ahxYbi4uw0IebmeKe8zr/g7l3+8s1xWWYcu03Nhu71Gst
Fksv7bxsmJAX5LC7DriElW48xJW/RSv+WhTNJsIb491M2mMMkPeXliMMp7xm2JjcdLs8o8xb7EqN
OG2hJEXgjklF0jv+xqSv3g8uRAbReQJ9+rR7NYeyIRBgx78a8UONFnvvtdqKzi/c7awSIywSUWKc
7RK0VUHG2ot+XZKxeBv7ZGUXZuIkq1mN3iigiSeY9/Zr2M/kofqxhqthTK9xY678sqTdgQpODm2N
RoilFAfsnjBxyOzmQNCvCcyVVs7K3Lgx9efPL+QgSVBsAUEFiUKin6RWtkn0LiZ4Y29M/Yrr4C1a
6IEMutpdFOolbt8FqC9Fq951p0OzNi+uFqu192FxtWvX6ju5D+lT79zjob2Z7M+ezvndFI53zyvk
+bHIeB8sY8ZFGxPmdd+EEByxZlxN15qK3uKtHojcr7WBZPGtwIlX1tADrm6tl+5EWFnvXVljtlvk
e7mv9yz16oTN4VGrzPrajcvRVFMVWQv9kNbZcsnXolPH85J0OuEaalXfDrvBVWy0jHT7Mumaw5p3
zjdEdNAMkI3GuiexGGPmOT/nemNf1FFjbzh3S2DG8YBg7VqXu2RBAhObp+EiK49L5XVrkVQtCaPm
oziMQ05YshUYprlWIyAMoRwmq+X6B0gC2Jy9wp7JWgAnojp1OkcvrrocezG/Papyj9ZUwym20kue
DX+YZVIecyJel2Go/y5QwHQCfOVq/187RtWbnnV+ytexneFoxqadtHoDgBxpkfUqcUcwaNITBAPM
MHoxUnfaiQEypZap0QtfEiQBe1jmp9XDSLbJ41ysgV5k1a3NVxh3RBnW87/al7pFvqixFXQZo4ap
XKhtxRwKGKcURdIVAIyhWI5ZRRJ5bYtNek+EgCLgHHb3llvFexXW4iJrnjeHK7QSR/J159glyl4Z
7YSFdNG/qXahP9v4foAY6QC9cEQNLJXF8V1WREOOCb365UlWtQ4oB2S8bC+r1Vwkx3D0QA6vZyLj
mb8sY/z4w7LJtmY/brLoJmtWPhJiHdFEkdUY7/fANtdA9Hq6sK3qBBfD3shqpjvWawMFV9bk7+si
/ZDZefMqf3u+4rwmK1Hw01x/9wosmnWtCmS1wlyeV7PA7Ub+NjtHBilBCGqtyavF4fCaVYR4SSyT
WrO0QvWVum1ONskCAslzTV9tlu1BtckMRZh/vjtTOW+SKHJ+ACA+N2zhScf31FrLX8QtPmYiod+r
HroISXlxx+eboZ6p4QaPzuoCgiM7VKUdnjpjEecwVOIDecjiUCLi+aLnyUeGPNtnNzs3c8av3XGr
zyIvbSyX0+mkVZgauwnoG2I/8eeRRHxLBJ+FgRa5ySWbigQkThSdSZHuk2l5s5fC2CDHCXyjyuzn
bunLZZPXGq83X+qQ5S+yUGw7eyEaikR2+MNB4dEfUhjo7liTT4vqAcAV0HM4dCoamz0sFq+bzoDl
l2PT1j+xzVSOlpbPb1Zf89pNrxp+8B/4rv0qFtcnQY9ydxXuhC1+132evsRJjG5t5ig7aPrqR2Ul
GpPWbqe5uv0u7D0pseybsSzjzlDiJHCV7Bwp3i+m6+rJbOLfZlz+7Cdhkt6pnYMGYpQsm4txFkJj
U5NkKDBBfvCEkf45kiTKZssFilSTrHT4sNN68ra6IL1UAwS4leWeiHxCyg/T865IMH9BnZgsgfat
XiLvYHlkPgG+Z0EtkMc0HcBKI1j4th3CJ+tPF9b3ZSy0m6G2J4jo9YYsVLRTSyJiFnKXBF4m4r0q
c/PGMV6m6U8dxxPjWna2e5jzHvnDCYBy4xNnVA6aQl4NTlO9gzuvIw8SGqdfQD3US0YEbIu+kr0t
7GL1kV2ODI9IbNrR9zp3m/uiM2jTpL84JO4BdzuCiCmFYk7iafKSX3OB6eI0op2L1eJfCzSYqtM9
3ACj1rcG0V1J3mp7q7bEKbIKovJx5W6jQjU+QH7+HK2k+stEBZNc0O+472vI34JgfVkhDjF2/UZF
pO6Ic994U0stfq1BqciaLGqr03YQ5wmOrUfIIqx0kC6Tdw4hq9yQUdGA/SUHsBFBghfDy6CZ6n0m
tRp4OrluWbUQUrzkCVrw684BdOF9NCBjT/bwJJsM2Ad7J7brbeum2t0bjA6UJwCitSabNMNC8K3L
0pM8YR19jgYjM3OX+FBq4ar2WfX3OQTSasbVVdbwpIqCzA2x0Fl3TqxsyFd3J1nzdK2/x0oGQsBB
kl626XiEHAevsGHRcIIsmJTs+DSwF11PiFxlDtI6VUEjcASz6uS118k+rDuVtZhGAn8KpIGjPIJQ
93gKS1Sgvi4ZudkJ8dX08ZvzeCz92Jvvc0K4Y7Y0/d6GWKMVjThluWCkK7vkL7uz0ZVm7nRzhH3L
xs8KT9w3Ypr+bFgT1iSF8VZN1S+RIjQh9xGiVX3EKb0DiFHzzdbwM1QGbwzksYWhR6camxpf7h1V
Mj3Yr1v70HxlvK8AwzRzfvIEMwioaPFNFoijlEGdhmWQ/rdNn+N8E9Ue4t22Ht/maALlFXpof5v7
TMTG3S17454uCp0+mJajrCaK1x+1BXiIPEQbbePOADY7efw4vmhJI0+otB7s9fQ6anbA3UME0eG2
1Urv3GSRJi29XTtORydKnFuHNvplShRo5joAtNKMYEfjSLOXBxMRFFe05FjThF3hg/ptA27QFABs
/vt6Tf9XmSthALMfYBS2KTe4dDoWd23/qMq2zmy2jcZ4JmuYmJb7pQZg96jqIWct+T4EuPEimyZj
IZ3XJyq2HnV0l23zEp60gg9D1ppOGQ6d1ZQcwR+VxWDPLxXgkOdHEyxIHK1Gb2M4RfzquHzmHdpZ
9qybG3K7ZIqNMbrJwlPFXi2N5SJrU+i2l7hx96Wexam/tGsUuKmdjdxbxozymaUTOmvTZPfVZnjp
b09VGfSGqr1qMayy3w7eolOr3mTBe4SCx0C2+qstNMf3JlanJxR91NsQhclTo9l/fB2Qsk5BeaNt
919tLnZl3fS4aDuMCFYgI+Rbkz0/6XHy2k1efmEMzC+k0E8DJIiTrGGUaasbuell4qZ1Znf8R5s8
zWrLn00XRlutqnNAPoVzlYXbECV0IATAUKetUhVAuuRimnGbwlG9N0lY3cO0IrzmJfFetuVxQawy
AWIuirLy5zpUN7z74VEebBp4tJaoFBsm8J9KxQ4ro5sNoj5u7s1S3ToChc/ovTb3MkXk1hRK6KvQ
QfF6GM9Obw7cAHYK4FNbEqkgpTS7uatzk7y0iXuUO2UTPmMawfvWO2rzWF1mczrbjRh4nqPx3ppj
dfKmpgcVNEf5cxNVQVEFijpW27Z1mq1mRQvAo7DdmYrhPA8pFI1kCNPVfizAx+1ba4QlfPjhKayG
Z2uIUGwX5KTgJfwM+2RnCQQPUouVTskMwKu0+jDF9ufiFiDYmqM6RDAnFAGmWx30bcccxG+ZfRQe
/kJ6vllACftTrEAkDRnNZbYPfAzsehMMuqqMJxAT71rjxPuIAYEAtwokHZDyMOhndUFrrtMUg+QC
7CRX2WeT/sG6i84G9MK2MtRL3mdHzKiVp7qvoMcOo3vMBwhwhvGetGPC8s9lnQzaMx+Ee19ySzvN
ZLSJd3QEE41ykxdzB2dqo0446aJOTPp2xg3Aq4Z00y2MkSyGn9XhqonWe11F+GZIDPZcm/AeI+PJ
bBN1p2CMsinjj2VZ3sgIbeNOq3al3bnnIccNhkAAm1/FPKIAbxv1GdGybyAsJlzoumFXOQIfV10P
L0PxyWXECbkVY4Pu8+g7pkHmtlS0p5y5am5N6tXIuPJY58vZQnA2EoBEcgXLxVSHkzenh1Ybm1PT
h02AfeS4bR0nesrcZtmqnf4tmvAPADHVB9ECRUNdqqsF/ONa6+a7ksT1IUet8QmZRHAljClB1jrd
U1WWREn0Ef7WEvpRPQ9PAAkOfYMgY9ekftFUey+fvGNhzPU2Y97A0soUGwM3Lb8Z+oNVr4jAqNcC
c7TTHQDhn0g1/VjNRA8mWXKfuzX4wOF6H3U2Ini8N3arANdLu+6sUaKTAFwLLQlW7L3BaG/YsG3U
n3Wqz/DqzOY8AjQ4KmvAw2ivckatrdNqpii8Rj15kEwgzFKkSEbEY6e+6/mPwVYuWQbPF3EUP0uu
oJf/WlyjPpF/UxkJ0wbNNfU0l7V2M2F4mLz2pHvtZkzB3zi1bxQifuqLOjpFEzOMXOP7nQW+PFlf
Ibc3rm9vlROycgY0KZz4HaNeJpgpMVS7bpq9sOefrqm6T5Obdj6hwE4QCn2AHfBWI7dkO8doEDhC
RJBptALTsrJZIyXfIAIU/pjEn21e4ZIdmwfG8iEFsYK8VbPjhv7VZFjETIThyT5gytHV1iuBEX2T
gC7bhkl799wWjpnb4v6mGuVRNPSDiWL6yzi0ftUTE2iKVzRN1achjrWnbi0cE8NKBxJmVmyEHoWB
2YPUE5rOCkVxevpeqw2iNHV9QFm7uIw+FTIPKDHEKAoRyvg1WGP10SFrzqB96Ats7BwXTpMekQNR
J+ipHtPj56gFyLNcWZF0PnnPujIv2JrnG9wA3rNEFfx5x1oh1NsZcvHL5BFgb/R+Jisc3RBWYfjs
ahBKodqDwzeTpwnk5QbbLGYVLAr7VIXDY3YEr5cs2tneqj5bD5+RG+YIlBnAG109A8RgFgAPw71Y
sGrUIcxveg0qU/d7hDQYA/sNWg84X2M7RJ2djVl0qo/QdBmoZQ9CuVcwYNFUBflI9GKiKCSxULn3
uZ5vk7DbJ0KNub/0M6JoefcCe/lGpLndWOjJH71ZBwWqh9bRsd2TEg7eSUlD92StOJ066X+0rvdU
xXSzZqvQjWV1fVhQWMJC9c8RIOq+7vs/8T4w4ATbUaBU6fw84lX05BA8LlcCcZTp98xxz+AfZmbZ
U8gdHP+cWLUT3YiALyVJoBt9uGlLSBR5UhOo6CKTrFtlHWq3LjdWand7oOsloDjPAnTDYLCDzHxy
CpJSeonmFtKx98rqXaI8pbZNk2RfzZ25H5ra+yPz3uAy9WoX/lrsZgvnnbHUWyEyyq/YGPzCyqOT
PkX4I9Zqu2Wl7h0GgGd7CxwouBNSUkrI4q2HcO9YJUEP1dwyZ3z2Jmt8zUY0ihxqiMmkQWdGb0Wu
2Oevoh5L51G1mfkf7QaKGDZfFytk7uiNFjhGNwfoWXveLoxCzxce6msaXZ/PknmjqxGfYmga56VJ
SJsy+/jMCj0oonQ+qQvyTQhFXbUk+m2tDlFQdZ7QLZYvI6szBuK1WMVzzGLSnlSz6a7j0M2XLll7
bmpeFXXXJmaqWzfZvoocVfiZw2MEE3ZUOtYf/ZAx87DijzTT0Tk0y1fLmOzdVMSsv9cidJ8Xr4eH
1mlJ0PbXzGnTk2B5cMpCJ94aJQQA2Njx2bLNqx4ZsDe8iTcKu8cRxBXxvSQYlea6YFBJYI/FWb8K
nGn5QWLA7DUjDVUYWKJprV5XIDD/Wyg9+aIBbdPSwy7DEEhqhRVIjSn3OsIs+DU4yJ6viQBl0QM9
xNYVwy04EpiBenCsowE01hyNMyvOkHMJjTwhKH3kRS3PrTm/qmKZoHaE9nZClcaf1yoyBbM/mDws
M3MBmjkig1fSIz25aKCLPLM8g8g4jDOMFOBKl97sr0qH/1NhJulWx0Rz8SVmTqwEfgv8WeCMcwGn
YHEvU6ZpTAX7/MUjNXdK2vpjAW70jtcGaMPyhxjj7F0tcInxuk+3DHm5ZZTAWUMFzaKz0sl4oRzP
1Z5lMTOEAbDylG0oj0YDHHu1SpYKYM8QpMDcFOZJXgbXyre4iYpjnlR02VPvbDHsBh5CSgEQXLn4
JYppsVPafBe2b9LlPY8alN4GoAD+a+Mubfl7SI6EzwkB1kO6iA+BFBzio7sZa7mt40wQ3Fe8EQDt
barxdNH/zRQ/G5q/WNd0527M983UMEyCCkwdLK3VFJJQB4+zaY6O+F4WlfENCXkUOaebnkbWIRuV
20IQYKW3qvvaXI0Hkj/V3jgk3iTI1m+9ZPGOIrYuCak0P9ORVerUAuE/A8S4fXZNfX7SsuRtUlml
ijpCRlFAGV5NmuoQXZu05e8BBfp4KEBEedPvbBLeYLkq+yEckc1/9aOj3YHtukhjKzMLAZN+Wltx
9UU2tNsys71XWADOizq/LSD4Xg3ACHYRtbs6Sb9VTAyQr4yBVlYkU2V1yfScOV+VA9BUlH3au4L5
k5EBf7G2RdQbfl2VwwF2RPnWm017mGCL+LKqp04L3rix8AtV2memy/w/XW9v9Sr6nG1l3pdJtpwR
/ngdFsDepmunLxFSLi9RqzVkhpHCdAYnC6zGrvcVNHAjgp2hpEjM5fy8lanhjkgFO4IkYxltnGXK
A1bRLwZxDnrxbZ6/9AKw2I/CfsO0rDvmK2amWnF1AoTF0XRe4hU32hizegQYIVYkqSxmPf5QFCMM
kv82yXZ5eL5+ds2pirivXgedbpOXGaUEerY6yGmtqaNtuJtxhDxY4i1pQQqE96mNsl0EndfuDLhF
43RHqBx1QzzvHroaEiMkcUO5yYLBTRyUvFfBDbmjDzNIktPP2W2jE7gsawmYrPJL5Kb8oq0aLtlB
bqYLESRYWPx7Y1OC9nU7HQWhStnPK6SQuWx+Kgfg1lGL10O4SRVtjSPQGoHFCsiqfHeUYpuqEQ65
n+YwgmJeb1y7XlFufeETbS1Vl0BCFWXjtORzfpBHxk7HnUEWMfr7/G69iDxKE+q8sZ0828pfmaI1
TQIW4bPV1W8ftepeKow4ng/JfTyC4fzVr89vMmPnUKBGLXPAskjl/ZebCUtkUloY38lqntd7USk6
/jPrbyrAfUZ4Zxzkn5Q/A+dlEdcj4iRDHXhV9SnPy6YIjvn6GB9PWDZKvFQRknWxVtLoV9tU6f0e
qRU8mQB9PLC/8m2AdkuGepqzKVD15ofEA8tiBEbdN/DriKciOZLXo40ZUe1k9PFuG8ik9wPnJdTo
zwHmYuC1gidqIyG669L2Lp+9nbovI3Gf3dIYdOvWGKO3x9Sd9FZ5yhyWf51As+3roYEd1oFQt9FW
Pi75NORWhcdnupGb8i2whB6SV+43XjkUJ3wdPdBncnMtICLwbij7Gq93+pYxXQAiAHPGahgj0H9s
yrMdHClAIrtGcXpsLtkAGsqOD/LvTW1LjLrdJl36bZn0k7xzj7sEtXRTWtm8lfda3pW0K1n/dxri
KysGQD4TeYbckm2P10HWZWFkOIa0vQCiiejj2N/kg3+8mvLWfL0Nck9D5HNTg2Hfylshf6Q+NNyf
Lip1nwg6s1yr/tmttiHIXT7ur1k4wwLwytjlzAZ46+5aXXQwbcWuWCA6d/p809euQw7beWI7+yVa
QAJjx7dRoXOihNuiJ2SlRfm//vA/foPcxPYKsrsu9MeRj6eHmgwOpYOhb2UXIMf3Hrnxgw0ga7pl
cHkfN/cBp/jHV/MPUMW/76BBGq+MYU0u7c4QhbYEiSv+VPpcDb7uMJ3gSXdcKN1fnYs6vOaYWO7k
bxnC+iWzF3WHRuOw+G0unrpRV4B5rP3Q+lnLM+XW/9vm9dWCcIBIt/JNGJJsxxSGpcv6IugT0k4m
HOuv12c9wK4XDjB1f0SC7SDf4Km3xsNcWCxL6qBwRoyP3BVc+f/+XbvMjqEAK+wVBnCFFZDy9e4t
ybOrrwBGo7SbVd6G7m3tluWbJKtfbSXRn7VHsvTFCUKnHsGsZK9OpNBHyuNl8fW1/uMVfWzK/Uvt
jQevNX35JjxOwVZgr3x0LQkC2ReyYG/3KHQfv77wr3dZtslqtL6F6jDsWkB6e+HEO7nPlC+7POLr
/H+/grIun5rcepwj64/Nf+2X1f9h7DyWI9e1Zv1EjKA30/JepZZpqSeMtvTe8+nvR7D3oY5inxv/
BAFHsIoGBNZamfmpbn5s88I0/049yMrh4I/1owdWbhUTHpPFBLm1JhHO04dDdQCaeiob1UHdoUOB
n551gbjjnakiDGo9pGP9aLE2YH94UbFYjHKGxnb0mBKU0pXN2ZhiVcc+f0w7u9np+shSolLljexl
2G5aCGZWOHh3AncwpJNcpD525cYL8gcL8eLlxouziuL8Oi1lUbk8Jp8Oybq4PrTID4qHUSTlNF2L
nBoBX9JDME/i6otBMuIZB2JWeOxaF1j9WrwloNqpFdkPtZ2tvaUGJEpi3zKgGrwFVPduCiyFzwVr
Qik+YgcHGhJO8Q19pL4ELeHu0JhsxTUWibjt4bQ8gSiXPfIQ/0gH9eSEWrKTx/4c6TkEZU5zEJOM
wqxdg9nNYc/d+Jk3fwG0+heg/OQoBhR3XuSY6esJDWMG3a+xc+6IxdlzzLIbmU8umme7VDwRy2Qg
K7J15Ljl96l1r2zaAeD9chXzxGImjabPTGInxsY1gAsJUAm4gDfikjVW4g70o6ILvjUgJxq8KL1i
bGceM7HYIl632A+2dRwIzMGfuwceCUdxYK4TFMPm1dW8iwoUL8PnpirzJAyW+lZqkbYT44vf5ZpB
f6zVh1FL652sa4/iri63VuTSpvkZakOw6rMMpn8g5H83aMvEIYlvvyjPCzu2pzmKNGwfiPHfKomZ
gs6v0+4KIbt+IDStOAnUThc0xYln4U/uJ8l8f8WdWOaY5cbwgf4dA8/UB6fcGACkocWwNBROMl4C
mxl8A0PgNueSiTsjHmtPxvZoEB7sZuiG/GcyFx2WGX25k/MDPc33y0VYWkVOdPn/D8VarQe9dF2m
evFjRHFeiy9lkZsrxwDZDxa0EDOIha7UmAcZjUXRRZx2XnKJLAqbvGpzFr/237D6+UMpfueHVcZ8
bJ7aa8ICLjgEkcfgQy/WrzhHMF2L12TMoINZe4P+Da4V7Ml+Gx2yyvflreg+Z93pCxoQDNJ48byO
E0+qWNEtyVI3jAkuBwWmSIUwsWkRJv7OksxRkqL8YS07//p87EHiXPsMXreWfEV4+s7ESzWu4evN
cEL9sMUP0cuTaqvyUSzLxKJO5EQyDz0tC0URRxCc1x4AkKWz6LIURW5Jltu41C3n+HRskL40EHUw
hzFniomzIRAgPYiyePO44hHb+Kl9/vFjrmSrQOrkD8tIcQvnJ2/87gG0P4rHNYBJl6Dp6R74TQPl
hnhS/j0rjp6nKoJyqoOdx5vPUBAPpMiyhfuECREAD9G6NCx7QNEgkqWfKHbuz04p0+P866cneQZ7
LO/MvJ6ZH2ZR66hpg//kP++dyM29RPZzWRw0j/qh1+cTfD5KUnBs1OazMkI1K+aVZfUgjv23uqWL
aJ3X2SK7JOJ+LEWRE8f9z1E/bGdEb9Hx06n+re7TqJ/O5E0TPkJzZeOD6JtecTSc8VUU47xXFS+8
SDClAM4ERsTmfTKzLclSNyZoggK/o09Ra2TnTmK6FYMvXT+0iKyre0QI4YKfn2jxsoj3ZHlZlpfq
f9Yth4n3TvT7t7r/61DumE7g/iwk2q/f2Ci0sayd1sLiw7Uk8052KX+wVfxb9091835iGnY+gxjn
U5/5DF3kXBSp+yM3jr8WU4PYg4rc8o0Wc8hSFLllQbZ0/lT3qSj6uS2EAe1PpYQSIcpMgHy8nPje
Wd6KR3jOilpRHjFls61OimSnOtnTMr0TTAVsfClL4wQjF2Ux87MW8rAoGYlhz6Yj1zPqcS2mB6z/
ULJWMAP/havNk4YpY0MQs0uWj4AwIX/b/Nt0uzwKltj0L32Wx2Cp+/S4iKJo7b0qxmRhg/Tq5FHf
NJYaj2ux/40IMMBcFPXPXt0Fu/mNFxdlSeZpdSmLy/U/i6JheXVF0cOQ8nf6FuVPI4i6MYmInVAi
XqNlsp8X1nO7uD/LkRVaJWzekqOBYUSbLCQfdo5LN3GsSMTCYCmK3Kd+YhJd6j78cdHy6ZDOKaTt
qF2JCryXQClQDRA9sJRrCpEc04crRxGvfhJTl5tESXIQVyaP2jQ5jLK1qhLLOIiXfbmj87v/wZj5
YamwdBU5cXuDrMWiN3eajVypBemJFgbQpKhwZXejk+OOgc1FGW7iFZ3tlOIJ6Ec1rN7Ei/zXqlXK
3hbpbFwnFc7BNE2OERTBoMQBrYmkrPBWrpaya3gS/Ge+scon3mFrNBAgY0JeLB+Gqnh7XXXPArNt
4AAIZLhrxFUV96VMgDKpRfach+BMBJ5cnW7wWEO6U8/2zE+XX1zUD7do3rrOV13sWUR2fs0DnJOj
ow9bcZXFaZdE/IClKC7sp7p5VydaPoM5l56ieflLqu+raxNpvRUyhkjFean72mRhv9cgAtyqIGYp
Aj2DgDQ7ojNJq6HiO9MsaHqmVschzFONIrSbSu8pUJK9Mo0hR2Vyzb2yXoleY5P0B2nM9Y3cJgTp
dV22qgJedZE4ia2vTYcAT4WYoksc2Ts58I10C2UQgsvs7LdYJYkaHqxjpXrVA5gsfM2QxgI8TyzU
i0L5Erv98xTR/sWDBvYL+JtyA2tcDysHRVGXQHiURLgnyh4WiNAs4i+hY8EsqDfXIYQLwSJsYafi
2987hjve46L6Cd7x0OpK/tqnOqpasfstzVmSl+jAn1xPJlI8qZ5bZzS+O1jr8ey6Hg4HpYYdp+tW
XlWWX8uRmF625PmLKsfmGkYdwqsCaLvkbJIF0DElj6lRwN8ky5sCimCYoXLiuBFiLG791IIpCTGB
DkUBP1L2VWbmt3GIipvIiSTJMgveszSFWBgjvJGF3iYvoB9yh+5dx3m2r+WJyi+RCw05Epg4NpMB
eGW77NzCLIT1WgbwqbkIicowGG7qJCMmyKk79sNVZp+I1MC95mBsr2H9GtohuHdTAtAluLty9A1a
TekoqvIEkW54F2HlyiA+0wy8NZZ3r2DDvst4Qu+xpCjroe89dhA0hKZDaFVsci1TJEXRkF0NXdfc
lKhxHsYpKRPC9kyeLdDV9FgafDWJ10puoYrW4Z3RB8Tm+l6FF8b9PUTBeJtLRHPA/GvxzC3HF4Hh
PMAyE6wLv17Be6ptLcXQN8NQpXC8EUyfaYp+Mi1CnQlrVTaqqUb1Cil4aDBQAM8dP78UQO0u1ZQs
RZ7PfZRhQ+2gNjLBpuXqKR31WFsruqacRJIN3j+VWVtI68EB5e74McZmSA2eW5eAUdvs2/eoS980
XOnEhQP3593SwTMTmUi0QlbAEtOOv3F3fvXTSH0fqohoBQhxnr0+IewaHqyHUcGXbAyRcS7stD2p
bVgf4jjMbtwCBch/LX+peomHK4n1q6y1zyWsQVc7iB46s6iAvkrll7DFcWRB9rgVRdGAK/QF+vV0
W/arFuGO1TB1D5UYUb6QWK7pODzYVFkSsFvmjM2Hg430mxWP+lkMVVa6crMc/wA4DKXOBFq0HR+c
YrP8gtqL/vj+GM3jltpYP1RNvU1laG3WLhLLrZc8IVQ4YrTPKvbKpn4GaFF9AXve3jAdH0UJod36
C6J1gKGSHrKmqYeos7T880GR/Szb8HGhGkigNrAfLBZTVgJBd4E/rb2UHWblPIbtRDRYMFkcocGM
iGbjUqi6VO8h21TWoiguTxLL06fKIiZsuj5m3xPoUkwLvXBv9n/mvxNHqbs3sxLM2XT9YJ0mIi8Z
HPTpeWb6Toc5RWRFUngjCPelLJ62voZC8kOlaBYtDeCOTfdA4AwReF63Iq4LSYW8YFJSy7ey9PxD
a3YeHO9+8S3Pd6I97PxyF6uwNhWjZGGwlmzUwrEHHisv8C7NlHQRvCe25u4/NLRtjJzMq+ea4RYI
Q3jO+wQNwykROVGns8tGssGEUS1Uggq9wf/RURwy916ObnrEAf8vh8R2R3yFrOw/D1M3GSS3j/0t
l7EGrj/9OtFbnGTIcrW6xPWEo8DtqBs1CFgYKa/BlKQQTFxFcXBdGAsDtwO8LocY16fmXIa5fLV0
EjkU9M58+Br8yBwc2lhV/Lxw0MQYJOlkvRqE4sMsJVo/HSqK4sQ1rKMHCyLw+VBxtg9HJKq+bXIC
ND43TL9qyEPAjo9jZr7FyJMSuTTa8bkeivhs9wEBJwrMm02Cn1HGW7GNMl95knO/u9hq+SP1Ffmp
MzP5SfXLW8MEe8M3DdIF0kG+fq0G/5dV1urZJLTk1U4YCmdOfo1hM3gNCukreGTvQTTquXd1s9C8
izYihbcxgLov6dSzL1+jTtGfFTfIXpToKLrwzUme5KoCfnnzy3i4tJ4SX/spgdxP7VZ6VJI1q3HF
nE003lQUfQCa4shx7d9y1KFeamO7BLkUvyZOCY+2otVrUdTaqjtoqKZuct2AEX9lGk37BRkrqIuM
Xt0GACpfqxZZBBm83n7CV74SCpZvzMTVDz2Smffc7J8JoWnejfz7aFf2V0Oy61OSB1AnmWrzXo0E
UsiWkd4h0YFL12//eJZZvxOypW7GEBVxs3KfFYLP4LCtO+I9yYV+vR2RhgUv/E8VsMi/jZ/qVMMi
KjYZL3nnlFv02nIY5qzsOZEM81TFzQDndps9qyCmvyD9vhKNEmFsz0RgfAXJK19FlelW+BfsLt+L
Yg+bxFFxhmgtimVo6/cRL50oiRGbTr7KcL2pIKLP3jASl5AZvnYu4YoBFl26sLCZ6RWje9hsiMWD
1hNq2W3hdtZJtLS162x1pTN47lA7GV1mHghjgtdWLto1GJ/gJIpWIJuEKQTtWRRNhIjQgVTdiyiO
0vDd5pt/E6WhTe7M1+ldC4nvcXvv4Aed9BgntXwNXGDEvotcVZcWdwJ9ttBOtI+5U79EYS2fCVbo
HlW15lUJYZUvIvsiOoh6eBF3uVQmN1ElEh2Wo8AEwFA2KoKrGeqxiek9iu4hcLR7qj9WVbazG7tA
sLDcQmOen83Bys5BA1huIgvOz5JMUjWFDc2sPGxCp4V03AyqB1+xkAIfjGcYwuJ32SicLbyZ+UEU
wegQUq9mr7neQ0mptcQSTN2UdnBXcPoRVZP2qCvLNYHiRfxOFHWyB45v7VR8H++moZ1TWzKedD+x
rnlkEGAxdasH+fdAtOSRT5tyZVmnoEZEzp6SUYndNRa8ivjdf+qWLiJnSPXvolWV/b8dr9YEwDRm
+FD2Y3XrpYJw6cyG+o6oLp0v0e9Udl/0vjNfK6uHHyhVs0viaybMxkVMRFw3fm0L+1F07bX4Ugaa
81ZWqbyxy9C4xrmDAEtZwpYCL+wLcKSfEuRX2zBb24QNXeScl8ruw++NQoCYodnVg6M33kkyrWgf
xL78BKtKuRLDW+ObnDvVzwa/EWFEeggP46AdsNnmsO7mxqNjwjnO625BbKmkqygpM5hx4ai65Myp
FzP3N62rhqcScvK/DXMf0ZwvteBICH6Gxn8jj54cbkS7T9zjRYwWWjaVZgGcsLD041wUzaqjRP2O
VzuYe3qK+mjokbGXzQ7s9jKEYelnk/Dyk+Ub0jZWMhVZqs46GMT7HtG6qS6Kpls7M0qG+4COy6at
5eqFt1Em9Me2vrF2foSbR/pTOc92F7Ek7TNj9/hk1pn+E0wiZJE68zxPHy9tElmAVLxxWxZFeQvV
ujzoWtGdArs2UPd1c2QJGgt+LIJVmfhAZqo5tFhu676HXv8SBbr0WyLScj5RkipQxWXGryHuvvuS
ZL0pZpXAdqyMT74JNzhLFO8BCLW9TyZScVly43Mbh8Yec0D8YAMFIsa5MrCfMZGZ7ui/MwF/A3wo
/VI9dJCJTmKFzSI88mz9dwIzstq0zx7SHFX9pW2IWYanuHp2avaETVsoD8RtNITnoLAE7sraYFxz
3YOqamhQ9dZEaSDHqMUpTXIWOcsqcQFCgXBtImhd0K/5olid85zGzpsyhNJVbx2HawB9b+nH5UkU
Gw3mudQKm6MathBTKazLjk1OqFtW2c6LByB9VXS+fG2L3H0JyvFdNTz1JkrjFAFuqcaD6Ooo1jlQ
DPcuSn7r7es4j7/omeq+uCO+xMyonnLNsl7cfe8m1nvIp3Jf93K9t+rO+5ap+7IrzW85EVlI5hTl
ofO67A2Zu3VrBPYX9pEXRB6yW+lKkOd7gDea1ldWc93UEGR4nFHWnZAs/R6yo4GXCOI1LdB+C7lD
AzI13/Kal6VDpZXapjAbY9chKXhrpoQHY9hUaCNvRFE04LDNbtWI2haS1WeCnTiz1xRENyA4usJ2
l920KTGh4j3bknZNrWL8ghXgrcmD4dsQTIEeNXgOeKCg3IvVt3Dshm99GRjrfqoPpvr/7m9DubT0
d22XcQhPW1eeDeHbP+Mv9f9r/P/uL86rFh3IbUff6qkRrjs27I95N5SPqqWre3Oqgy6jfBQNKZvf
uU50gSiyesynuk/H8uWEzkpy9qHKN1EkxoS2dIpK3vFkJH/rZOSjnVTfLd1EYx86zqoswRt4+YOU
1AaASTBfvVJ23tbiXd+08Nhskl7JHkTS69yvrH1VV0pVbFU/ki9eARCPSUoUYGiXL/WUiKKpSYDu
53JSbFq2a3A9/tMq6peiOELUwW13TgMC2paqeaSlHDPpjb39kHO5vrfIf8BI5rxH4Jl4qPL06Lhg
SdXe+jKYrfNdg4AOa6HTPRi2jeBoBN9KFssB3lfQxACPj1Uu7TTVGb/CyNDtG0YVhKevwLKO4hx+
QjhfW9TGFSVs5+Y2Co6uaWzEKx5UrtoLcSMGqgOatlOruj+ppQ9n9yS4IxR1ZnEdw88A57L5Eg0i
aeHq3toEWYFEb62jHus55Dq1+5hYkfQIQXSzUQ8OMmLROMLposEdAwm5pa9YgoCLCftyLxVJu2fz
By2+9qfQ629QjHRfgxAl+Kip24egapWDHNbJ0e1j/eZ7KpoYUj6+xn78h6DD5A8H+8jBnyRdhx0L
6d9H9GT2Wt94tyKrqsdsSjSZ5aGfQZc4ddDUCYpUEbJh1PlNicHFQ5ksbzsna26iv+iGwNMW0cgB
ATTIaaJJk52QebRk2+jRg6wDXbUqvkM6hECEgTCa1sj9Dh208mZ4TbQvgNZcowRQhdbr48WyiSwG
HW+eraQLjhlUxmdHD4wjZo/s5Axjd0qKvj9KcpCfEy1D2Mdtg0tUuVA8dZZ9ifIBrdcSI0nQRO4u
rGsZBQa53NlO1gN0hXQZAqj2jn8i38ah1Ty6sD3BG0zsIDMO0UBF2z6NDVI/iDv3z4EBPXKjr9rG
xyjlZfJLhQ967fey9trbNlze8J5+RXumXRXB0F9ddKigoE7jTTH4AUxY8MfxbQLw4cbjj6iyty56
ZG94ryt4bYIJaz8GT8SS/glMefwhRdoPDL/Ayw0PQ7lnq7uk5uPsdvq+nUawQ/Q7iAPLkXjo2VCZ
AySdhJj8yIhLVBv9u0OsAVvApDvDjdrfS4TUJzb+EdK18uoYQwMVMm8AO6P8kFQKRDKQ9/W3ELYW
FuX9IdWl4NmVHOtmKaBphRC8r7dA7gy3O7RxN7zpJnsnRfGe7Yw3RRnSDNoAuX8LCADcennXHsRR
ahgdS61TTqmldBtsidkJRFDIVnWKDDYcBDncejVX6QOEiKKLyH2oNKcWUfm5ZeneJ4KfkBMs44i6
orDBoeHAWycoBt6MvEbKsZaa1wYBy1Pvygn0FVySBL5t7JYdSI+pCKOdsx3qDJ3LqajqA6Al3ciO
oujGpbICnRiuEHkAJGdabAqmRE199J5yfcjPvRMVKFiQE8nSR+REHUrj9K5UQpS6lGis/8NxI4RR
OQD1/xpbFD+c2kJH4MhKaPWhbjlEnL8P8vGUxG/V4PvPzLnuKgst46i6YCvaVHuSHcvda50vrceU
22w5WXg3i+wgSuIgXXOe6iZxroYhHaAuGm9OUwEprNP6a9tbxUrrLO977UnPAIqcX7qi7FKb6QAe
8LWnpGpAB0h5myT8gzHjAXaQ8EcRlCGfnap+m+Tu15HR5Ffs3GcZEvcrQIHimiqFv4POdFxFulxc
lwbRygLrbz8dSZ6sttZy80qIDMrN0wjiENFxKbZmb62srsRn+Z+TfBpa6iPwQqr7GhOjCmHmdJJl
AFGMO/mA8ys8bexOsi5N7yFAhHQoii9S6wMhUa27DpPjPTan2VfJiDDQfXuuA+mLpFJsHyxMBVdL
RrgklKH6n4tTHUrd3TWYElFHCKayRRcNL8jUujSIfqKuKOVkp3eoAohibWrpNoAWZtOEA+b9ovwR
AFxwMrl8V7wB+FubD69Wzqa9HCr3KR3TdkOoWPuoNiFsmFafPNgapCohJG7XwWi7Q0ZULQyOATH7
yFYdjdiBE2SaxTtLDm5pLBe7hL3uXYZrF4sB1uvYKCUM61nywq/z19i87a+RCQOKMer6NzRF39wq
Nn/mhnuSMWR6MOGAa4rKiKX0S5bXJvR9GBlwaDR/+sG5uGma/dSq8LukY6VmtiSAnqghw2hRw9Kh
WjCg9EzGpHtxy66C05wNhGjtLT8/+wlQQNGaIuF5cduxWonWMPYTNC/hlBOtQ23Gt1LSv0XTSHg8
0oe4LJ5EW6jb2JwgWmJNHjzktSzdQpSEyHvGGDyInEjkxHsfVbk4LlUihxqqvwnR8ZmPWlplK7H2
IY6olaizKh+6SbsCdwo56Hrpt5xH7pJrpWfmyR1V+o4hqlQgkZ76yMlxEbk4T5RYOTt2o5xlcFRg
1gNlH49QxYgGkfQ2rEFraepTStJQ7JZjFFf6mY85zHb/GeZDF8MKwZCJwZfRWmQ61q015Jt5XNHs
xiGn+NBzNCVpjRyWvtFMByDYNLzUlUAEQbB+OFA0zKcUP9BPZHfn6PrrXKeJX7CcfHAiHkHXauRj
5debf/1PS++/4yq/Eg/ehvk3TFdB5D782OnHzb9JtMwnbfLkIYTYFaj43qht+ZxN3UQHVy8x84is
aBHJIC6/yOp2A3VD98PBI3SVmm7HagM5tb66VlFQrEsELLwAqJlXpd+NrBrg0COmsZWPpu+Oe8tp
fhOWO2xiiBXl4GerRkhH6iZ6FA78YE7XHP24/lUmrrNjzXS2oTANCjXYKOYwUdk6P00JieywWUkl
EzlEszp0+LaDjbFC3couo1f2mQdAeC961TqrltcOXo/huXQLgoubF8XrGQyYH4zY0a2Vq4sVgr8s
iHrCoLONsW5luvrdz7qLhNdzyJBEHKBgyCeHXybhdIjA+x7AEbNNdaJzICmPZR1Jdzlky5ujZ3Qv
3LPOWgR5uamq61tgUnF0nesURFxWY9Ylx+UoD0veJimhXEI3VbqLBjBo3+sRxFVRt0A5x6eqeKpi
vbt3LIRqq4QLPWVL3o2EjEBeFvJDvBcpR2QFhRxkD4rGgtmh7lc9UFPdId7QiG+t0qMANiVD7D6W
HTj+JDtbXmcQ9U+SYS1egzHrd2oG15ioS2Fg2I+orGEw/aeuGVlIQGmq7gtU9DLbcB+SKYGOwsmt
4l6b0DXFNbw4PWuY+zglQazlB3uwhpUoMoNo9xA2CgBD1Vy11Fem/jUwau0kqmypUOEl60fkQqts
K+pEoqmuipsIzkbR5UMDjHnaUM0nFtWGmuHfHbL0KE4s6ly/W5lOrW3qocRjPf1I0RhEcno2TAgI
pyoDs/rNsqRN5/nhY5ZvMwDB91pRgkd85n/6oHCPnaJdISKPLz1iVXeR2CNc/9BaGbulLh7aFBE3
mPkjWQolII2uhuZ1c4qMyLhj7DfmY5vA3I6Zi/qRX1eoaNls2twYjaHRyO39XEYhqdiVWayvifOl
3c8N9TwtnsPKfhgdVgftWOArKhr97jiR9GAEZ28qaEH4N+mN8r3Banka9HjaFoL3Qf2PwIylXx/B
chSPTL1iIEvOTLQrgjuCd80tz4bN/ESNeeARa1yvYEWuHrIy8R51jGSPapg95a7Xn0U3kbAkU1fI
AuUHURR9FVjWN0ZB5Lg4StSBqIiBJERX9nD92pE95x6nmnOHl3s8aVrzzXNLWEKmetVKWpSkwpUb
2iD/RTcYMI947v2r6MHK7y4HinYORp6/bAjqg+Q55h2wqHVHQazYKr6NlkE/WnfRoNSQe8o5zhlR
FA0Qpui3ImbBiPKGBHOsX+NK1rR1GzD/Rq1xWfr62E4RM6usfawW4c4eiJiAztJ/zEFDbJBnibaa
BTPa2qoLd6c5Gszh8Lc8QvUcPOp1BTZUi7Af9NhDbS1GVGjSMhEJa5cRtSzUPNWxZ7WRe8jhSYiF
uBNTnwvx8N/cVIRf72tao+WHtoZD/N0kreIiDn0SOeSaE/zXp3pCCTVTCKPIiaQTgZJTwqaWwElR
CXVts3dUPN59COFLNjz7c+DVFOcts+wu32R1xMxSs4udgA9LwhoZqIMoJwL10OrJV30CHjUTkqac
fgLaRCCPTIE/MgqI3WCDxCgA7+5JJGpR9yMCR+XEv/GfrBo7P4NIhQOjSqF9FM1tO4IQFdkQ2hko
/6MQNwfE+TjtYNmbr5g9IEESwTMS2iYuRHEV52bIXs6TVWYP9wlyByDMgC/oW2nQJCB2ze+h0X+5
sEXEWbHvkf/aGMqTh67jKWvaN4vLeg6QA9vViv7NH3Rn209RtRHDZM6ZGSfZiv+7XG2RE3cAH5a/
1T2ulYRK2llu1E0ZefqhRqjtZGpZfjTZJERFWK4kudl3uvkS868NowehD6hD5g7zCCgla3IbQvpR
MjZhCYh5AqWlU8S1Nd0skUsgbdgW0ILw3W2VUwWzhVeYOLq0HCa+KO4vHy4MEGWum+lUUChaylqS
Ehd7Pwa3wjd+6okvbTXjknVlf6p8s5sTTQ/6k6tOVy4ZviWKWpyA/BYnJy0gHRfZ1HZaZSuyQnpV
5EQSWW5BtJMDG8YUO59Nciy5VgDQYdHxrw9W7ljpMUggApgwotPfFIn4w0uxSTSYZRR0M90JwzRO
MYricmQCcyqy9YjBK02sYbPcGfGcLkWRc5QOeSsAvEzeGTyBJNoU9rckRqP7+0Y3ztEUey+eA5EE
U7HDxbEbg+oiqnLXQNzBs1mNCFmDVigamFLL/W2z7EusVCXqo1oKBmxCjc1Zq1G7YwTJFyB5runE
D1HoyBiIRBTDABZiJZD+lCwpuzPCkPVqrKwWVRQp7M+WnW00ZLrqrB9WXoK0ro8+9Ua2C3Yxquzu
sf38cuL+WcknYl3WI+jGZgjOAaUfcJ1v1aQFNxpdk6zwV3CU4Sgdc/9iEgtz9dxmjb+9WnVDcksU
PhGpUxgbB5bVs1zUa6aMHBc6lsW8aI7QDUxb21F+BH2vHsYOBSHTRpPW+lqXdbrTccIQxd60aLFU
3i6oEaLU05XUJvhHCBPc8MFl0ggfdFUx14MySFtXqpGFadUd3P/Q040vmh4f0zzHfockUVDp70VX
oFk4xDvol4KtAdAvq5uL75Xyio8jyGQ/yzYVgAy/uUD8SjxJiEtXknG9eiFGFbBUa0jZgl1XTBrR
tUYULiYKnNPrMVc79I3tapNDUVHZ2Brb/k9lcWHs1kEqhePH1rl4QxSuAwS23DSU4TVFojRQMFe3
MsS3Wgg7PqKZRfsndEFky0RSrfvRsPcuXDdSXh9q1eciwEMX6CZXWvfBiledTlxM9+rYk+kSIUjW
Y9Uvi0/3NLcoCtwxlnlMo70mDQCBJeL9m07as6IY1/gfv7F49rf2AH4/l8wIbiLCdOyRtacONseG
Ho3wTf64lzrDIbIfeyiQDng85QvBtKhn2CgwyCk3OgelC2a+8SAMtj1bRmur0eGcAvXkS39qF22Z
sr9OT5AamvU19sffBo3rtOJDWbDJliz3lqnNzyKBHUnlFV0rXYtY09Dhb/QtFHPkUN9gEL1kUYUC
rglODAT3JsacoOmAwsdIjtdmPVGKwLW86tX6q8v3YgPL6wpdZvRBE1w4NucyCyeAE2Js10TlDDB6
GdemkHaJV7mPA4zrY2H/yGNU9TzZ+z600q622Qh2SruZFoCtqflnYuV2huP/kuBhXWU92sRKP745
BQYLDJCK9NtCIhFeIy04agqWPCeUH2FcsNfaEG9cv30eFHuHEC7hIz6hWJIu421lhyRFP6NCaXZj
0TebwY/znWS/+lKarowwcbdlnGKfadOdYUrZZfQZsKuxDAaK8uD1YQ015XBs5O/s/P21M1jttimf
qgip1hK9Luz5W9PJ35W6hZ4FgiRbQ/S4bl+JyNUgOwr9NSqeyYrVoLIe4V9dOQimruqhT1ah5R8M
XZJXLZRdZqi/QiRW6ARJQvMVsz4q5E0aor5iwxgqK81B0TyDtuGr57TfXa8oIXXKfoXj26hGkK/F
/k+Cc5NNpb4gofjSEi+J1wW21O7sQJk6+TbqvrE32Nr6obEwmREEbLrqH8w3UJiY72Fn3LIep33s
XHSVbonSXTWZ1T9zerhtUR2u8+rijg0CsumwR57XRF029Q/DD5SzsVc/R2nzTWkQlJfr4a6HrPyb
caLrzTAEIo2Oo09nhk4hmWyIGYbY0OOZWJdZAyFY+L3lIq3KHFFgSZOOec8iy9eVYl3vufbyJrYw
+CMpcNbyXZkY7iPahvUW10647gvrxeyTjZY2TAQSNLRx/IbGfbxRHBzeVVkHq6pKvhIvCsixZg/d
RwF6SURvmiVCwpNOLJHR/baS4lfI/B+hTrNX1dfWhIGuCCJw993RDtRfmRT9SgL1Z1VoiAWWMPPL
7KGwcO/Trhl2doKzIFCIZbdj4oj8wXtTsIL2CWR/3ZA9yWFxKyZDVTpMjtjfWmUhvdDxg31CZatW
X8F7V257yZzgzvlD64erIDOxlkyBuoXXHzOFj0JCjJAJeR9cL8yaprcOlWOZBA8WgRirPM5uSZT9
STTrWBTm9ypg49Xrd9+Ok40uxwcCVbAHuTV6LZ0Lrt7uTjVqZh5U1ZuCCPRto4Uw8nRttDEl1OhV
qR5WkpH2G1eTftowG/luSyB6oG11RKXU2jL3Q18+I/OGGzrR91gB9saIJdNPX9Je3umoeu9s3yR+
mJiVwOAxk7I3R87CU7v2fHviEPvy/+g6s94Gla3b/iIkmqJ7NdjYcRenT15QWvq+KeDX32Hvc74t
Hem+RLFDnMSBYtVac445GjG08fxlXvrchz/zFLfLdzVZr3o1X0bL0wur2VjRdFxAc2YW5LmO/EnN
so4VGGun6uAMVjoTNdHtsjBEpm0FMlF8JyHr/n1O6g83yp+sejhMFppGVb7Efb7t0OBkE+dE2ncb
kGygacZDDDgQQRtgtDY3/axmB660vtFyfUKVN/Nt01WSJu4MMw4+NNAAsisi82Pupw+yqYuVnSvP
nQPIpk/0967IviU4PaOZ3vGX/SLbRRdrBMuY7AZRPM3YyL1crR7qAXh5AodpzFBU8348CkLEgoox
AJo/g95RtwQMIIGpdbtoGC5kGpEh6NAfl73924kONAV3WDK2iXovBchfAMorRUgiL9USbFN+0Pvy
koHmWWmLNNfCdYPJcnfvRQegD9rQrprMHt5+hlh+Rh4Rk6NJGvueUIzqhG8YCZ8NNl3niqxDOjt0
hXvzWy36Q6bKt4Ffiq3fa4IIA9Jn/uK2yp6V7xFxWb0aBpu3PjppJNNXph70qdxOVbjptp0sNx1v
C4sEO39mh9OK2V5C/S9BAdv1KaFLte3JU1M7gsUm95BVsD4HI2OeUm5kwtUrnfA3z4lQztCnlVP7
ag39QXf7+8HJPfIcLnUffZgF+0YsZEQ3yPzdxlMPn7QaPUYzpDwIoj8Xzg0mAmDjS8qGVpNUNNPa
MVQExkMg2GfsXHbLVXEierSlDkhUelVcLsOr1dNUXnJnWsHhOefp1K0aGyKgKhAcGUX0VFn5b91P
7aroc+k37kBiJKbDNlZ3o+o+2AZF5BxDzi6jcW90VNn1EH4MPdfdMugbC5i33Y1Hg+4d5JTMB3Fn
KTnT0CYEJYp2CuTuKwxChE4RLTSD3mE7GrzJNm8jkScLC7pW+INuuxj+HWc1prLwi8eugBE1Zoq6
0Q2YDV2bPBAA34ew7bnBUUle3B91GoaDBoiM3Zi5dcL+SREz2E13+BA9pPFZSdC9DB9t526iEaRo
l5BR7Gaun9MiaBlw5Ajj/VJVuHgowhqRek1ER2BQ1YKOdbYtltHZETL5aifAe7iDD2P9o/XUxrPk
8qzg66TJQSgVCXMShmLK6dIkDxrLj487CVUT+T1L0hyipPojZDReCW1grGQ8h51DUEn5pUGuc5YW
l4RGIliYOORzlschavYWxWLUl6fRZWhIvgioqyMGohdq7ReHoYVnRtesCH36nk12AJkzTifH5VZj
zX7mDNeEQe7mFgFSaQdHtXnN9IarQ3pWu6hncywmivE8WwmHGszK0W1Eyd9IP7vfm9WVkGVO8N4m
+WxWcq3p5kRhRWhGYsN2sIZ7RU71LlGyeyOiICeTttTNMjDoTDXNIilo4zHApG10VuHTEHq24ugL
vhXs1AzNXqw1XAGcNMofTb/PpMp2oWVMJAP3TCtPRQ3GDMS9WOWobbeLGbV+BxHTlamXLuaxHVy0
qcOvqdwRtXxICGYtaUIDfER7l9VrrIz36SjERi2bdyALd0O5QHyurojmj0YQXD25Gmb9Kn6uhU0l
hAbKoUmwatSIurNKwEwiQS+dANGSSTSkLb3UwtxjzbhCzM90AAE5ypnMdkvfCGN+0lXr0KRcgTHv
cCYIlWAq+Wva4ejnPcThYh1rVpBY08cy3aGcec5RpK7IBWnWhcb7RJT4CScGspGF/bqFV6mfry14
81WBzHfVtnnQQ970bq9oG4vAo5VrKo+iEpsRwO11kapWcFCxQs0IqIMrXY70j4yFTTH2oAPfx9j4
0i1l3oT6CCwZCylEQ7aneQ7ejorQdDn7KwXvAIUJsYkx/hVq/D6JYSRlxp9h9eXKmmj3m1CTWDdp
IZrgBXX1kjiqDlXO9jNSTleKy1lim/onDZdfMpTr/ZgxtdYZ3M9EFWW69gCwr/CRymCgNDRfzSrz
+g3rhB6xr+sM9p0sECZcWm2atrY2OtQBae2Bmuugp/RvqdaAo+73SsLZVrVi1eX1c5qX2JGsO8CY
/lJRP8veJdWXJsXKyuNAkjgOtXM5WUjYa/Eza+53XSypj5Ct5jQdLnYp3+1OfkMS3S7z7Fm69lFN
iQktWYLoxXwRTq0Jn0SWHnMQtRaPY2Zfhs7BlpEWx9EZGKA0KoNs9z01exLtC+Mp7B8GoYLqhiFK
ghiJO6od+lNcHnNTHIRmcelGPXlOzDFa1T7X7DrGqpR+nKj3BI486yOpmO5QbqJ4fohDc0QLaF8Y
qBDgkoYwm5c3x31wLAWRiH5l8RX95PV9SoFNgQm+LvJTvfJnKLbEnK/GdmDeEAdKXR7L/Blsnsuw
M9xyTnptHRvrKdXYiY0ah+pJuVZ0y/Ccuy4C2EnTD+0C2eDugOaktNeyUd+UPGfUMuhBOMHcm0LC
8HIwaI09eNHYf8cN0nvT2FFfdGVOgSHtlUlVye5LntVsRyVtQh3OSalKXE+rRosfQx5C7ipeiDa3
bAzNc5z0Z7bjt5g55TwPhaeMsAFTV5939vxaiSRfh3qQCwbSJT5UPKjR2iIHphLDW1ZG1w41O/8w
5b/mWq3HDYFZSavRaSWvTglSTKSzlT1PE3dvk1TvTS0pOUarZ0zYMR6OCYl2bReG8k8dkpGRxfWp
j+KNQZDIxp2nfZ3pX7mCYTdOIb9feUNN/40i6ZmBeLVR0KisGq74tavY7A1dLiUpu1M5b1wowPNM
ux09V+OHWQSdrcIW2OBEyJlqpR3evzykF5IkP1WYH1RbAWqe1iQLhSajp6TbxgA2VoiW7FVb6T/S
ADuVP2uWXQZRpX3YmrK1l4n+iYuax6h/qgrUKbzuH3gzn1TUctPo8WkBOQzZN8s80mChECznNibC
9X7ibsqliOGw/EQSg/R7/CPf8hS6RCwnrFEaQefFaL+42rSfW2AkcObIkjfa89iKz5J/FkiUS5K5
eqBcI5fjej7kpgr1PSmHTZKwT1Op/etavnCNIgNBVH9dDq11G80B38cUfIgA38Y7YoWeM01XfBKw
gheMpOFKNiHqoR93em0c45Xe9pNdDFSbCFPNBcUZ0dVYJ/Z55rJNZYkKDQperk1EtvR6mxZ5zbtq
6R+NhpaqQDNBw/ah4s1bldK4KHlGy1AYbyNzSy2So0/6z5Wn4kaH2BRP0WJttZwCXUSE8rE6UQFA
2mMP6+iwW5vBQGgMSZiG1b0bR5f6l4U3ZPIjcVZO8XjJBTs1q8VPk0piUYT6FrcENcx6RR6UfAJA
mm/QcN2n9nhgrIDRT8lPIo96n03gQV7JrbPxqH1GpfNpD91Lp3JiZuYL2RePulX6IiKnkAhgKOAE
yc53XcvVgq0Lhfi2M9S3oTe/FHukr4zSrTPIrktVmjEp9397SQwcE+OuGU5ZAwecBQAZ3BXerL2H
182ro0SHBVIhSO1DplsLjbvuu26mTWMrLzmRxCs7NqQnKwpv1UTNEHK2UMUMZeViFRfqyhT5XRX2
X6XAQhEPC1BK5E/t8GjnYm8UVufpykBNVSK/VwFUT6mi+OKazzu42horOFH0afUdF/EWcMVdm8Qb
NTN/YqelT9UyBSRJlSjFJNDn+pRZBIq2Tb6rRyJTB7Veowr/zLQOuahOQreZrNOMwXPao38LS8DB
5ppfYT/EZzspEQnLQ6lo8J0sLV5hegyl8RD2WCjC8G8plSedKKHJquInJfuAmViai+4pkYoaS+qn
GfaYb/Tatz30O91NHivJZB0H4E8fXt/sOP+YtfE1K/FVk7YA/arib07kac7ksUqR54XRJyXEJ8Gq
8cquxo1Zzx9DffXlqdzIlcJFEbhUsMd11HbU5tdO5RQwxYt9Y6Y1qyY6AfA63YT4wzVJpMi68lDk
xClV5kPhSMEEXXlfInlQGxDSbnnUWcKF7QR9VTleIYHclf06kclbkrfC+2vM+ts08q+wrtFa6tWl
gNbY2wWLi9WStmT24PH2SynXIfnxqJzwamv1Hp/Ro66MiNNx/uKy2M4SLGFMNmiaqjT1hnLkbERz
vgjDV5mpwuCK8IKU0lO9fplSkhKTbLNE9h4H5aclmo98Wc4jnC/GataRK+TVyqC1KYPvlhUaTCcK
9Db1bDkgOFZIi0qXE+alO6i1S9CYxtoEb8D9RyOPMvccnatrXNRxS6YDFH1k4JMzAFnnj6oN92Gy
ad7Y9FNWBhUdZ3F5NPKXQWQ+Aar3bdy/xSMj8OspuMxETCEsUTeRxYmCf+K05GFAR/wttPsTndtz
CCifXQI+tLzR1qQQ7XNRPPax/l5MlmCjF1PW4qdyXChPoufGWCaPN6lApNKUoXlcb9mNPRKq/Vb3
6Te73ydcoP0ObD6Zykvo43t5M+tDW4fvlAfoMWJKlJBG/UFhkNNqhK0Ms5mtnULfojKirZfOBiVD
E5EPqRwqu1ZO7DVfp4Le7jLYG/KyS78yLcmefnI3xQKKZhF5ti3bY1kpDAh4gbWTKd/se1czXgiR
hM52WhR8kwXISkKyosmJ7sZEsmmEnMBsX/Hq1CS2eDaDuSu0OyVngtXgRGASYbNRc2IVe4YWzLPb
7LDHJat2JoNp0oziQZk7oPF21gW3h/88B4Y+5brs8tC3sXAA4q917lU9YeN2UZFlcE1/mt4ckQDj
JsDCsqfZa9x5V9lY0jE5fVj0kTWB/tQ2BmXL37NZNArVQYR0+oDYs7V5WfK2C0Yq9FZyDxtbGpBJ
/0i+8OfQ51dnF3efRZE7oY1uYId/Npmd3pxrn+jIuNd0yN1SVUTkHOfvygBQtTIo7S2p/Yalw0VD
hV2E4ZeRisGjReT4YAOEawBxVkv+JotlyWnuEnkt2WJlH9to+EL7O3b177FDvj2zCIdDuIPEDCCd
jlXv6q9uBvTb3NSzcmyuPy65TmAMC/mUhHzvOi/w88AeliRLLKU3zulhUa2Hoj7XqRhXaS4fy4jp
c+44u7YWtDTtc6bjJredn3YygfhHzf1s5pf0OjpwlYK24dTuhRpJr2sNrgiXFHhcZXfkY5R+EzUT
M/zep7iWXNbGrhwFgTomu7etEcUC2ATKDtWCSKDZNUzUzLAhNEbtOjXrc5uOb1NxDVqc0jEIjeJP
Jkt37CFtRLS3VZOdshG53GBng/mAYazdWH1LZvvoRn96ZzCTbclDc9hw1olTsjymj4V8CY0EupDD
Hi2OjGiFxXo19bAcpmryHDdl72ybcsVMNUgTVXvNXFZr2LHsbmmxTAX5UFqyFwPdF2sUJ/bYT5Za
vHaFk6+VViQILaI3GCNY2B09wM2kegg9WAavokOb2CE6hzSpBu/a9lyPOmZ1nf+xfp22LgrBkGaW
BQSZ8l363mAWtlEd63PByV9IWpXhyHAFhAoWdybusp/YwynkLjll7niZZWk4msYnLQcIqBogX8aq
RlZFw8qsf7K0gf1Sym0+02fWctPd6WLXF/2wmiMGU91C88m2s8+BJh93m0pZlYgeuryKd1E6Xgto
/d3E4rKiWxmBO5nae7UoGKzo5ld1HT2FHw0dFk/LFGrX/tDRs0Qm295FWAMHipFLaHFWlhXNzkHF
dzKeRvx1HhqVeu2WJpT0mbGHdU2sGRo6fskySOZlnDCQEbKgjaFUUN6tpjYbLg2Z6X5HvNEVyL+n
L3+MzMbLB/o2E0QNTdLWpJaqd+nYQPzgjhA3IvSaIVGPvVQ3BTXlarZxTicLieVCPbu1MAKhDs0G
QuRuaVJ7ZWXlOtYJbFkibg5RJLq9pN+eOQjc02x6sUpEpmr/zNSM/3+5IP2hIxsmXXqXV7TV2bfC
qU0tolfGDSwGKBJNmRx6m/lp09K0r41JwRQLDzJ3i/XSG9yMZfcGomddmtf6s8Iat4w7M2MlzZPq
pbQWY2vrFWpmUc13orvOhFrkNMRvoOGzs5a6NidPHO/GWsScFooUGLA7GoFcaGyzLPOlyNvCs7Uy
9ECulGg5cb3WqUdkWwkA6npJnvOJH5HNXMJG3pqeEOKap9AcTJG+9hbvbaj11jZNMgRMXPbYfF5a
i7+4MfmR+InoxEQWyxojGcsZX03XRFicFQdQn9M+qi4qLRTOqHIV8l9Zx1kH7rtr2e7xs7V63hA0
MjJ1psqymfWsLaeuvDQat4KNO/HCBRGrgygDhsUGjJiNOx6rmPAWvLKfqiX6h0IP12M6vxoS1+Vo
j89diNcTGVAblATRsET35ylZOEj5E6QE0daJvmrDGnzbGe4iZqg0Dl0dMEo00za36h/4zbxFc3o/
qoNC+LSDA2Z0iN0oMSY0NXpanQ6dTtjIQMJmyZlshuDWuJBw/ddHMfcsN1Op7wCVVAtlhck5J2rt
Z4rMT1X/G6flB/QM4RaAws3mfuksFTJOSB86/AS+xXcL3dqoOQ4KRobQazpMJvQ9FDmeJDNmixSf
NB7XXay8u61w1oPWEriWZNWRyZ+9zheHdDzBTIexl6dqVDrsczD3UrGyrw0A+wgPJkbmc9vepUY4
31mhymyDrY8okeTYUTVtFFjw6JAfeyVXN61zD+OCwlCdX8ZJ2y6dSld4ap/7kYmIJXtPj8rOm6Sr
USjmC799dIy7/j23GJEZf/qY3Dvs9tkEc1ccxwmpEduBYWIAHbsKNfu2xTd+jsgjUSrCrAl38mWn
/LTV+G5E5Hrl4TEb0FaK4Uc6NPTrlBY86sqnnqYAeW8u3N/SovlhPI8h28MUesMag86ncnWvxfa8
n2yiC4o0vSiihp5vzpxyS12tKqQovjay57OvTPyuLn9VQ371o0rFYsmtxtoTXKHbssq/0G6QXgn9
lHkvO2Pdbh/4i1LOqjil/WLmQQwCF7GhnynptlAJdG5D477p3PSu6ji3jcaPeJNXc+0iD2QIrjWu
uY57KU+1szZQz/rOJEjbGD7nuTpzh02pgo2VqLHPtVWJDqTezOnVsNuz7yC0DYH8Uv+kmKzYKqSP
uuqGXtzQeo0rM+EzGid5VA3n0sKZq3zTa5cfSrRl+qqCdhKnsWPMtkzlt21f2SyCrVHbIawb+a9o
6hJE7tKdk+sHk+5bgZL27vaUlTdEGdF5qDOLv7a7RtCE07ZA/ogmV2ctJVjdUVwo/u04+3XDOhzW
2lM6JCnngfragZfwNV23vcjYOpZl+mJxX6MkFrjc6GlXXSHXbchGppD4INJVO1XNrpm6p9Gul0BP
jWQ9tvlpQjLG7JjpnNHmTcDFQ7CxM2RwhCdmtUziKOFYY3Hpg6mgO7w22m44jbXzkJe8oeWSr4pa
a0+929dkeG8cbvpODZOlZ7wBdezchjNNftqMfTx9yUGDIm4zlk8H7cWwUBbW3UfdQHLB0UUpVKzd
1j4XTMT8ehGdR9G6DrEOjoxYYeZcgzbkb9rOfmiNPfGFd1k7TBvA3ygXw5O7RMfIYq/CtmyT6XXs
SSWjH6PJO438AYqc6ZclF3iU7dxrRntphow2jBW95DPzT8F9KYIg3Srz30R+cBoa2ikxjdHvyyLa
KDnJCI3m/NkmGs2if5n6MVwJMMiePaue3c2sz8byIyZn2xrEZKd/tsUJuhT5dzPhrVXtntpPIcSo
nKO9NOrnNkNM0XNy6d0TPo6926LwicJ4HSYtFI9BX9mu+L46TijEoZN0rm54oW4fdJTXOfOX9RhZ
OxfJzx1GxWftGjMe1QrT9oo3wBY/XY7ZEh9RRfN1M4UOUJs0f3It5tS6TUYRLJA7q5rPo8H0wBTh
e3yPAoVVxQvlsh50pPtje5yHLA+QZezmMTwTF4L1hV5Epk1IdWxeM5rn16I0f9tlOgoxnKlSwRbH
+yzkCM5OBUFQt8nEwNl9rc6Yo5ytNBaUs11B58TYNma/0yZy0IvpUZkX7TigBdLRAW+qZFu0lLi9
a/zqmTGsSqt7Vap+oc+VcTPgfdNxZjaInlon3vfM0ui5feqi7w8aYbFp7Mwbpe9dv1sqzxUxZ0ty
ySEzeBFrfdUGYJV2aCa5lWeqjr+//sgt4sTCySBxWvmNzOEzE9lX38YLZ78eyIb/i0gILyRvfWMt
3Udk0IRM06udPmWCZpDxpFdO5AkQZXQYmNiavM1jO24QPrHC3qV9+sz//8H+auvW9SP6BbRpafp3
rrpSJNsqM/qduumh0+3fOu9fnbl7ZAoRenqqwMm3Cc5yIUo1IdsBoV3VO8xRFVKDLYEkm8gDZzUU
S8OWX2XqbIfGHlDalxZKx2tKdGLXaVbZY89np5b7xO7sxskC/nA3G3NgcwWVURUULNyhpbwZQ/IH
3Kyk89xMQaUia8P+Hre/pd29kjNFN7qszo3YaCF3TtZ06MruthAj9OPyS88ctOnTenASJHWqqMll
wHdaX+NnlBmBXaj92PovA01nHS/ucUKS5pcaaASk10mjoul147vJXLRVmsTHulJIrTSKg4VbLSub
IuhnU10jmzOpLqQ3lFagySmCNlY3RLA0DzovDGGNyz8Tdy2b0ghHJ+mOMcZrt+lZ4YO5Tn/jqrlC
p/qdUSr83aRyCosuDuUtm7BrBtosX7Qldvd0NrypI3vcMRNtPdnlU1y398ZAEASYan6NxJcFWleH
bjl+b/NoZWyFGsblXjKrBFcZ2QGm3gX5N9C/qWZiNTHEmAh3QjkVNL1Sr2V97hdV25fFuJGlEvlN
RlFWd9uq1Khb6QknZcJ/byrXTrwck4IFKIybcq3W/V3kENweqcQuoDjSXKVbu7mCXXl8y6d23Y4d
JUAf3SsaRb8sq5+IgV6TEkbpRkriK7P+afXNWaj9tnDzed1r1Lt5n1n0gwzMQjlEllDe95HxVYt9
ZLBqkhNoMw77c9E4VMLE5j66v2SkfNL8Eo3zwgQlmIiBw9OyN9iUxhFlxBTpZwwr51iq50QOqD20
XR3lxUajPWAV1v2ku1cpD+Vo3RCkOKN1rVv9tZuSJxSWlKNwqMx+xKhRWqdyMR5DI30QrCkbxx6C
rF0Ct9buQu7kmEW9oWJARjTlOk3pRpLYmSbtSm8mw0dGySMnotip0cV0BV1zvNxJFQfzqG3svqcq
odnoklmwqpX8IKb2J0zHn6xjVpEuK615yJth4KLB8hdWb3ps/SST+TuMFbx+3TfUvA6A3zMvmwEr
NOzarfiLliwD+7psaZ4pZ6NanmLTfkntaavqxq6JKVWVXj+A38HuIdDoDNwQzc4ZVoc/TSjrRq25
YYCGGF2xMRvusKr8akuwgdmXMAQ5bNmOpu7FsunE5X31uoSu386LCOJee3bJYW0a9z0eror4JD4o
EiEFQjtSIIrpYBbknlY6De7CeVahuA1hdQZ4NKK8Gh+bkV5MH2GGrWzriHGMQLuwfigwMqzcZT6U
g+sni0mKEocwMTkYcFIYszob02kfDLP4bDuyyhTVhrWPIE0dn1xBe9lwsRWYzqPsNQo202fJZQIN
IwEZrnjOCOjEbgJezDTaz1IdfAWVakNq6JToZ0uzyQyFG5jScx/qcHu95TEXeF3KzFyJuMSbjtUn
bMxLY3Qns50cj1kj225C61ZKY9zng9WtSzQ90kH5OPV7fWAaHDFOaZVvSA5EPdJbXckWgiS6VN3m
XyuZl+e5xr7U3tGCZ21MtJr72hIM2vBSqLTAoCJdHemBgrG7cy2KEgpFiVvlOgaEJ5WAnVCjmeYA
1W/YfTSOthlacRhsGx5KTTJkxpoN0MKuaGgO/VHWoj9qVTIcaUAsjPWkskU+IledUk+7ohP1QyqU
7IFt9fXz2xNVh/8RThG3TSuEBRnGkea1ptoF//kyByrTuCbWsDnfnkIOwBzCFO//vkgqo5R13JnW
5tLVD/RhmgfkYo+1Crzj9pRBvOupcdXtPwdcj8oJMN3w28b+vy9EIx2XvtSV3e04xNbTZWqIr7++
6u0D3pJtjKGSsTW/2e25zup6D4WdCcblv8/lieNpQH3OtyNgd82oXVIa2mYmz2Ia//OBvd3FEaW8
+5/nBbUBKB3JQOu/x2uNBcVCHJiT6qd/n86JVjtFKIxuL3p7Pq9moqdi8569yKbWm/A+JdPzqQkR
TlW17O9uDy23yq4ZcMs6mdLhyW2jfK839BLLSA7cOXrnQgaCl2O/6b3Sno5SZfG9fevcup0XIdbb
3R6muZsGGBuE/88LR6E8kFVI0+z6Y9sc6lym/XPo7Uc5bv3K1EUcbz9JJkQ2LqET0ZDgcDk0xZbt
tOLdHiY4T4/S1Z+LRuH3UNWz0Wjd4+11NL6TVkbbHG4vZJaI+prSDTe3r/ap6c1oenHV5NXl9sHM
m3aTtVxaoLLi2BusCtaFLDrv9mUUzdWFH5hsWzKYWcWvxxTJEqO6Yqj17+tk3TyxHygDmhT6pu+N
5EyLPd5UcsrvGcFflQN1fQFRZ/tVlIwPGUhNv4Oq8Di3jeWFuG+eqL1aL5JW/tLTfeO6M+VrvMCz
s3PTfisns1zlylB9iLb+JVQWu2RbvjpjWnxPdYltMDV+ygUhe+5Uf/1ERVEwU2HCUXmjWrNwLOp9
OFHRrNoD3SokuQUUGmGlyA+IJqbcGTl6qYKYWcgvg4i90S/NT97aFxuF/1ci03enjNtPlT0B1Vvn
vuvMbldZms+bpI6IRnG15kKYPFzN3GYJugYu356LshpL5aJQ/IxNc7l9QYs0m0UirNe3h7cvtAnN
oTTKFcodXuqf4+poWltIzPzbw/76ApWtO+txciDq/d/PIOu5Qj7NHM2UTRV7S2urG8XQoBBfj7m9
vstMMJgac/znV719oezCISg7Zlq3Q26vPykqOv8xZt5fNejZcKRvlzEjLpIR6Jm0oGI7NGZKJGgd
H7nMlHWvTOkjEIPEazWz/yhy5aSbtYyYEV8WJ4z/msL8RODtvkpLd4hA7rHNSjunq+I2e6WsjL2t
S2fD5nXk+i905uLG+CbD8c2sQLnE5hr3AP+gJVsupV1b75OlV14UyeXB1ZJq41oFuJ2iG+9Q9zsB
qc3hmVjTzjeaTH1BUZgCTIrvGzV7KBddPxl1AWjBsCSjCWaBQxY3J04cBkVRlZ0ytk6BAWvhmGUi
D4YGSkpeMuAqMjkfM9PoA6NEVVAKhv+D0IqjNsx6ANkmOmqubgVcKPYhyzACVCy4XGV3JaKToMba
vzXMNL5QjVDSabb1HeV3cCWsn559+Krro/nhdmhiLgpdmf8eOo3d/xxqYHN+UMn4DsbeZPUdskfU
U+mB7LNAhrBNoS3Tzrg9R8MzGJtaxmtJXKhftypTv1BeCr0jWTkNl7WeLPJy+0C8rO0Z4CQ2t4fa
9ThtxIkbGbUZ1CxtBHen9LKh+kQ7PWmmf74vTmkqO3rY3jEE/1lI8wNURacfrf99X7tgb/ApsRt0
thUpKmgsJWZgfAkXA6qwj2hnWt+ek5UTXqju0ehD3GQmxHG352xp+HIGz3R7JOOwOIEo294e3V4I
f5q7TUnPQ87Ma9w+mMIMCW7mGvr3OfScLaNcS98N/3cc8w9fB213vj1Vu04J0q3dVi0R6lOe976q
S9QVNFD6jZIK/nfEQcZr3Ij4MZUlo5eld2eb2wJCgOuT9CYz75/HXdMC4KOP+8+Rt4eA82k1XT/8
+xK3L1Rm1J8tRuowpx0wMLI7a+Gsbm+N+1LJ+SU4Mf8/T0ampW4VjRb/7RtvB94+3L6AD5Vx8PWb
l6VGPp651i66bkCbuDVOI/2fc1Q0yFqgBn7QNewY8pjVvV4DqjAX/DjVwMDRsMvfUq/cSxJhvHEb
+um35wvbfQT3oT6613K3abDFKPHA8WW1r2qoUOZM2nQ4l8369vwQsyOSQ/3KFMcGTjQRr5oyuixM
Ime1WCr7zuZsWt0+7WeSS8tpBGVuKvvbU22a8dXb438+vT3779dHF+NaXih///P87eH/PGfqjrYr
mmwtHXqo5F7N+1if//NBVbtLMvC3LgK9eBHb5puWYj5Q66z+YGj3Y4ra+lTs8qXXtH4nLEMEjpbG
a7cwoH7AgH8Rlcb4DIdHqTusp5EGl6nNk1cSLwk1ZsFElaGsO2PeO1C2wjk1fFThrH/ldJqbpvid
a6CeQ6e/RWanoiCtHHbsUrmTr1tdG8GKqozuV6o0om1YlGyte6xdjl581q72Tj658gAwu9qXOpjB
xF4QJEzDpinq/HVUGaLNSq5tFCxcH1bo8QLFengd26i+0/4fe+e1JDfSpudbmeCxMJvwgGLnj9jy
tr0Z8gTRTTbhvcfV60E2h0VyZldShCKkA52ASIcCq1GJzO97TVklGwFBbJ+3fvrkjOOeYGT2ovZ6
DuvJ845p0EV3nuF/lR83aQ5/wXLIr+087a48nyzDMA+Y7wMEJTmtCGxgZvnGFjnJ1whJ0rM86NnQ
nkujBV5rOkgcKOzSSwCSZ10LjWEh+8DlnE+BacOBM47fit8vIbunRfGcpkm+u1w60YEFG0rXrNsS
asAwTHt0W9wrWcpiCGh2h+y9LEYVKBbgqfveqa9sEoLNviYCAjpMhMu8VKrnsSOvGmVG+dGeyFuH
Q1K/5En6DMyj/4xF87llPfpWdxaUrMzHwT6fFrkDTWChsJGfw9GuD78lHUDIOL4x0+1TeOINPOVZ
XC63SxTmNLVYhFhLb2Xx0hAnSooPMjjLjnD3dfikdNiI6whSnxwrKN1NXQDx7Qer3gd6e5AleZBd
zLmfLJYzu8jofeJljX0bDkLZZw68rhSWOrv0DhEFDfLVKpybZZ9K8cQySYiJVqZJH16rn9nSK4f3
IZqaLCvNN6/fO/N3ulJxljAr076FMMRFvn/G+/jeSyueLD6jBlJwHIqm3ywbcNh3fpxmd9685QhF
BVbne51Tt80qJgQGdAdJOJgr2k0lHOdUalF1gsvyzJ7YfBDQqtAbs26K2kZSNgJPbvMgnmSjiar9
ChxIsRMFOMGm04ttZoN3TRrdfwy93F4XHeIIWjTAo4LeiXlOB9VtSK2HKQFl4+a+8rYhv+a9ZR1L
Ur1qzIeUa60ByManwdSDVRElEIhACtwTzVwPXOtGN3Xzfqo8Aqe2xg4Tkh17c0TddaOJFrLV1sl0
jo3tnUjPIzAahslVUVvVlQ1ijRR6Fb6Wdnqossh8qvTChlPhIwcypeFzoRBAmDvYP48kl1oTVHeC
V/Ai7yMtZqxlMdbaDbklIu52mTz0CQwlBDzD28jz0I1Sm5wUSWJv+9HSjhHvCOAwaUtGO8pPzG/N
dkyFfWXw/aztONZv8wT7u1Ao9sMwSxahx7soS8PZ1q03jYt09mBo7VE9k+pMCFyiujVXZSD4z8V8
eO/XVEaOt4XybYRsacYRh+Te8LAghNxOjnsNIrG9s/Q2uC8sNCtChN7WsigPdDBsq71jZT+zgBAe
unSQdXRQDcKBRED6vee2Bs60nX+0sqQ690GfruM0aZ60MPos/9Sq/jU0++BLxLNKMH3E6GIe4yBV
dDTmMYlNTKGKjPpp0uf0Qe+9Gdn7mMxN1IXmpN/GlBa4lDjJjlCq3KPajO6RlCf5rV4jIVFGmb+J
eTdUuGHTlMmmX09ZBOsrpQ03yVCmLSYFBjw+XHUXNf97VJ7xUR99RBgWpnA4ZnPF5dAkIQbAoF4f
Joi063bAcb0OB/2UZ1q8Ds1IeYYkf93zFH4xw+7GqHv9Gd5CRlq8/ltXL22v5dLVCIabwg2/df3l
qsYk8FjPy5gw4otWZfqj8Kriwe9+KITdi9pZ2nuL6v7Q8uuYwi36bV15gFCmssNZvBYD71gY/yRE
hbGWp7GKIEA4Hwo3QmHSuRbodh2reN6vydMMDVoFT9Wfa2UZZfjqMOmErN1ROWSmf4QyYmwTUsUH
svLKQdZDfCd4KivVdHDQRZ57k/Rzs4Xs1Vpqa+5kh1rWylN5KB2TXJndRosC5Yxv/WXLqPqfWrcK
jiPz/I3PT2OXDATm1LTMbrxMzW7kGavQp4Zk6uFSP3i+unN0Evdy6M99QZt+69ug3btA46BFdtjx
z/JgIvTJc5Qaa7tM0S5pWrjf8vTSpx5Jd/zaRzZbwkSspcNYJgRm6D8oiL8fs6wRxKfnU00B8SXP
5KH2eXcBTwoWl7pOc8byfCnH1hRvohQdMzkYiiNKTb9ch3AlSZq6tpiuHHJkP1yDhZO9zMZBgK8p
4Goh19e54Q1CBtmNL4LspkxGG464p6/cUUt/bNg1HQJ+l9pC1+0VmVZ9JQfKA9LK2U29q+aesqLu
wYdZLDm28DRSnGaeJ9KNZ8wQyoUsQmXKt7WO0pIsagaUUQWu5kkWQytc8YLUHgpX027i1HiQ1X2I
dmtj4CEXjdn4XKuketlC2HvZqpjiGifN6RajbOO+zqb3S7uJ0R77qC3QU2IQGY9xja4Q+9H5ttQE
NcHcVPSrHl+lZ83DmeTvd2vMd8syLNiQSRqeL3crLxlzt2mNQHMJS38rldBTXhebJvfBRc9i6e/q
6LOe+qVY1gFMNBcIjWyVDdOQMLPLciKyj4maZDtZGtPyyFQJxSdR127EWhdaYBjeoO02rGri2euh
tkegTEG69BAquMpZCmGd5JmkHyrks2Tv94G2HoCdLp3Z1yO8MZU6vAFv5rO16G9j/C9OCMgfW2Vw
noXGx4/uAOvIdW/KLn6s5+rMhWdTxaTTmzZ2nodGj5YE4sOTbG2sCE+MMX7yVdDTjYHFztArznMF
aWyTVdGwkaM0rScc2UbRlask7tMUneRHOkonTii9kgGcP8qLIhK5VaZsZXGMx48TvrNoWNXFQ+17
a/mRbkNuTJ1wvm67RHsyYI3FoXNuEp2MhxCQizGyOuOUbZ/70iT3EqmWBy7UuB/HxEBu6HvzoIBh
uAyZpmlkEkVi3+TVqpuwToLu3g/a7h6jJUKHCeBQz6eI5A0GMv34cumhtt5jH+nJWfbH9aTe6h1E
S1ms5gvOWdz5WnJMX6XmEk0Rd+vq5rZpx+p6yODbswAAal8p/FoFIpmtbvlfgts26PIveDil4AT9
2WvAgG07NQ5E/z56NK361dWV7EvsacBfrPJPXTPLdYMy4YlopHUuJrXEA8m1P0VKuZJdS4c8n9YL
525K8IYbRcibxKz6u6lwu4X8PAuSYtJZ5YtXAFVUyoHFmBKbxxpS5ToPLecZ4MBZdm0i7WPnCDiI
mqVyU0R05P8h9/pyabOP+uv/ELOHev8/5ClrKvl/qGANPYZZ+Qp8t9t4ZWxsEhFPO8AB6UpD2ONR
FrsqzlZaILRHo6m/tU6ur/9QFLFW7kgapRvYzuRJdCV6Evikr8QoqivA8P2+VON6h2wyOqJKmKxs
dPP+HMfuGQi08dWpj3WiTG9NyTSBCHkEoZzRk+tVVzXxzLxFcKHXs5c+LYMtelkp8ndJX5yIzGEZ
NZ/9UmwRecZm2GiW7APoXZb9CDsCG2ivSa2rRNXX3qCEJ9JGzjIh7rqW9aWjgQWC6JyddDNf502P
ZYTfMkJ3Q4xf3MF5v0C/120DVy11ttezbXEyDLCgc6mMfFA8eTW+N3ZVoK6rqkORYG6QXWSr22n5
kQQCKvoRCSqUwDZJ5Ztng/jm2ZoPshgkvXWcMJeUJVkve6gp+SOSPjbK1FkE9X0e2+d4HAVmuglw
vVlKAXaYro8FQv/3oQ9gslbBWUghdHuqHy3Xie9Jpwfv9UViL1tVqz+htgHbvPuC2jjvMOAvt35h
eDsf6aCtEyTZfdyT5GgU0X3Re7FEALp9Eag2rZBxVK+QTsUBrU3CzVAq9VMl1Ee/inskdTDKGjP3
2YzwUIlUOz61RdnjAaKPqPaP/g17DMjYmX8Lrbw/6Vpj3ZrzwdDALZr57RiF1qwo1p6BYB7h/4G1
rIy42msTy4pL/7auw41o2LLJOjmsC0Dhj2GbbmVRNoiwekO23jxcutkgqew6T68hb1q3SenV106n
LC8dUJZhaRaNny+XqXW73DYTpD45SDa0bTis4iTwoFxwIVmnNtmA2XWY7mWxyz1rk4UFaAiBN47r
m88OW7pj7wICkMV6HIM1SjViJ4t2nD82pLtuIFN59zDUN3XTms/F6ENgc+/UITLOpC6Q4PfFV2BY
YhtVBVsaWScPYZjVJzhX0JbpK6Zc33hTVeybLvsIFhjquetpK1U40V0/ZuaNob22xBYgzmBXsUfG
DMrr3JhXeXwnjFCsBNmhtax7b/CKj/qoqUdZQkrRvHGzV9ld1oSmKvYsWn+8TpTkAlREo6wru+sg
kjb1Rx8O1fs12FwA1y6nj5BfnGXlkpmOSP2r8wQUovd6fyl53ntJzlUDKheXtu6n0vdxcpL73lOO
I+fU32s9uep5Avze8/3z5rZZcOcfxrmDD/rR7/d+P8ZnmI3x2Yy9uzYdux1yLPH5Ui/P3uvKgYRZ
D7KB7pfqrGKmX8hyPXWfEx9gPv4MZy8187M8k4e6HNFU0ZIWA7G/GjxVhMMPZcMOd7nw00PU40P5
fpnLFbpaGddqNGv3zdeXB3ktFgXd4sNv//avf/88/Hf/Lb/Jk9HPs99gK97k6GnVf3yw1A+/Fe/V
+y9/fLBBN7qWaziaLgQkUlO1aP/8chdmPr3V/5aJJvCioXA/i0gzrU+DN8BXmLde3aoqG/Fogut+
HCGgcS43a8TF3OFas2KY4kAvPnrzkjmYl9HpvKCGZvbgEvo7xHKtnWldxwsGeK3sIg9OWjrLrALv
Wy6UsHdZqGASkGz8KDauqsnU3w/ppF4ZTK0HcsN816glGVeg8outovrt4tJPNpBzw0AzD5FMLkKC
oma2KzOnP5tZOpzlmf79bO6BckrGMg7cacDW5Oxp6r4J2/y2CIHSesb4Q8nNxN4M3HHzX3/zpvvr
N28bumUZjmvqjq3pjvPzNx+aIzg+P7S/VNi4ni0tza/6ViRXuFvM57C3a/Ibc025NkecyYBtDEiH
zIdv1VHlIhtY1t5ZIbm5Sg1hIngz1LduaFdIKFA3eJYJnFR0Aay+v8pFW30uk6rFfSZ4KoHrX4dk
w5+E9pTETfuoQ5q6i8Fyy1qnbaKz6kExlMVEJaky6Ari+fMYE+7B2k/qCvJ+az6BtUiWk50lR9ma
5fEP1x+KH66v6GLftxVES0/F9dTzGsQ66u5M9Pm//qJd/W9ftKUKnnPbcFQoX4bx8xfdOpnDgtXP
3oiI9OjF8P3Jb9hPXb5UEykLiH2o5cnv+NLc58ii1ll2eO8X1C1MYXRED4ExVSfCOvBhYx641Bpb
TDPnys6Z8cPy1POM+dTWvvUqTOutK1l3lX7h7tGs0ted00wvTbMYa+LhEwYxG5Fq7b5NDefB9NQb
2Z6yyyFirhUwOT3rqkLeeFl3zvTi1fHDQIz5gTnglwsmwA/uhKsDNFwOCbqlkzncdLYdnNq+OMsS
IoHjzbf67gafZxT4uiLzFp2O8iMwF33lGZcuDG2M7H2ophjVamJ9sssjUB4B0iFI2IfDnfDKh3FQ
VQzeOmJJTjP/X3zlT9tej60pPgrU/3eAhaz3ojWGVxkc1nvdwSQozM0Uw1RG/9NV5+GVjhaCfDT+
7afpr5bT4ee8GKvQD5pfiv/avuVXL+lb/e/zqO+9fh7zr6uXDveu/7LL6v4/Hn77mle/ne83D7/2
/Ona3MG3O1y9NC8/FdZZEzbjbftWjXdvdZs0f03lc8//1cbf3uRVHsbi7Y8PL2hoEWrFoDX83Hz4
1jRP/aoQ/FC+vyvmD/jWOn8df3z4j+Tl9SV9+fuQt5e6+eMDLMvfHddBv8d1UJlWHdv88Fv/9t7k
/G6AoNJt1WGDw5GpLUMCLfjjg27+LrD8s11H6IaFs6z94bcats7cJH7XNDRwXdMC9S50V/3w1//+
24vs/U/3zy829ecXm2lwGQfzLlUDcqeJv02vkVpoRq0byg4OmLvRcD9bYm6I+Eaf7wp/o6ZFtkMG
TGBgPMMgkTlYTp0Xvz9hPz1gP75f//E2bFe3iWXowtG0X2b5CbXMsZs6tHoKROnHRHOOLJNf7Ro1
S/SG/TLSYDIWyppogr1sUGReBdqg/0/mQJU/xg+vefltuKqq64amu7ZlmPMc+cNr3jHUqHY73duJ
yihWHqp4s/iotle8pY61Dl7Vf8aWd2OF7p/MHgg5582yUFMo2Rnxh1rvIOGwKV3/8ET9w+pDNYx5
fXFZf8w3ZuvATEyhMjvrtpj/jD/cGNB5s0SLwduxxifdJNp8a0TltZoHzglLdncxDMawkhHUatKI
uDNHrIZIQxm1rFvifJ2Vr03LsLYehnZdkbsndUiqk21vY1DzJ1Stpp3pYo2Ya8Zp/H5IChv0ptnj
bzs64zrrc5OFTTBck8MbD6EyPnukQ4+DB1ZbD5X87I8gpaxcvCmlYx2MW9O/K/HhWbpDvx1nlRll
6pU9Dh1fXc8ZYJvB7gXUsa6bekdO5eypSb22hB4s2bo3Z5HWX7oBQ8apL5b8t7OziKZ7B3zBRhk/
e34DUTfKN0OztkmSd32zdewkX8UjVpDxXnUIOXTdsrFSfVMq5ZUdfcGwEp3APkA1IiGOglTzQiey
SY63f4Cqhf5z21rr2j2SdFlGGpvpRBjWRnWjdmHaUFGc/pSHcbSvAsKXHdK48egYGyBjCHjsnYDQ
c8RtxenXsRS4DBS4XuqB+9bMf5AsAP4WPqemNW6Hpk1Xk9/BJ0FwOkaMftnXxsEF7rMKG2eLyq+3
LcfwjTyEvyBCswbM/dXOphs8i25KtKwjw9MWQ1feRvdZUr5Cfa546WHMEOXgYJlOrgGYLdD77ukF
PcA3x6WpQ/uygbsiHrtFLQAgckuuSUFOSa9Qf/eqnZ3FUGZc815lYbbV1GiPN1E0+1P2iwLGupn2
j46GPBUODu1aGYjbFEP5yuoCP4QbdbI/+fakbAoTNrASeM+gTxMEgdC/ZjFz2wzNlR0nb6oxGosm
JWFQpZO9JM4LDbjvglVmf1QL4l5IWMEpDK8j8ep3hY5dC6w8wKBBGvMDGARyVP3bAOfUJNIEkcxF
xoz05iIqEmCxTgu3OhvO7aiClvZb/cZIM8RWKoRGnBE4V4UEGcHyz6OvEqQjd7fMx/5rYmm4+QLe
WSQt5saI/Xkr6ITYbSPLscEI1l5FRmGeM68i3dh7q7CEulGoYF7cREdRWjdXgWXgg2VygHA3q5LP
p1iO/HhIm8BclRHefbJBMcvXMUymNbqpDd9mcG35tbkBSoBT7FzV+eyVFrIsD02bPYKYghLyvYs8
i+fOcsSlQdZdivKsModpGynmTgols/0IJ2xcjWeoOda7yLcUuJatUvjbGJNnlGvVCcwa6t99aOSI
Z8xq4LKjCusGHrVtvWswyz5w54IJRCTdeWQAYfOVVktUNgBazAPfK9+PslfoxsSje5DdsviL7PZk
tY6OLME89Ic7GYUIdt6orptaQJ8vVSxS5o+83JsDShLisrwFWTvKm5eXh//LjcnTUt4uUwhafXAo
DCtBwiRy31rQ8wCPeTwVX33tY3hiGlmfrW82bPjQcmsC39mg1nSD2sO27wXqWyiaVUMFGnfoHkKj
/kLGrwOe8mRZ2ilLLSSss+4WL8AnQ28BXfYHJDTRlzXRLvMKrH3ZpqU7fcK2mN+F2CtM7CjU+A7h
yGrnCf/OUCxtbYaIdXZ2dAdNcxFZ+rUXC3c3ls2t5jswqwHOwChe222gL6y6MlbBLEhk+gUEEgcX
t2z0Tln2ieDGeSgcKHERbBXmb6h4bvHWdDaGXVa1y3SoQJ5WQWsyI6ScBOZhmQi3eVdcKYMXHKYg
2RvdOD1oer71lPozeQYs24h8VVk/LNnfx0zP5W1G8BmrMPR+i8BowanBS4ejaK6EPSqLcCz81TgR
XmWX6TVhxHQgaoisWMIBFEGUakDEKhydtR2mGtPvdA3r6K3k9/uxbK+toM1XoaJPm+ZLbPvWiSR3
AdYmi4j/Du26beaXFkz+1jIwH3Vg99YtYB7ouKLZpOjsEkcIUdfLh8fRUnmdZVq16Vjgwf871gMw
aHvyd+ScvZUGA2QTtl+qPn0zpum1E9WjqVTZndLZ5U5T3J0b86rzSUZdo3WLVodfz2ZRUX40vrLe
cxceAqc5MhELXGMTQCHdSz2QFLGrVl3qdpiv4ZRB36+0YxATaXDFASgmEwCiAF3j54sOspAyoWGR
QvhdYKjboQSxwgfPEdCpNRVgfVEEX8O8O6SlejSr8ovqFP0GxfJ1UV7D1vszhGq30myUl+yyPSAe
ska1UUfF8iXrQu2oOiasjKQcdoAu7tUWkkpngHJWQ4hVqvWqpeUbvvUanMOyXBM/hz2Fs8sqL46q
NZwTx5iWSExcTQqBi8mEeaQpCGMRmViiSLZwBU+AVuqb2tb3amTuRlM7xcmIqm2+E+gHrXiwry0t
GDfCZ71pWH6x0/KNqqEN2nbD2h8DZBgbLFhyVjP7bnibcCRYxJ4/bUBmbqD3fgpzMaGSlIwLP7hN
wvQzP/F9R0gzjO10bRcmCkfpCgmSR6/JIlZz1YMFDaW7czD7dgYI5B7ZZqXSXqqu2OkBAC+lIPsT
OsGfelgsLeGgJpJNgLiL62hCcaDsEAvWeEEN3jJ2CeB02Aydwsq/EQHYN3O66yz9bkzBqHm6s7Qd
bHOILG2UzreXmnXDym8fY46IHUK+U8IAw3F/uKtUshPWzAhSJv0rgW+eLZI2OcTNzE7ddVegIZOK
T0MJ2zBwi89GhsAfoiXNQoK5y5C3WBzeg3/HPqADCgF22T5benE9RCiJ8PoJ4Fu7a0JGymLYI+Ry
0FLnxrHLm9pCLG5QsPsZ44+D15+FYT9VMVOTm/IcKgcc8FAq68ebIfT5okfn1qvqtal2D2B4fR4P
KLtwAlDWUJAc9WBxeEEAgcEHIWojchZhCUZ+U9sVdveMQJW5dFDmiXREOboggVBZbpoMZVj0j08W
Sgo2jBWrCxFGG09WM6DFqIhTlkBOm7r2WE132hRoa0cDRe17xadCRxoWrPFTBJ0HRIz+YE9HJ5xV
nrzgLGDSj5H15gziZRyWseI9KoF1iA3cI1nSBnii4GNZISM/ngzX+ZL16XNe6Oj8hTv3OOJkSgrb
RoQJzZQrGxltsSCFjgd4aenrMBvZTc0tsu69WU0s1lIWCea8eCh5yYAC0P6UvbwirdZFi93zyOv/
CuZpu9UEj02jEXT2PWiQeNNlVxM67idtwIUrSMcrSKTrRlPSdYLfCfpV7qzkg1x6WBX8GjUY3nbp
IvZFOgD5zGrpOeKrvevycjzpCPmtgzAD9YPWILivs95oJEBVVno52uEbm4hkWCTa0pp4pXnwAc6q
8hDaNv/D+U4M0UxrXJpTZlWbr68T8dpFZg/DO7ICrYlKQ/jVb6bsetBzDqh1YofQveBX3CEQ4eLS
mOPfFTuDNyOd0GXn7z3xb04+utHwI3ML7U1ze8JyyvBJKfRVghgNWyTvFDWDs09J9NYhMgNZBg3E
RKJWm9orJ43DNeJJXxXFuo6RuT1MjX/da7rOS6/Rr1QkGWwvSc6vAhoDQ/K9yK29lnftoTers4Hk
DoKd4tZMNLEnsZOeijFdBY5SM9ZGjmf+IxZpiq8KaRKE1NDzGmt1XDslWp6F2e3Hyl5jvpMvFGin
rVG6+6Ys0FpDefgKFEefefEVWu3lTh3L1zD3D7qB5qUb9fHBHaY7r8XwFJ41OWu7JLQWfw0s7tHF
AqDu+JiUJyueTEKcZnzG0n1egpvPZca8D7Rnp2rlCn/Cj47JXwXR8IK9H7wlrUL4NxY73kvjIXCw
motVD3xwVS3xuPMIV5Um736YdyqmEmmdl0d3DPZZ4/RXyXxwtf4NhKexSQUPuoX/qzumC3MHb4rN
UMPKxbDjcSkIUyIrFb66/tDv0IeKT3aVr9JEgNLVJjw/hhvTfQUTwWPRH+Shm8+UHLgbGW5O61ad
1KVs0v3W4SXFji4oDwUCDQd5FgVWniwuZVlpSGcNeYpYPO1s5L/1/8fK2nBXsY4sa9bm/bIJ+Lat
2ZZDnoUAJP/zouyCesS3zpexctil+MulHAMFrgHTctZkfJC8APO3iffF3pu9gRRpCyRdgr4f/tM6
J5vRE/80roTFE1p5TIRyKt57yG42KVu4tN8vnZZpfZDF92tdPiqULjKyyQiOqdcZ+xLRWGFDYZmH
/9DuG7Nmn6yNpT+PPJUHeb22RanZGTVk/aqGrOv8mXEJkH8tT5Ou3ie+9oh7FasCL7rGLSFh4amj
9mZCgM599RrNenfRxCOygWzx9pEPWS6LcZcAh+qtSqKEQEnJsUSQqgdkPKuJp7olwYQMPKBrI0d/
t7UBlEB32ZRwuM+gi6uNEtSgLudi56vJOVQQglYCc8AFujdOaq0/RcI0thPuLIvE9DT0IRFSWiFz
swuzSt07jqOfbFLKk6juMazqAyPataC9T1EQJqciqGYvSt5hamAtp77u9k4lriPbJaQ9mWN1Grk9
TCq0YDMiydlM+QnLp0c24tOpy5TpJM+cSmORkLu8aecGdT5kOsqtLB5AWoffuvmTOp10a4Sdpqoo
0urQ0LmTyfwYplZ2jpBiXkwje4Ia98JFoXsrguvqWjTwuHVLO3SJ55+a+aASu6gj39xHZakuAhQ7
V2hTKspZY6dy8BFuPWoQcXmx8R1xQbbzvF6mfDgxm8Ku9dOHUjNt5mV6VL7Sn2KlR2sJZx0ASthF
KWjYsU1PiDAM4ZOtVQU6+xBagdLC6zayz4GLOILX4mDr1uXOCQCuT8I8gkffeSUbvClBiTV3o3Rr
DeGLB3h+00Thn5VrhVssTcRJJA7m4vOZPOj9CO/CFNNSS4jgR4i7EvtRdP4E3RQjoit7FaObgT5K
0asnJXUs08w6mrqK/J1jr0bV/uyynT+hLAE1CWVfZS6185PC/oI4pWF1vKn+qgtsQiuAeuuuvysA
OiyiKTVO8sGSZ07X+5vIRCAU6MLIwrEh9dBaOzOd9JPbN/o2jqLnyUUPZ4WHRmyqJ3tuku1WX+gn
B5RVkLDo0/ivhD12cCKf9lDIDsWYo6EsEH+3TXR/Bn4kJ02kykmeJT4IP4xNUL5NC9j1J7tBazZs
TaA+uqlk6yQpn9GZPFQWMhkYzwM5i7v4ZGlJfNLthjTD1jUGdSNrwR5XK0tPifDkTnSyv/eU3eXB
do6R1T4Q6Iw37Rg3B71L3ZUx8iYGsC9OwQx3cebvsJkfenlQ2zDHwkQteLcWbATN6DgF/beDEvod
Ck5z+f0UaYpx3rWjD6tMT7KhnYfkUdv+1FE2yavJdlmEpgDHJ9bV94+5NFw+VdZdim5T6iug5ECI
f74x2a/Q6/Qwts965DQ5lK8w/uHWIT2yBTDcjez6fn+XT7zcXinvPOmInHnkApaypefhQs1bbC/9
5Nkvt/dLUXb55TYuX0HXhJ+RdD1X+I5tfSMRvHcR4TCL+D7GQ8HpA7KmFfYdBlmUm5yA804v9D8x
NMSRttKypU/kB+iYES7xTTPPLhJIPfbTVx4WaroYPotKKZYTWN8F6P52lZmJesgTTTsRfASvi9Au
q/pgbCasz55rW2wTYhZrrYo/a6xz147lukxS7HQNmGdYG2Cq5ROPLYQu5r0ljm/ZNswTGyIqBuh9
P0wHI9SQaGoKnmBN3RotKfhsFICTkj8D9jVbohtsR3XsRClqe24Cjaea5aDpRs5GUQE8jv558rJP
qRid5y54KZpgU1SDimDsIq26aqdU3W2G1t+iISmOgxVh7snpqnWcxR8DhdcyvnYwmEsCSX2rf0bd
4HPcJsZ+jnSgS4bIbjNEwB+7j7Xn3KSmsDaKAdwPnZxIfWafZh6TMVnj52mumc8RF85VQqoOUnel
gwJsG7j3nim0ZR6NzESpQwJgQGca7R3W/Qjl4NgyeTVbJ9d4hcEBuVz0+4yf4J2WxyYRdKCgDfim
rSvQIijgzA0VVRnQMaLBw1I1QCdPLRQ2rRavfVl/aoSpblAxWyFepkPf/XOKTP8+reMtCl7Whofk
3PfY8+VGdNMBiNvY1XANE+SqGwno8FM2DsluGoyYLRhydY1V3Qq3WVcxljFtp2Q7yKP90ZwwGAmv
kViqtxAIDrlrWKfBGacV8tYwddEKvGo+RZ7lnPpuLB4aNzw0hC/3eRcZGGl49ZLgl7kJIA4t1SK3
ro2W7VKeGtnCqKdN1xXmnRr5YE3xIOty69wrvXr28E+LilQ/oPyEJ5UXOMcy7N80VC+2HEhFj8m4
G5q+XRM7i5Eumqatl2oKdraIwiJpo+xZkCCJgcFezJZ4LVLRLCNEvTeB0SEhOk7KbTEGVy0Mvr2V
pUQ5WmuWxS20XT5GXzHtjq+FkWOowRNFpA352rDfkrtuN66CmDfwe3PdJv0ruz6IT9a0jh1T26Nh
sY9Vq/k/mPj9fzFXi/rKD5m1v+dqqxBvgJ9ztXLIt1ytKtzfhUGKzUShi3zoDIH4lqtVVfK4qgEq
n1Sp4yIafsnV2uRqHWE5AuVUtMN/zNWqv+ua4+Bmj2WW6arO/1aq1tJ/SU8Kl/2arqJ0oSHMh9ji
LyiktLSh+8ZWf3L0/28z+n/DZrTODrhL9WlWHMzRw3HE6orDpZgkAUI7mRJEhxIfgbxpDtkUm2Ip
TyHdk8ORp/Kg4OFwcIbSYDeWtWI55aCP8jm9cTnwmyZ34YMrQJp8NnhF956laVrYq5aM2iEo8KS3
u6gQWJ3CfCO6b6nZTlbLDpdefaU9mT2eqBOZwc1YlneAu5HyztiKyTP1+xmW4IhG/tIMNs/D/FOP
0o0yqA+eg9lq3BRM9rKjLGud3Ftemi5X/+Ga6AfMo5qyRLU+hUk/38fl04v35u+V8hrvnyRPLz3l
wLTYEpzJDrESzxsYR30/U4xGO+hmkupLeSqb5aGckk8gNmAeziMuh/R70SyVcZfl0XuPS/2lr1lj
zpr/D+bObMtRJMuiv9I/QC1mjFc0Dy6XfIpwf2HFyAzGPHx9b/Ds9Mioqqzut34hBEK4QhJgdu85
+wA2UDSCQnPBJ18HFcv3x8vmjwXsyOL4/vyy8V+u/3Ko5WEEXHALM+Hp4yXLo/fj/H6IX/7uPz2M
3e9G1heH3//CL0dK7ZFojg7c4i+v/uX5v3nzv7zgl4cfb/qXl/7L55c9f39rv+8Z2TEROKmxdYht
XemClOGPn/fy6N9uez8vfn86So18/9tGpeBkWk6d0UnbCT05Z9jHQtZFpW6Uac65MKuBiSvJyR+v
+djxt8MuT9jTLYykRd4UPwVKHSTYz4+0nEvJx+pv24h4p+ljzzv+08Nl1+Wp5dGyWA60HPJj1Voi
aZf1bDnc8tDqG47893992XFZLH/GMgk/aHsCRef3o5Ma0X1eHnbwZtVNXE/aTu2dnUGV72hbQh7H
yWWkHrcpScLzxmUhUjIZV+9PLXstW5uot8gynSDU1WXcr81GiYkkm181qYQzPS4PST7MivtfDqPb
geoNUkswkAUU+96PpcA3jU8VWJhtgmBuPabanatUgJbt4SvpIq/+JOmM4BjNQ5ApQ9V+TVICkqpm
GMim+T7iC8houW4ypUZtJ3N4zCI60aMFNTuQJ0unrs2OJCR+M6YOpnMzMF5NoMb7FQX1X97l+39j
NOkZjRGKwXbuTDMKZDFf55fVf7utXtrYfy6WVyyvfX/FfIDfVl3KQWh9/nro/8VhDGG1O+xB++XI
QPK45yyHfn+4bF0OI5Z2+d+/E5BgR0ICit2v7wYiEgSp8UEudzJ1jnF2syE7Lo+a+Q1/bPt9n4+n
P/b52IbLkTrQx/q/OqzeVdw/l1d/HOL/9meWw378lY/DLNvcOHmFO5If8XtWx2G+denz3XR5tGxb
VrmDX0EZjNuP7V1Y99wL55e9P1yeipf76vKa3464rGbLHXJ5+n3P5UXT/GeXR+/Pf6y/HzM0lfWo
WOl6IuQO1q1ysZhF4FR4CwclO4VTRiQ4ATEwxNEbtf2wqyFjQHzVXMqJkGlFogLYMjB4mTZWyVB+
TToCjMToMu9vJLSqkDRQNLPuDpfTuXbdYt81GpBCtVsliXgzzAAhWXRM6jdbEQctkRnAiJIJrK+H
pJE8jLlBC1EliFCpy2/xBF2mY4SxiYyLsANKBaW/q+UgoOJiEU+j8kl1FHB/Rf05jUDYZcxXR611
N8VkXQKMaii4phXmlNqdTXMRZQQLkKOVhFQEkAKk6pyqmXeeDbi2LsNviU9W7tjbe6MGEWv5Pbkc
yTaTQw04Ku23uWMSHFte8YH9JKjD95hxqGgv7DNTBELKexemdZJ8GVNBvDSNWpJOhmItbOeY6uqn
zEiGSxbJszrWSNNgc46289hhbzhY5daFJ7Mqi9JF6aUMG7MZ6fb30YMN9nZtB8T5fenygj5UW4R8
kyoz8SKK4SdOlGKiL9SOjY3Wv6r1YxvIa2laBHXti0zNNtKZr3NWuJsqALNyBOSfRCr0cUGQY+uT
bOhMQH5vlM8WG8JR1yt9ZTQFUh1RvMEj6z0Bp4rLom8QGWncdOM7xkbjmJGDTNwdlZckHB+yxj7n
UflqWf6wbinVtOMtyIJjrMtTLIef0KPyo1JWUN8BXPJdyGarNTVqq3CcPD8Po0Mz8mwykjYyJse+
4aJaktq9JSZ6lbUuARGIv1d0NL/FiB89vdbFeTSytWuXwdpyi+iAmJw8PJrQ4O1lxDS6NCuxBp21
09DnmIHlbAwiEcHVUwKW5J/y37Kn/jD04jUP9fi+a+V0az+LR4it3c6JsLNYtfJDQWZUAtFIQ/Wl
cDH7QqXwUkITCPM0rgaB4AUxbpZ0iB+ULsFnkLo1Qh46GcIGyqt8RQeN5APqJmGe1ocyprkdQXxd
l6Jy1iEBQ0oUEWLlB5veyso9SWKvQdL+BKY8wOMiooFslQ5wJylptXVvaacQRlvi+hdpNPZJBD4p
YGm0GuR3xQ78be+mgHywtpeF2q6aVju6tfyZl+bVan1tiz5kR+xMRSiZOUVy5ybXMkYsaaE0W9n1
HPRLZXllZNJdZ35EzkLBLRqwNyqrOT1FBB0nz6Q9SLoawI9AS5p+1Hpx/9pMw82mtrOpo4lbpY4S
bn7FKMNwHaojQTL1NfcDSX8y3UfaBNTY2WacH3WS0WY2Aa2DYm8Z7XuyTsUJ/lq/9kXmJSoeHlc3
j2Uxaic9xjvI/yfYmIH2bbDm5IDeTMnOHOV1yG38AwSeV6kLa1sYq2FI2xtkSaw5UdZxtwf3ZmlR
dkV5R8gCWZOrbBTPU99xD69UpAut32wdI9B2JXFgeovfqYybx8oIxX6ajtkUUW0aK0mUYWExIWMI
XZLxdqeKIyAzazcY6XXomf51iTluisJ6piqYb6tp3Hc9sYmDOXmkCWlzDa7eSNFsp7j7YlYFISM9
+bBILyZSG6uC4C4va0gEshR/11rBsCVcAe1QK5+VlmQ43F7m2S9nUOz4ZjAYsXFkcD2V6UoRZHXY
FQeIusraBNTba7PcauIEtZiwnQpeJmSh0eKSYBH+g0s7/VSA9QEvhoaIdwY9tr4rexdueteU6C+R
2U0wFTxVGz43TZetLHJ1JV+up3fhD9ThP/IivIu6aW/Hw6OfoyHxQaCJBm6HUjpbqdFkaPDZekTb
PRUQCmBpFxWBDiQ5Nobx2BmauZ4i9wBRkAaFMozXPkbZgsB41yG6JEglTbZNRmC2LOawEEduG19v
t0UGkZ4+YFkOF9+wPyMu01bmnPiZuQS0F9Presz1ByLsXjj7YorRtJd6l6TilLUG4mPRm8xHk4iS
9hScYr1EKFrrRAuTWzVkkG44TXH5f9EK1BFEr+CbLem5U3h6HHw3WTtdKFZjg8oobhwPINg5CbQn
bN4MUdzurFpvburnO6mHe7ch9ifzCRLSquzR8IFkUYolBjlPSkp/MP7cxnqENdN1Qj8hcCPN8dRz
gnGm0deLo9ETrrPCR9d6dUZgwNjpKJSF2AT2rZuQG0eSc7L36W/mJSL2wbpiUrqUA/EgpcNvr09a
YOx1ckiaT+R2AGdDpOZzuWua5I0JApoG1Mlu47rbwkdEbtlY080EJVgD7mnDSPpQqTHpYGN9TUS0
GWMzJusZVD8efvqMo3kCMUweJqT9NnDUFYbkfmVG8Z0xETLduHjxyd5qHRMMsf8y2WOxMgf3hdjR
iTYr6JO0TVfN6H+pWuvU6fD4+4QmE1HkP7IK3COpThGA54CyMTMBL5D6Yz7MVmfo8pvUOek2vFqz
9OkbEwm7bUJQZbEW4aez9ddSoLVzq4y8L8GmCsbrfnQUyRS+eB2GJDtMHSOi1o62imU/D924JfLk
GbUXumXykxAEO3QM0h7F1XQuBZy6xKqf8tYku8IgHg7H3oWQmJ6ysQWnRov8VS2gFkx9sDFyggMe
1EYn1hcMBJTo5lhwbjiJ39Mfo5LbdF+6NgK3g66fpKmrMSeTMcGz+EGrxxJ9IVVz/Yi3aqRvZyY7
ehcvfhanxylWLgRZfTXJqQu1KTiqApgvZhPP1NUKgqF9KSol3ZkRhC17PPvzJy217lLkDpMlyZWP
zA4NshRR35XwDBF9l1pEnqzJQIEwK+BS1KhRmJPSgaiLkLxO7to4fxIUiFqux0c7cLdhrfV3EPxR
Jlp6uzERvrRE4WzgIZIsqxaPNSOHEkbJummaq2uUlRd0xiptdHlv2foLYpUTJK/BBkZvG+RXOrGs
17B7AM49tol2Zie+NuM2WEC0piw4R3r3VVKcN1U6OLmKEAWLzbEiRfys6eGDOaQdv9Fm28fh9zm3
B63NqA8/014hHMxRyK4KtEM9S1YNM3G82MzaOSMQd9hPg3xNJFRpARTZfBZuCOtRDS9+JxT6R4rm
lRgzvDyPXdoP4DyjJPcPJUNotSrOUk6gllQTuHm3Sh1B6JhiHNoQbUKLMoa/uJpaMuwivA9rs8Tx
VzrDlrg/Y881bpNpLliUPEaV2H1rMeCYCSTpSPDBhRjVY1TVjHzaUxna9tEv7VMp93k6RgfXUNdB
jZ6w106NO+WM52eQ3ECUbKKsXHRsO6YPUP7fYCIb97U2XzrTPKGhPqyztvuWqzSU4TnziSMOCsQT
MzbJtA4+sdyNNLuZuGQPg5mLtUK6TWCoD3qPe9JQ80erbb9jVEQfKVVi28PPaYx6QQyhfgZqvSGw
sN1DcyNQdODSHMbhCUPUJemOI65sDyfOZ2jTrsfF0Ca5UZ65DzLcsgUfN875dg5djRgoSBPjHy4S
cwfre0UcC3oBEM+AZ966ZnxTrG4bGBgPNaN4yFwR7Yh+8WlABvs2nUbwlLMe1Z8cDwbRtFE7/T62
qyvtcVCUALfaxInvZNxdrOh7JfRL1ev2JyMHZxwdJWLMzZAE5GTFP0YCqFdNR2AmLe5wI6yJ3ygN
agUg2FakpscQTfHIjA9XYaG167LXOPmI4VWIrxuGm6b3ZBv5+kWRHKNoKiSePr7BWLENYtP9TaOl
VBr6mHhmNTlFTRvs4FBs+mC886tQ3eZB+omQzWCXV1NCdIR1QakhnxskxzpITU4vRgewldZpT7lj
aCYUoeGXdoye1KCw17nf/9SBkjtupx20sftpB8/ofenj1uPPPhuMFyskWSdR5DywHIwNEFYgKUXd
3tnrWNPdfQC1SKmDs2ywurqtGuyEcpe5/Vd3rBOyk/stSSPo2YY5+ToqV0A0DgFV4T1clC8WVFav
bybL69SDHfrTznFJoxbkfqckQ6nRt05PKkgTII1yN0KNSgMtTJvvFVnJ2xIVrYDwGdFxXGs4JlfS
cb/ZkEBorqPfde8sp96Zlc0dE4Nu7UPRrZKXQvf3vSaezbojb5lJsmc441Pll3yr7bMWENqs+Yhb
HTW5dGp95iodrcqG0l0Vb1K9eMGb/SUs+jOyNW8kGXk1QrSSSTRdCiWtvQTNz77DFrirIDNGinar
Zr2yGlv+VeL3uZb+ySQyBwLlvKkfukM1pMnd+zbNCVD7FH12+HhVoPshnXggQ3I+0vJENxlfmsmB
lNx0ayOcHuvysU7N/tpr/a5xSBtdEiX7Kem83o5j3kjwrEjikTyfUWxcts6m65qBjIOTZXJWUSK4
dNoQ3Jp5MabwZglUzrPi5AQ9Kvh5QTlyWsXjxEi0cP7YBjGhpFsM8lb9c1s7QaTX6cXvSqHAc7T8
+2xetPwYJepiTgqdSz7cxCED4zTNC0qzci9GtFTLat2ExjWunOi+p8m6bPrYXtvmJ4LFjeOySSil
fk3lMBGUVxfk0vzPIQ1y6GEZEce77PLLE4YnCKh8/8PLZtQ46N7HIj8sf3jZ5ocEfLiNsWZyKtfL
puXJCEjUCWXl4/srMxldHEdZ90EY36gVFmghr8BNo1tfDj+HqPQPvWbcqWOcnofBMq/LgjyodgUp
29p+bEvHLt/5NUknCVZHxSMoFZc1fMXESqxrNC+WnVtAflPhJzMNs17lpCvxpaZEEE+WFGiv5vWq
mMpthVZjReQ966G0dEZGw5VMwvvJ5RrSgenn3GnNq+smyr0VnYJ5xWB6875gavUKzn86jmbKEdJg
qvGyGdwc/tyPPEN4ZhOqsuVADnraE/rXa0aw30UW4/r9F4UZDSFT2HhumtX3wHCCG/CY4KYjtMY0
PpyW3ZaFXRZztHcu98vqsq8mMINaZU9K8/yqZZs+6oCGgFSk7YCJWw1cZGmGe0XuOR0No32DWOhe
l+26k3X3dk9GQixIy1t289vxIB0dgNv8SmaBQEU1g7INv78CrOdeCVz7ii3Vuco8LDdaKKBBDZNz
XZ7Qmrg+qGR74Q5iv+WJIFFNMrJKsmgT8LKku4AwJnWOCKeRkVtnnT/2DcsZYJHUzi7VS8yHI15A
Qo7CGRUj1uA9ko3h+HmwcoCeb0mJbld1WUa3dl7ANGpgQmIHCIdBfWde/OGp/otX+E8/9//W9f3/
sPmvG9pM7fj3Tu3Lj/6/Xosq+dWq/ceL/uj/O9o/hEV732F04eBE/sWr7bj/cBihqbaJ855/dFrz
f3i1TbzamiUsWMGOZlDJQxrwh1fbVP9huq5B5x9Ts4W92fo/CQB+92oDX8WqbRmGBRxQ2Lb6VxMw
vJGS3LmgOIxqkFIJSpsHfw4XJ3WqJwyJui4X5ZEyRhv4P8mpJ8ct7cV/smojgviLFXl+F8LFFOYI
PovFtf6rFbmrVWUiwSM/5Klb4vL0Hzs3u5u6UYN2Tb7dmFV3FYmeHZMOOyB2GaPcz3Gg2hRaVINM
nXHcL9/jv/BH67jhf39LpmrqugO/QncN8dsHUymG7kih5gd9lB25rVA31Bb1eJo637MmVq/p0MLv
rMHPG8FX03Io/WKvX2PM93JLefBz4Att3rc7g8olB8iwYrnQyXOV+ZajKv1OGiXBRkUTbIT0rXXh
IP/qa+xgmn9UguH57/9HC0/mV783H7Kl4kBH62E7CE9+88OXikrHpK7yg+pOKhmwg0YMUoE7hEkk
tjlzD+I72tXJoO/RVO0S7HE1Vc2ikWcx5E8RUQf3QLM/+TrRoP/hvf2mQjHn98YPHTABlnThzL/3
X38AXHPiqhdOdmiCHuCwve6J/zkUKp7mAHgOel3qkqNBFdhtm2Nq6RnMuPKQ2iETKz+Z7jPlPgAX
+J/e1z/9MGd/PF5s3pir8kX9po6JVWWQel25ezM5lA1jdENtqfChTWV2m58bIsi4TbqbScvjnR70
L5KmONFgxJtOFolsGeaTv/+orPlr+svX6FiqYQvdcuHUu7qY3/Ivtn0sIeoU+AMUpVjrt1bsKye7
yjaqztCYUm31OEcl6EZwK/s0fsJWtxmtgRAKk6IDEsPBU305XHA/OV7RKe2aHoQJCDg4kJ+rfqqw
OBGMWt1B0J1IbFbmzob5ZOP9P9udejRnSK8WV3facB8LyzoMSmF5k9SndTQom1EwjMeW+rWYU9mZ
yA9bcunPZu10VEPqg2UUr2HTYDFnIOKlsbY38L8YfaVsYb2OFwI7AJv/jOJS36ghoamDI7u1YwIK
a7gVb2y3IpDFnUgezntKjLp4+vuPV6eI/M8fsAa9XOO8V11VnxVbv37AOVO6ICa9eK/3rfcOBAr8
E+Et1MOwkKFex0uWYFG7gmy6DLk5nSZKp9cYEJPSYsSxGyUhjE0JTm5X/agyZ0Qawwc0EiUaMgAZ
RgbpiT/52PScb5Ky2y6KRpfPV1/DU+jXNiWjV78BMxYKd5UOer2jm+Uce92kKKY/YaDpDiGa1otS
sVgeJW4QoB1qrx1ti5URjgAHFC28XxZp6F40XxSHvkDySbTMiQrBA19jiwdnGPZ1Y2lPnZmPt9C/
HzwHsmOT0XpPJu1pIvksqavw3o1B9iJ4Vzb8eJjqBWtbL6iMNxm+JZXAGKSYwYpZV7kNYWMdUKcf
THNK7hpXJndkOY+tnlO40wIE/8wup6lNqSc4a9Vu4y0nd7Ri6pzsw7E2z3YfrONzohXN2Ra8e0Lp
yV2PaNjoQXDL4k+jUrd7bm0Yp7QJ1ELVaRfa6LoyjhfbUa8CwQ2NPto0mp675z4sq4NpFfTMVLi7
WiG1Azf2eN2oGXMYcyxwp7ZEh4ZRfW4jdxU3MDiV0BwgKdKgyZhUJuTl5l33TGSwOC7fkZ2G1aoM
DW3t9DVefkN9hVelHYMSzRZlegtHWXEwMuUSSIprjpI6Z+6qB7d0ohvW0lMGreAcakl085Uuuqmx
G3qFWl6MqijJviq1xzZ3fK7MIifnlrBAapJnS/J/LEU+XnqFX4tujoPXptj3nJiQrMAsb/gViAlA
cLVrZfMWNUF+rgctX49uW8+10ZWbWMNxdCidGiN3efIRs43oTEx5QxqfqWrF53pUjb3fU2+cHH+L
rmypMnCZFcND3ANnwikd3Q/gnbZxZyLFbsntwtudHsg5ma5FHhHyY8POpx91KMf2y1CV47XNFIBI
TfbiJsjX28bY4wk0Hky1VKC+UaKf1wxTfaImyoesFe79CJ3ElrV7tNLp0Aauc78sLLRRB1fQZllW
JzcX708kFv+PpuvFZtkGYLB3uEINu0wvpvOys+HCRLbwJmFViMQ2c2gmy6AObnSugluaTeLASQIc
bV6Fx8gTBpgNZvu7ZZMJ2J6KpnasEUGt0FiGO11PgsckD51dkKC+4wKjPCwL5uHHMB2nizrvEQq1
3aeiQXEu75zawJ47LxoK0cyExm/LWlaJ6cJ/j7G6xrW5pl7Q4dt9XBZD578KOF/bOdvPg8M/+J4S
q4SdNuamgqF6nIZSXt2UmDRrcJvHIHcAGTTTWZH5MW4N90WLVNLY+rp/NDCbakXwIsFc7EnSG/et
FTdUkWqYbq3EL+/WyqWtMYy3BE6vBr+kw0aCdmR/76Mkem5GfsQqUHwztV4olbkrgZb/oJlh5FG2
JfRKH76lReteqfqmjv4mMqO7EqvMHOmlhfgLZ27nhGFFYweZY04S99igovFdax23bnpKMSMNnBcb
BVOxhVboYKUwZeu+ASefWeeWwF4P5lq1Ix4IlLwz9ZRMqsJzMZjs0izBtt2TktvF5HypMvqpc2nb
gi4n87hpBaUrrhOVLuyVtpsosaxCI5/LIf6NTuVbA9uejriv77M49/KqFZRhCHZSfILj1C7bqTI2
V6Q/PseNPXpcusqrHeakk0F+GRSbWpor5i65f3Q1wpRhJ5BTC+47DekiL58mJGCFEAzSVSwSDInb
ZN4cf6LU2VzVhjpYKYP369OUCuNp5Ldc1Z+Zasobd6pLZkz9CRECuc5ieHTsPqKZdxqYh+ymlK0M
3e1NZQxISvvhzaxNsiai+tJiZV61PRcJW4g5Btld1bLPCF+d9qEQWEhnWg4HeA3S6dEOAvMcBbW7
yXNwDElee+rQY59wI7zadJZALa0gumUnvr+rCKL+1ATOldDkgfaq72zKkeKwCJ09GbuVp2gkfjIU
3uU+HUdTgHPjvzZup4wYLRzfVDjDfCA/UPuqKnnFeLXdSJJiacu0xSnujJi9mvA8GNSgQ9g5dGsN
LQcm23YnJJbKp2naU0U21z1e/z1CymSPtf4ywaPbMiFLd06ZR1tTATPRj8QDdZ+iYmS4MvhPqkG6
UqJaj0kwYsWh18PPUXkJ2kCswwEBUtvh2bLQjYjyVlkxUZl1FGwdOUj+PI4ptRHcWDv84EOVHMJx
mG8EWnqvZrCL3JTY0ThegUTpDwlBXEcpZn/2nOw5ghw4h/M4IFOAD1m4RAPTOk41CHU1yOPimypw
Xqq9jPdGK+9KqoUX1f0R9kZ39H3jM4Mai8J89SOKCwWFg20clMa9B7PgoCyeqk1uZ3RrUzqrLf7l
B5gVZKU6JrdjQRN20hNnp4J5vFYtCo4ut80vRS3ka+SEL7RIocLWlVj1pozWLekGKxvo1QG3UnVs
fRwx4CFFTWyGiLrkoJb2hbgyh9KMl9cFMKA629NjQ6qUFTvFRTshi0PpytFrnEKsnTiOPeH41WF5
80oT1DfZundFAOpfLSMsNGOhIjiI1Ds3S3ZTQGZY6D51XVlxGeiig9GQK8doOdxbUfxaAvy9axI0
BPzPRqVq7okVRgdoRtlpCAexBr1EZ5YxKuAHY0+n6D6d7TdDDchekZg+ZEfS34/Kyou7vhA9IqXq
p5yE4fUBN/DYAh01lVAmSgUUUFHt08IwjtzU8o3Jl0dZvEbTh6fRCxMHqETNpbD1YbjP2KFw5L+Q
RBmcCEAYBz3m1zQfo/H9nIqbVu74BR2M1rAIBo0N5rfYAg1/pn8kYCYDrJVcV9xtn9rnDDSY70vl
DP8QGRY0jzXt+w0/E50m2CoCRJDSlbvio9Yx2R/0xiWTDZFBao7i2JIb4oXEcuwiahVehwoRWFn6
1PZrFHq0fWVVnvp+7RSh8VS1s0KDDPihLT750LO2TeSiYUCzEk3+uiXsbsXbMTyuG9UWqlX83I7q
zwr9uOePMGUq6FSkuRpfuk6hw4HkfKspTbEKsaGQJdTJE6EYxlNqcepCa+fW1MQXu3YYmxpZvFfC
AfD+vNpC6yBqhm/c7sSJOqVy6UhqeWyz7JAowCvK3r4jIbA/SdvqUITb/h3DVB0OTJJ91kL/qvRx
98Nw6gO1hztRyYGWlZusqtmbiVnDOrmQXObezXFgGrdswQqJIkaH/FFOBk3fNKJXuTwjl1e18kSC
r+mZwBtWaR715wrNFN1F0tTzrOlPtoMILkIYtzErnVXF/+5q8Jb6Xqo0MrK3ignZqQuigBxXHi0L
yO/huledFgkK/SqvVE0FT38GYqAzj8sudZQch7JRdsPk/nQa+hVkKF0UKzaONl3p90We8u2VXQle
qqPLQsKNN9a5F68ttUjvxRS9qsQZbxX1ojGlu5nldUht+6pQ3+4LYmrVVLf2JRUcT8Ee9bBsa62B
mMiqI11GGgpDaUXbTGNYPRRJiPGyKa/Lmq/pJHkTD0n/nieDvYXNdcvPOF+XdhbNLGu54Sdj3BJb
N25IJUisTSt0I9MIbpZqCx7xMVwNtjZc1B5DqxqUj9RiV9w2HhxNBMdiJJnTNHk7VaWVZ1Krnsnt
ds4aBnhhEnVpqpAH1SDUHppEUx9CGxFHzRv0G3KAkSgyA9MDgg1Bieg0L9QelYgunT3TjeIsuP6u
LNcChKAo9xp54+iQVfXYT8UEO3pedySYDgcuwFrMHTYmSCdlFGKlZykB5RTRAHcFD0YroLUagzjJ
EEJTx8AOTeR0XBZFKlqUc3+uh9CuOd8GvLJ8ztwyR/tHpNXjxtb2tlOGiLCsWyrb7uhwEp0Yl3dk
MoZeNqureEV8csKgIqunvOj+FJAhaH1W1InTwUGdwrjhgJ4p3iCISTdtkJ11bIxVYX/10SmdlLTa
q25sc7To3BVqxBcb3NSe3IQpulQoz+xGf2KEt4+19jJEvNVRI6A1zTQukUZ6brgLCKsHVDwOb2VK
B4doqE+KanrapMKZi6MnzGpUBYyDwRit821zVYMR5hR0v1mT+cWZnH0vumclDxG8Ta+Zii7UzqNs
FTyFEppWh5pklw8KM0AR8Cut0UzV/T42mxuDk0/hfIehZ7Ubi22tAq+QYJQAzwXpQa/Ca5Lb/q7x
GeHqxDJrOSAXv4dzhC+OZjKhY069rsvuqNbql6J9YJyPV7LEkD4NjGq0yiE11vAJx+yGfWeilUg7
BU6fzTmFLOMUqUW1UkX7w1ScdmtbyZeByBtPdcQnvbAJ0EMT4jNCF0FqHyi1IYtJ1zE1pSNkYht/
NYvMWttVaO/B/v6oJ/6fcVvvSsM+aFB1N6Zp3exoQIdS4aUsSCmjXy5WuFC2fTfr2gxFIf5K38e2
8gAwqd4WJSq0oUi/Dm7LIH4u72RE2ycC/DCADqyPgEvqwV3bSOlRbtErhEoI3SAOV1HHdKjItJ8+
H7Xs/ZyOAvdtRWMg0CTll+TVwOZ4lWpWohCdAwSpIOdyar5z4bjnMkS+haG790IJLI+UQaSIWfGz
nwWNSEX1rTa41ktgGxe3tA5F1LhUQG3tmKeQflQ3NGDzy89VG6VHFEgB3Bz4MKHbx2e9rE91KUk1
c+bRV169RXkhP/GV3Cmp/1KVXeRFVfnFhqVMr7+cdnVPuDluIX8VhQk8Nq4hTNqTE068wROpQcHM
QWZDPMi6ifTq0iRkMdeN8kLPiBIDs3Zi30FeSW5fwpfVWtcMEDiVH+6bVHF3k/rgTpdWRiTNOFLe
ooiKIeCfrE1sz7TBY7bS1nedNiI187Nzl0pSHtpnVWsADPSGBAfYoK/KSz5EvTqZZVOdZGUCtkkr
xGHEDBxcq3nLKRzR/a+PhT4nxFQa1y+yaIxUcyBWqNdcsa+E2nfmqH6RKvkXU+CYJwKRx32s5m8l
Y6ld0ombOtl4knX01paGpE6DzIwM19omPTF9JJJRVAYbFXdrqtTlfVFGj46ZkCgE4pNvrVvFFvUk
0pMcErwpKceoiZ12sk9mwtl/cAZgS1rnNOvlvhEo+rM7WsaBgcK5SIJ+ncBB22KVuAm795+LON/C
E34B7Nqv80AH4Di2JYVqsoPRRuZrrU9umuJy3RoCvC4E2msEGUR6n67q2vfRFmfIi4LyvivqS6Jk
chXGPJ+MjGkjIDJMi8p9XyMQ93NfEAN96Eli8pRi6teBHIyj1hbcNzOngDw5PQsL08lcup5Wy8Na
g11Et9/woka+iTb1vUF9KnJ3C+POBAZVYxaTWapj+mFOKR1zDUZTTOlX4qjEcWIMiMhSt8RxWYeS
6A1hFB7sSBZHqWMOqubFsrosTG32Bv3bp/3ZrPexd++49Xbsw0dyO3aa7FdlZ786Cd3g2kx1e2Mr
cHbGPNl3Zebuq3kHKlPHCcQCd5ORvIMqRQL0P/wZMqS17fh9BoIYGPgZrKHsaqMDkVgMve5bSbem
jXCs+/Kc4HE/5hn95VRmX8YMipZi1IKffascJ/0ePWHLTFOBtZeAudXssN8GQQyXCCAG6KQp22p9
cHN2Feynx8jpngkUNHaLMUSdzR1DAJK2Al83anRLd9Ltnce2oq3idmQGDVnx5Ppj8TQ5EtHVgDa1
/2/uzmTJcWTJsl+EJ4BhtGUT4Oz0ed5APDwiMI+G+evrgPmysjNL5JX0tjcUkuFBp5OAQU313nOB
HDoIvk1vvo3npAlsV1PA+OoN/CyDjyY/hUhPD1GHQm9UPZ2MuTySlKXR0e4KbPF4GE6eidpBRtbT
xMJV17CUquUnX7bLkq3ZRzRoHlm7KYDVen4XYydvx3gx97kEFTjbfposXI1bVbEDnLEe4Hjw45zO
Sr+mRtqpunhVVZ6bvtxLjuRA00vJTyU0iKbY8KEVCm/J3p2iaM9hSbMhTFRJUOPSgLYrb02j0l7J
yB13LjXCMe+i4UFqclnHD933hCnBXbr9sHTWExTyas8pgLIxjsvXqlzDwVLtqw/p3oEIHm6nIs5v
uUSzUZLDtqYY/4pqejw9eZvuZH0MIO+cMHF/FWinh671BWvMXR6aAynnkBRafT40lnJ+FHBk2HqR
yegSO3KAvPAoJwY6Q0+Tlw31Gj2ORlRo5Ai7hbUc+lAu+2U1Iswm2LVF6xStObz59Zju9WZafRbq
pEqFpDbunduogRBLM8EINKfXIEFpcB6VtAI2+7/NRh3YUDpHp0GjHLnlXWYMxjN9thM+EC7xkBnP
Nju42azipxYo9HZ95EKl8fuic287ZrybqSD1ubV6+FNz+RyzR/DTnl1w1BaJn3oDtGSM+E44o1al
Mn+Yosuc2u4lRRyB7tj5bj01H+3Pcuq62z4hYmQCSGnr4lybNR+MNKzjmE7arq0H+GhtcSE9Mbkx
cjD+rj6dmU5WR9bMy2Ck/YMoHAJCKYmtHAUSHd/7VFeoJGMuUsZEbjA5i73iYqwinRm/t/xUTTEc
rJBwdY3m6oa5VblzdAa4bUtQW0scqjsl6mJ62RisIFlHW2BK4JI49P38EccdJfrYEl+ztqWkbe4Z
GzmPhv7VmFa9K6Em7IfOe0e/WwdxHUM4SJBazTX2BwjHh3BaPRfR8prMDa5Iwkf4tmYABZI9UDYs
u1L0FjJZpMHS7cU+i/RlZ3CAsUTgFUglbA+6wwow8SY22zfZubk/MEZqZr0/D3l3Q5vTvplg3vfF
XWmr9iFeyp4OdNRdtEJtCotLWjuqaW/PH7MENFZKsD1Zt7X5eE9zUr7nizeeB8dBlJ06APXGt6jU
qvu+CW/cmNx7c0TArE+MbLLZuZM1OYWZcKDJRepuobUduUxsrJEIyKVq4jPEjkeymemk2z8bc9qW
tkgR7mgU2ylifWWW604dnUqjedTHJPuOpruHwhIF09h96+McnxfNxhUBnuUwHOC6J/uimvoLCnEk
TRGdNG0hS8yz9yCGzEDHb7G9dg4AqTtB2IFclCiXW3csgbJhFEm8xjjMGR8HueO3SeG5H+3LzKJs
h93djIfthG/nKZpEcktCnzhnnRE4jaVvUa7ZmyyuCVnRfEOyi5RCOAfNSshSYuMZ09Ab+x5kjGL7
T6u4fmO1pwrX0x2JjeVntxznJDlBuk1uHczdW4ok5YAfDfW7JKIScpk83ceK5dBsO+0mbTVeFP7T
aNMMmNrl4lmhceghjUOMZ5cYMZXAVMPnR2Hr4FPx+jOSzZeRWOd9I9rQN1oSLV1rDlh4+E91Bzc5
7OXARCUFbRmmvwYzd3Z1npJY1D8mk9e/D7P+3ndcYYFgl/vY4Cu2csvY1+0SH4mpn/2Y+Txe8PnB
AIdLCPBQ+6OuD7cOGKS6pvBLO+tmiWr3KKfqFdp7fGMr0fi4AuQ2J9rQnwsVcRBq2YPHSwSJh5tC
mGm41+M96kp/mNxDwv7/jAAMh5ecnXNFzRjiYAmyQWAy8qLmApKyP00xXdM1pjWJnVe9sPoDa9Ur
owqN5nnVqN20lhYGaj5feIr+EoDUQHg1IOB5tDZwRpItVwdyi/ooo3ESGkBr1s1pIhYweNmAgnu+
MSgoQH5xkwhW5Dbqz7jQ7B1ydriXjKVOicOwuU6M55GE1n2YakRMNnBlh+IcmaXhq1H7nYPUYj4R
1s+m5Q13Wpbtbe9Dt2f7WWmt87zQ9O/G7IO0p+7i5gb06x4Y/WjobBHT8MQnstCnS567ubZvmwbD
2uB1sOdonJ2L3MJeGOVrnE1k+Y3RlOdJE2wQSZ3RiO/D7kCSRm47/RSIKPkF0zZf4UjWyQHidZTd
axHBREkM/D6Om2EFcbiw024V3G2Ro52SrK63hOYy0FUsGLzB6VQqpgIbqYzdBD77kLvpbPlCi4Yj
MTibdmzC9lD3CmDOQNB1hZZiYydcXxYRRoIrYj3exrZn7FIITLRYuxcBCPmA6Q/O1LiS3NGPjRdC
qRfEqHga3bu2adVdt95cl52cMxgdSnZwpzuGltTqDcaBW3fNrYGdpS42CUGRTewyWcFkYyPqmWcj
u4vXe26i/coIA9+UHXbEMTeYjcohACzHc2F5capB3VhpvvcoY8+tM9nbesnyYwwQLRvimCkrmlfI
ny9lm3OZtHS862se8FJG8G4gDx3GQr+gBMYWVhZnOWbxsSE57cC6t2xNaaDuZm3eE8T9FeOCYodc
yKfeSC5l1+ofobmUQTw65VZfjPtesfEn6xgmLh+kr5KmRG9L2lit558j6vsgG+UZTVu5Ts3dV1ki
mCvqk6ub0fOal5WM03yO7F4Ecer2G0Q+33NstXvICSPB93CQmRt9TDrqOJxlm5aS9Naoo/BiTWlE
OTxsLRoop4FSD/ix8SMbm92SFEwPKEJLj+5fgU6e2aags7MfTLHmrSv5nK6+0LjzR2rXmymnnzAU
4mQYLZBkvbqjRb/NMlF/TYP+ixyDb7sqq0NIqu9zTXua1sJzUpvJAelyseoJx8v1yICUip9a77ag
6atAFEUI3hAhPQc3R7zKXqwWBqNHO2OvSqt9KNmZzjFkU92coTTRKmMO9TmQSOcbXDew0JXtDeHt
zwzA9SAvmecM7N12dLbY9jHuxNKmHoesgNBY0alIJzTgQ1tNr9CefmkKtlWa5/qeOlO8LD1Va7mI
ZX9dhM2KqVLiUdPZU/eNaTC5FK3SseQ0FXYpJpttKtZwTde+LMp9jStcW6UurUtsiteseXCY/z85
mZ08yxY+FXmExj5OJTKB1dVsjXWt0xbg7vWxiazpj3tXf/L1YTzjVXWTBBy43XFJIPj3aJJUtPjw
sprT9aYsxzejzfJgQoJhyRUAgb8NEG+u/3k3Y6x9HOcLzebqdL3B4Fmd5Lrtut7T+xWRUnU0wDnl
gQx7ZnnyED0DEixcPFp/3C8ThPkRnjkbiUJ+DJOwgNgO8ON6g4kAM7nTnI2u0Y/K7H9mXdFs02Xm
BcbV23/lz1/vGVnlsIY7b6mLmRJnPuLxP+5O691k5UA0LqtRrGxiK1cYhMFF67SsN9eHf93Ybkxs
V8asFv0v0JH1Ba4v+MdL/fdzLUTTxY2qQ8EGjOjFDAG9PY2v1x/Lrs9dXyDTK97S9S384wUzIIio
Tu3Xhh7pqXJGvggNVu3pj8frk1Gs4R9DlBGUg6l8D2IW0RNs8pndgTpZ7/31EBwWhWrUUSv97fnr
x/+P5/56+Nf/NxnzZLj//nzlPLJzegdlT2nPFxj/9S1eH2t4FPDHqOjEwa8zuEysU2i1kMfG2DEx
5hYIMiDpjqMnaR0+XX9As35Ioerj5E61OksDoMz1dV1gyxlNS35PWBF/df2X6z2EwGqrpx1QcX74
+tT1BsPlvx8q6an97FbHv17u+hN/vGY10fizavRzf+U1pMrpTvTy/n1z/Yc+YQeeZ73lJ/WTZPh5
7PDRbubByfFGclrlK0yVumgjIjM/Xr/m+Hq4/fW1Ypcc1pPqeiZNSd+crjfDes9yQJk1S7KmNY7T
qanL6SRoz9PU4+FfN9fninhhZ6jRNc+6sN50eUHQ6PqHRKADT9eb2W2jbZS1pPMsXvki0wGpE3oB
su7J7F6x3quuKQawn7U711mjtxPafVJfscbgQ6SNYst71jzY04yb92kBjC0cgMs1DSlO8QvUkkcz
owU7Tqudi+o0xsuwRAayg3lPgSbOJIUHiZEZBHugLmB0+JIn4q4Q+MLIjP/pSfY7DMJfnIpfWHTr
ZJFzWiurN282j0NJTHAZxtFemebF4nDboAK7ZFGD+sieXkVj33UijW4iK9rFy9psTsKbMHPik8sb
3BADPqsf9OKYlTMY3SAAy+qQb4YXRJOxUQraQBfS/Z8bi+5mtwUbhVmdSvsYOuYltLAQmv1lWmfD
fVdslJPe6a48w1gNfbp1+HCZkfZzYKv+zcrbezpme6KEDT0ywCh637X91jmFg61AYnvIvlmtA4aA
/D1RQuyHh16rmb8XsMeaVfB1M5j1ZokZtLZfxOh+afpeV0XqT2737WFbx+flasQKMC8gUG3BJ80E
JxZsFriMJ+RjxHZf+kmfwZIP9W1PD+gShclnk6ypNj2sBkNMxwqxRcrkZijYW4bhfYL10Y9mSvnS
Cjdu7da+DEyyuH2mOTRk4KDtAFIcrU6bVj3KwtaNnBYYT095Dq7I5JNT7MROoRiORByn61wBa0yc
Mz+XRKSB6JFss8yCEr8mMkgN4UPS3ZbVbG6rIvMtif8XrlsRdIjz2dPmyiNYqowYBDoMB01jHyK2
2UxN0zOxoispRHKRrfk0d0IC5ewINlqyR1pUF/52BVkhQVGcsK9y8UtOrTTgzC4C8Ez5ytn528DX
udAnTRUDbgr8oxVxcBmGOISLxQzDxJI/JM3W6fUfbCAUp6wwiJGLyHSjPqwC+vKbiRTf+m3uTLxG
VfIjqccZj6YeoJAMt4vtkjdUGI+za/8MSa8hwr7OtBK7O59x3+piG4piZohShPt2sg4WIi9fR7mz
07UGV3XcTS8i78Vu0sjXpEoW+zIu9aBtquGQRpP0rbiznqe5RpWE/WWRhJB4RWE/YwonUjHLdsu6
bbg+FWVy0/aj8aiXs8ZVyIY8TBwqbhz7Uiyde3QB2vupRbtgiYQLhXNygQxhszDDUN8xVyTh0Q6f
J9TFR8kmcVM1JSeombg0D1YUJRasIOQvUFZdPlhOuTzFcR1ULeZlbYb3QA9n2Uk0fuha0CuZjNHo
TKjheZrm9HaoCZFW0fB8vemm0zQp/SmtbpKQV0ob82fjmURlOeH47Fp4f1LMsVq6/MqTpD+JZEzu
E5OcoLHYmXUoWKtyGM7usp4mWvIYxS4xiOZNtRqPBns4N4vNjKAjZKFwH83OdB8nI9nN+TLc6714
asr2O9YLyT+RQDTNZnnnWF3LRt0Yj56RmawaYDlbzOeBUbQ1nJB2X5Hfdot1cz9UZXdG+P1FvZPt
UtqI9P3wsOWlNeJdey3q1KP6H9stESwcBeMzQo8O0z5cZmDHlE41ZWGuXxrHsy62mCHqC+SKE7qG
naPNDmdyavt0sXPa/q5PjKBxYxnWQzMMTJcIqtjSrlKbSnszp8EhS8C7mdBdwUpokqAo4gmbqkEm
C+ZF1OpFjEuw+zXn4gllRfwEdnoTh13x4ozneVHyyY6JTbSzt8KYx5tQzvUl1YzHq+qmAZhRJZV+
ipb2MDj8+v+sLDZWx8DfhNseqivXtHFzGI4u/mm1WAaRysTFh5YZXnYYB4be+EY1gFHui4do8Wkq
FBk/y7yzV3HH5HTJ//IWxP9we0AOZ0HVDduALKn/E/Yow7gjMKarD4WG3CnsxZ0bsQJoY5wEXMg+
8AtVqyCg3knAgbeWjHwpCsPXalzGqoGJUtA4PK9iU30wirvBi547hstHtqv67aoCvXaj/vMHJ1bB
9T8+OM/V9TWcEH4mqve/C7JxM+RmWk18cLJztrlteMcI/KthLsjeMaHt7cGrggmT6eAQw8W2KftY
zINhZT8IEr4JlSW/pi1spviHIwCt0Myh+WP/QqBig3ZtKYHpxtzDIgHqkCTL6X95///D3MCnLgUu
Ak86/BlXwfnfFPvEuIyGU7HUlZTulkaoUKf4I2yY6giqj6gyILngbN4tufs+EAV4Y1iXtINiW4nK
2qLtvxm9H3aWtofF8d7l2gFp0vqDM++eCOF6P9UkDagCQEiXWrdWl/f+9Y/4/9W5RZTcfzRu/Z82
+yrVl/q/jVt//J8/MzblvxzLtnCiSEwWEMT4Uv/NbZXWvxzDkeRqYZzCpCU5Hv/M2HT+ZeurtcaQ
OKqu5qw/fVumiaXL4Kc9nsaCQxzl/0PGpkAi8/ezwjB4Od1c4bGGbVt0OP5+VlAGkcRID/1o5+hM
TNjfQVQoehr2a07K9bEXCdAfx4Int3OV7+B1O2Kf+HCnhmqK1sSBxJgnzyk+lMzjwFk8qmg8+xuM
Cy+4zy5VMSKrW/ppS5PKOcUk7iFc7fV52qaiGII0ROw09O5bNKcMaLQUrpUKqDi9UxdBdLLd5RLE
XjrttILrWW7M9k4IlFMJPdE6M36Q1RgyxbjRy2Tw4wKRbueyP0ZBQpe/cn9ng+k8KYLCRmEFArPo
HWEJh1x1mO17ICa1nIHyTbqNslsQ4GJNpCc5+tad43urlOKY6/Asis9jW8cvABNQbzXeHPQNbKFh
sW4Lr1ru0yQ1mEEveqAeYgdxkealzG9cGB5VlclDlTMqIJoxqdLkfrE1n9js2q9EOt3Z1Z00vDUi
oE+3UmedFNiI0H+Fkx/11a/Sdn+FCK32TVu9yxnPUoFu/jwuXIsWG89+SRMjH8LNrTGo8Vj1gBBC
ulItbnbIzg5ukz0NxtexEE8Fnv2gLOI3uTTpduoyC1McJZhj4nNext9hPt11bXifp2AVGj2DSjXE
zJuG2kFRUxyyPrHOcPc3dqPLO1daxEHBNRh7gbbcMt7CinibrtTpZ2fhLoySXes4zS6EdVA0WrWz
5KDvq9G+sPruvCbap9I7DRUhFJTGa4grSQRmO0V7I2PnppeNg5GH7nlky+faLu1N0yLRJgGWoCUE
rMtYflZ69kjj5uiq+rP1mJAxkgbvrgH+Uh0hW/iIk+Ms1a2ImhM0PLY1TozEcdUuaAfZ1NGLSvf0
7envlt9p0/l9PD0SgVF6M3EZJZmOqT19xkQB+Dl6r7GwWN91Uj/66Dg7tXHoWEt14PEUhUO27aTx
U2uSF4Bgoayf29wDg5sX/F2G+0VL8MPyoAA4TPD9xq6+3AG+D4LMEoqUBrRN01CLReJSVCDWoFuG
Zzg27NGyrcgcQGgIGin6rQ806L8WQUaYIEcUF4C1Gxk/d4Ci8pxicOkGJFNaytuNvgZauccMtSJF
MvPQ+T01xYFR4H4WXTA2XK86FclHLMj4qH7ZS6w/qsn+HhIuilkZHdJS/WTYi8gin2M+UPGgRjY6
8WBuX6vUY4zHu970HuocPR/9qXfu28z0wUYgaqOlj04afVB6HizoLVyDqyCEZ2co4sshO/JN0lgU
5icMlxTXF5L6ShJrylDEpUsVtDYqLdgGdLYf6fgMe2cZnD0Emte4TwP0xdCSOKFjkb/WuvUBa9+P
2+6M/pHYPLLu9O1YjRf+pmrM8P54jylnXOd5N3YibsPWhQJA3LXPtow0sQFESD62e5GZgeZpxyF3
H4AegPHCD9D06WGymh7bmbERC9hOSuJvqtR0MxfFfYMVZzvnyXOkxUOA6OQSSdiwRWmIoGgkcq8h
61Gfj7/JAkQrkuND7HU8dbCLtTY9eZr1qfKYgqltj+FH40xjjKyDrNq0h3iXEOsy0RAxOvs3zCNv
I/IpPEeP6GlgN4eN9mSJkyvcn3lJM6FIUwtJc86p0xV+FVnxFrlj5kt2raCdaOG13XaS0Xu2NpC4
BnCYW563qWBx+VjMP0bKm2kixYCTcjzWESJPguEuqccoqGCQEJgcoOYwXSKBUHmuIS2Sr8LkBYjI
plhWFikjZ9ayBM1SMn2OTK4C/F1sy90fVnJp7fZnZuMfiADooLYog0rlxa6NhbHnW6O0z3dFn94R
kpbv5gzfhBNR2BZMiQ7eGgOrdHlMy/YUc6owcWba0U5acoPhinF6Fh6ynBDD/Gc1uWjxR3otkXcv
iB3asJHQA5kJRGu5i2OnH7aaI71zP0aPoqs08CPaQNqL8HUb75d2mXX4/iYNWj8BsxHVhkM3hQni
7Kh8P9kcGeTKFKG6oCAU20Vnm+exQdxNZqrtu3neGpIQW6OOmYHGaBPp9kW7rileQ7vUuZhNfher
hI3lSHOdQTJZeoiMka/hCm3znYDj/zUZuTjAf+ISq3v6Vnbl3TChqk9cb81juZ2gM24nNb2T7qAf
p/5d60qFslVffaSQgMgC9GnOeXDlmJom2V2LG+PMYsCiTJrRKn3a25AJfeWw4kkSU6dsn84t7fyW
6JPctF89HD6NQ2JLM7QaiMIiCgy7NDdpSKVP+iUjbYyAaG/3Y55Fwbi2YESUfZHy+5JWLckn3oEi
2gt6E9SCyLaDydCKtIwDgnuLKD32os4AX6OfNtbU3JXDkm9teYpMJmHWmgpI0ymCenUKPfPQltxk
NQMO9rrBZMjXwYlfEulBOkRW5cg9kzsYGvVwAxKMt9pHfLMEkzE0tVty0jBSh1xVB2zVDlIqPh0g
TGPzCgmsCpxQhkHNnhjABeZV5hfGJhSnMptxZ6FExEaKXYoXgy6mHZKVBqp17cUh1zDPwvlhLpxP
kKALx+R4XBJDnm1EahMxaau8BZkfJ3KFhcSo+/gSps5NMhfdjbJJhNaJN6fxG4xJg/4pQG9+LkOX
LI/a+i1NbDzGvAMBrF7wIp5qbC56jkgKrWoV4DjUUdzHd2IZ8otxVquCqbAnGnfrTibpnaNH1eRh
rgySXpJmGf6S3VvBBsZv7Qre0Ihxko5TOOUFEFT6h5o739t3PTPCIDOaT6QfMMpGLtCgqTYIBFB9
tPWy6chEzvos2QsOuDHsW9YW60fLiRjkOvNxrVL+nNd7Qk6cYHlHz/M5V1ZxoxMvUlG9nfNiVjuC
MqIzkNZPDBH1rhFExHFpfE41TfruetUGH9AcPV2Xp5QP0A0tzCGRCgOzUO8LGc772MIPZ0yrmOYZ
nkW804tfosHBkc42sbDqGI75lwWqLVA1V1LypHXWIxYrlaj04OoLOm/5IIScfDunEkys+W1OzCZw
FRyacmkY6zSK3baOjZgzDCZsJ46oDjg8eiP0SebIAhEb7Hib6bigEd2mXYyKqQqPnruggFoWaibJ
2kUV2G8G7ziZfOvZjPQIfWC8GQozkLS/b2q1JGgQjCJoUTQEUSgPvcRhVZiQBDBWfeVZPMLvb3cI
UG65Lk1btzLnIHKdjiOSA5QwqTcBHHHpnwditv1QjfoldwkBSd3dgBeIBFLxTluuxtSD5cZT2LrX
mitjED+PHh91qjhqw5PS0jqoK8xleX/AgnRTm256HB0ugbOO3mmJ1xZLXNIwJDw1tc0EzEFGZ7fe
Qgy5kyNxm3SOeEuN/rjkNR6Vln4Jo1vs7cgn1RLgpcKS1h17w3zDjjgfjRQRUFqG+ZYOBKUE8ntt
aNxgRItxyDt7j5SeST1fpl9MjtziY8yPDqKTbHnPqV32Q4qcTkztcEEE/mkUzY8+jJqgLaMfydJv
xUDspJGSzzOtyMo0n0jNjCThAraLP3j4bajI3UT4jrauyaI8jyQJWU28lm0W5SalJgS8j6Eazdvx
N4Lbrzl2dk1lXgqBASbJEUPGvfmOxfbQZ7S8rJQA7TxBRDMR49MkHqxQaKxio9q03qkR7YcwRrJF
+14PUP89utCjgrxo053pMidU03M21JjZa6h4dmeB2Zs8k10HeLFWJ7cAAcKjqljebS19YlCH97Ej
zZd2R7NjwvCV6PodnC7KTWLdMlf6SS5pITsMfMuj+9Nzo62t4+8g7YbzpCX8cgR5lQ/nqvi5xFLb
2EPtbrD6ndm56pgIj8wuofhg00kq9U2t9EmlV07IO6rK6rcwGgI7091tO/dq200kkorI2FQiCjed
U+H4A1+4EU6zpVEGhRv1QIGXQWfbEgC3vYloauALcC59WNHiG8PvxRmrHSjmTe+W5rYkJd1XakcA
pAYPCwSeucviwd2RwgkdPY4pvvLuzrKQwyyDxxLHKCqrtHPGCXhsTXEX9zYo4rR78+IYrfuQfhaK
GUmq1YAgUSQVjTNsbLsciFofz4Bn5UM/pxctlj3zOCiLkQfVuB8T1EcLQljzd27mT4ynURsYFy8G
tTXIwVlj77d5pt9Faqcnbre3QnVTOjXbmNYkFUo4x4GwN2Y1Ry0jv9przNcI0fem6cdq7zAf33AN
XdiFQVU4O+IOCSWXQp0YiXJy8M5grCCiKohs7Rtnpd5RypZqsAjTK4A9cSDvrDAMWk3hF9N+pKMB
7cSGSxlWXOGgKSQ+mx0IiVhod0KPTta2YzPfzfHJyytrA9dnwE3JISZWXXdMIeZnALM91IGbpszw
lhVe6nM5/U33ciUJ7FIjlvsqwxHFyPaDxO03Qw+7J4Y1dNyxC6f1IYdo46fRi1vyzWUJeMmILXs5
szdpHvEHDkwwBtD7TuigqZ43Qq+/jAwct5NkcucoqqwUpUdqMYDMq+xZusMNAs/2UPXWsyYRQdUt
zAQAur3+nGKAUxOq6aaHWhsbQP36hDTkYmFQ4jWv2KDXuJCu3kaJ/UNT9gteUb528S7tgslL2nLd
o4zCpG/HRrkdxzQJCHCad03mBENOMm8GkXb1pdEatnZmZoz+UH10Sgv9CnHSToyfYxJX54qlICk9
b5/G4omUZT/XrfqZAOtBF6BL6V5SItzrilQ/BLdc87JgsjvSayNFCEv6XUbxW+ohWqT7eVmwB224
Xk7Gb3IEPiM8lLg6dla7NOQuj0xe1bgVhYlO3ejJGHRmX7M5h2NkXAbvEf0GYZwL7F1aEOExgn6c
fY7dnN+IUeHGx6nj6uPPvvwtRimDitgwNKC9H9oZPOZxxEeoNViqLJwcISgNJie70kGnV0QpPN/q
Fi9xCJUAFCnK4hNEEbxnhrbReu9CbMuW3Zu2LTRwmbbnPebYH9DqJX7Rsav0Gp3t6dyPh7l3ggqt
ZmfZC2sqPSqFDNX19GcxNu7RM5e3wt1VWhb6RcriUoXGJQNLfOioeJyUEdUwgtxrI7jfrVffMn3K
uKCybzLz8mLYgNo7bzZYT/XXepAvrcmZ5nSvTuMtO9MR32OFkcZJOZathh4qlUOPyo7Itmlri+hS
1MXzoLNEJSuLc+g5N4v0aYqBl5WIgTA35NFTvmbkdMV86RpaQ109jxxOungsl+Q9E7p6NOKiQGs1
fi32flRpfXRN890xJ/9CC/cpWeLnBfYN3ygLWEKTvLtqFnq+6z/uXh+nxU/YuUh+mVwfGm3Z1m3H
ZWe9MRxvDwvGQpXIo2siR2OU3R6F5L1AhDwDMDiGcSlPIl80Ai71uwGLPydJf1SFZRzDVU5gz16y
cDRxd8y91ftE1WUkrGRZf7huJj10Hrs8mnCoOmp4iEe8s834uzTRascG7O1IxPfKFa+9aiP410MJ
hIbSYYBTiizb/h413O92/2PM62ODAh51il2eyfJ0fL13WlocIzN6wnt5Z7jVtAbGDDjob8edjuiP
aVjYaM3JvdrySZdboyA0whDZ3Xq6bvDoEEn3pLuxtdH18d4M3Ys2Mo5kP9sHSVQf0ZrTBDIStnT6
wWQi/hhq1URxsr2CrYgk/2YpwkZrOhfLK07ZmH8643hbRdoYVJruw0q+Fe65TawXXAPYjBPYsOCG
N2D4/AKv9jaWwP91/ROuKtTYftA5Qjy1mT3xmEsPy61bf3B5OBt6d2rSFBlySqAboJybsC6p6LTM
2re1IQM3926zzvkgjPq9hnja1LWiGwSNFT0rMhgwx4XuW47R7wHOkAg55IKDfvX41gyNKfU4aPX7
XoLimQegPZVr0J8NN6LEClY36tZdAR52Xj4t2paS7GGwtWxPfhT0OHd4LzD4u2aIYrco8EiAvsyT
VfVm7toy9rOr2AOPWAj8OjvTTri1THEzz1qzs5nznEZpdpupJ8RRv+qK/vvGXAVH5vojYn0O8oHy
NUak/jXXZZyKAUOD9n21yJAAfqc4lPbXR/hAXlTh/UgGuiaNglu75Ai6ryfH1eFi6Z5gkVmlQb1z
wppmnroTaaQ1opyRrgxcMnNq3q+BLeMiyYmhhqzJbwLKqiyHlWp9W9qEaCFB20+vBBb69a12pPAh
AR5jb59E5j4ass/KWh7alJLfWx1A15s/8mD+emzwRREkEx+vb/F6M5cTAqg/zmdxsGinHyt2Rp2Z
yh1hAldvTyozpCvD5Lg7cP+XSOH/RqhNM4fdZnPsvLfryWi6dLRQaB+sVaR0fUkjiv589fV3m1lC
gzTyCji9/JJcK4v99S+23R4t5PVzuD4uY4ksRsyPttn/kAPk75j2yaj4du2+3YdxkyAb6nGkTotF
OcV+DCsA74jNWDSeLNkdgX10e22VIV3f6XUVuT6sWhNr1LpvatdV7frWWzN/b7hacYkh0EsSrtA7
A7IA2+oOZVhtPZflN+5HykbRP5DVYO0mO0WPNRVFBC9hFbxpktBcoEuPTCrWUBqLALJqwKa+hpcV
Uv4Xd2ey3DaybutXuXHmqECfwOBM2IukaMmSLdkThDuh73s8/f0yWWW6fPbeETXdAyESDSmSABKZ
619NdUDXBSyFMAitkba33BZL0TjRT3oc2LAo0R8OUzRu/SYdj3oI5aVrBMQoxamjBgzdTf4fQuiZ
y2Q4u/UGEbJCE+3R0Sw88lvzgFzK1deAi3OFLUl17ZLTyITfWrSXjqANTmEF5F/7jEZllHggOW2q
pRbqitNj7W1BoLSdC5nlZpKOEHh6drjeKup+kQtT5mUxTkdYJHl4fYWWZZVIOp/Pi1GKtmJTxUnP
lW+RUdAWMKZ6i4FevMWP/q6a64gZhvMjD3vzmGfOxQMp2CGfQ8QqF5Zoyq3TccsLkbFa1R7XvDWJ
deI34EYB7DaR0dt0cJ9bhupMrmSeSbBP4UeeYI5UCPKZ9aibUS2UYE21ohg+XgcfT2uKlMg4SaYM
a0iSarHIS+Nb7/Y8ZZW+TinteveDXiTdnToPZkbUzfWMgOZ4pvZNGxymgm78laCA+cxUbzm3Uhjp
hEmDK9zyAa672Dhx/m7WPCxQ5aKOo12vmTMuDtFH3WFKN8G+uu4zGm3vJK6HJLF0zhkEn9WikXFX
MWGCqYnnlAfSlcXuXh2AZ3d7Ml1CneQ+Ix/PrRu8jXZHn1FrMJGxl9HTAbLDGA7YLuGttre40fA5
K3Jq4dYB/5T20IKGGtBm6aACJ7qvHTAIZyJOZiS69jyViGey4QlsAQS3YZBkyg+tI0ra4AU9rHMG
GvfRxLRUG1jV7AXv457Ho9WfO+ScQ1sc0iW/xyoH+IIIhftgfit7IyJWuQVDAnAj0HhO7+ImOXih
q++SjtnzOGI2hCmHadzTZZr3Q9MLdAIUFOw0O0dpjSSr1tAVD9muY4qFUEf7VIcYWfRowrUyP3lB
gek47jsIqyfnEZ8gslin/DNRpAhV9ey1r5dx61RcDMbofYub/CGXqQm4GSX7vmaMrZ9jD1Z45CJ6
cghz6eFMr3BbRPVstAnTkyikrjnjA6CbVn66LcSECAdFpoHD9NkchLvDJu0R4FYvV8NcZyfYHeuy
XzrGIOEAjZlHHbSwjTOb5tFrNZOhEC07MbcahloHXc/yk7V42XWBdT8gECkWOGX9mGYRbyIn38Y+
ERrlHELkhsOF4QAt6D/mtXXbEbUVnhEB+V7QarO12qFD2FmZFXTc23HqXdTBthF/bMHXdzWqsSMm
XO7RLBN05KrpC0M7zHa0IaV1PBKhqLbeFs2Ip5laLRoZXu7AQTMGiyHaJI5F1+krzKJ4koCTH8OA
GJEJH6odNP1DE2CEzYhwbrk4x5oIjqHpvgKuyIwZI13n494fg+hUzdwxfmVteRRwXugeQwtTFh6c
dxW96jjTbeYaGSl1NrprEabjyZiJs0vGadPi8r3GieHONunX8MUrdw69wMpyjG9OpHN7ty9xl/0A
XVmXbvdqlTW3F0bpfdk+xzDlgWn9lzH1gjUOzit+xwNwa3+BSfk9q2CfTSKL1tYIoyVstkg3cI4E
wzxaafaZqIBkHsExQNIGFyM4zcy+TXoNEUzawDXtN19Q8/a6rT9Zz4n/as8A47FDaltnzx94ZJuo
9DqCBUaQrrJ5Eh6FL8/FLh3i27bLBSbzeMRH8XOkZ7CiO88hQNlDYp+/ZG2yCywT5NHqechaRzQZ
BB20cJw6B7itSB68NjoGGVk/ELCfh/wzNjYe/do7a9ZKePz5u9LUSJnJgw9BJ2/2cqvbGTbiRXVn
FBPoUM1gYYnWRiKyVSOK6uIBaxvINlZBMBxxKulOEpaVo37Lqt4wFaT4JQ5unTxYsOM3puBRumTd
V54M484z32XadKSO/zCV055Ag9ca0xZclZ87CqdcWNwxqCTG4rkREE2DmGCRpeQKoKfc+/4EMzUk
vMQKkncLbzaALhZTw2+Eiq2tShBjvNqard7aJ0GnCEnRMVGILtV8yVNs07PntoubDTqKh4UOkDs4
2GLoPqzNugO8XSCRBcGnzgCmhM5Y1vnd5E38PvEXDGNXIo/w86kvWUk1R3vQzOoYUCdx/ewRz5NO
8kW7oLi4hr8yYnEXTf73QRSXOkgoKQzxF4gb26nf9hVuSi52fB7CtLS1tn6JUXKFe7PmN9D/wlWO
E+mI2X4PZuANewPID8uple1XW4znzgCBZLd4+v0YkOoyMvy09C1ViDPwuU00R/ammcMhbjmrTvNt
qtC5FRlKlvDUmuHHxjWeDPccQLRsrEua1wBhJhPSEXCNAvJdPfnJadZcaG9wpVYLsTYn7nbjpFpq
0VshEmmPvjSPks8VzqQr/AzIMrWXaAcJ4cV0Agx+SasC6Y8iKuvRKpddADWHmnscTZ/XJphBH3yP
0RtCwOaoy+A5t/GJlVPrbSvw+ywZdY/4Ca3SiciVBISxH+2aORw97xim1qeIYccq62Z6SsZqlpxn
glVwMjvQ0mMjF2ZEaEFUIaLV8FndxqG49FqyiS2zPiKrbY6Gzzw2domDUOoHtRBCPLb50uyqDuh4
pTjps2fhA9BOX91FT9ZZziRGyFBJPFYOXiDmvfQMgU5QYnwkEzDVTjxM25x0EzlTUSKJSY3QMLTr
1jlQMykVCdQTonuShHuFKC/Mf2yDxyH81VUqFWGaq3PiJXselgMR4Wh26IL99RA5I3ktC9ZV46QX
VHTd8RjKRc6U56h/tuR4u1u0J6/gmxSafOSpg2T8wCEiwpvgsObYSjE+k7UW1wHZnBJJ+262htRg
tF74guScr5PHMinWkd9YsfV7fpq13cPKwHPS6k9TyGDP7HOgeDlCtdq55qlRkm95Wy8M504fw27v
dyPV3tu/Rx7bHCnsUemmb9G5IPLU9tZuHbgrJRdQ21RLLTSzPJfc+oyP/OnIUEUcJoHvXbZ8snDd
YeZafHQGXFJ4FhhAcIBM5MRQpCutYFX0/avexkDCgywWMvyFudwfgQL7YyisBWq/QxHINXgayUW4
cMOG2rQvwIbJRmbhRHhRBFpy6NQ3bEnwxucPSnPTJlhDhhowlpHEO2RWHzKkHcZ2yiYIq6JsNlWj
00/3A7l0cqzN3IvpRuyG27alR6XJxkxKKlD6P/1Xc+yEK/mj/94cfV1i5vfle/krx+76mp/Z6CbZ
6Jbnox7HLM70oLj9lY0uY9MhSwpiQk3H8nX+01/e6AZEOso2vBKFF7Hl1k9vdMv9w8cxCx9ziHmW
MHT/n3Ds+Bh/p9hJO3JPUJkTHpVl8LXfHLP1PKr0QFu0U9ZEOSMblC1ji3gM0d6freu2ClMd6pTS
GWRUbXXU/9k3BSD9zTwD78h3ub2fWlWL0qDfA9gFUR/9hw6FzoLVZfZIbaTbFXKKlKo81rZtp3Ue
evFabYzlTFYtsIZFqHQ9qCkSdBVqszoqk6+/HfrL292Oue1WLQwweJr146ehh5J/2/nbfx0Bg+ml
f34K1frtmOsnazUBbuZDIb8dA8f/RU8GLD6zjtwE5lFtAD2kWHg+wKpNCflK5VNDbVUL4bZ/W0+p
hhzVHihQEBgd3Kzlq9WmDKbyEfsH+Z63A9WqWtyOvB4uX/jLP/hXu3/bFhalt2tTF65SuOp5INzd
3km1LF/cC71moiKxnAlmDPpk2VSL5GdLrZrYgi703UyZ1XpvIfpZ/BZ2vPyBb2fxt5OqVgt1/mGz
YDft4oTSuZW7rBsbDGuWFx1UoWgFs4bqdiTTjdVFWOZVtG4MNJXqQLVNta6vU5e0CSiyMzrjoq7T
WW1Tu3PDONVWlO7VGlMAnMpiKadV//N2nDnaD24vxp3acbv41er1TeUHtGBOGdpltBv6/Nh0uaVk
Uy3i0Rju+uxLITvhOSRUkpELXXEqF4WJ7Fit2sIDE9cITyJ1oz2KEpfmg2p2M962eIfcgdgXG4TT
cB8k8KYWzJh6hpmgAUbQxwfhzVu1XQFeqqWnwR76lb5XOJ6y3rmCebd1jJutbeYWnxTwphauBBBV
SyFyAMd/roJLvixz5eEXISHGkCqFX9iHKxQWaDq3lBdHw95vxEEBXQoKCxUC9kvTiokrY8LVzlON
u03GQCWSyrlcNT2F99fTcOfkD2SoObvaQaItvzXPSv6FanpOz0AK8+ARCl+QrAsTRfk7TZARgpHK
AfsKX9/ePr5gzrExUXb/YkykEEqFBamFQi1Vi1HsPXMdb6dAIQByiYEt4AyYyALP5jkpd8vcPqpf
IZHiXNVS/03vtRnmHhCVHGsRCsxwArE5guAZ0tQo/sItw1hCmA7Vtk2VwjbNUuzSScERxLVW2mpO
8D+m+sgdd/VTiqTGrzTJOlQfSp0TW2vWfQDqpzapE3Y7V8FuqQA/M2K+4exl+ceK4fLuukqiYH2c
pbCuCWTNVTcZJgQkUcmrj6H8R3+qw91oYxuK4Gm/SFBU7VMt2zC3pp1lB854c9Tk6Eq1/ImUYkok
DBbrSGvxz+i/e2pgpvyZrJTqyar5adVULMkTupLqCs9rgwUCrNBHhUiqFoYQMRdTeL5luqcd/oKS
rUoAlVyEDXRN0mwkghe+6lrUHme5UK3bqrcw22E+8aY29X34yQPP3kZlzyWhIFQP4uzOCpf7G6oa
QbjZQ+M7TKn3UtkZ/f3PL4sVd8+X/bk+UWIEvddQ9vz8huprF2ok7Mrha9UZ5p2eY+nyF+6qvuUN
d62kqtgmTH3ymmAfQ0Bf6/YQr29p9kIF2Tu3OPuypv4vRkzzJO7aT4L+3Eyg8N6uV3V1lGmLrFCq
XC1CNTJE3vIOlgu/1/Y5jvDUfP7aZNuogyPuPLPBOgMK76+LEMSRTEHm6OqslF49AgQND4lEqDGV
54qVj221mih5tVp3DBuC+jJAPFcDAtxa/8x+R3qIFSB1/x2MFWl0Z+G2a3YVHrtc8y6ug8dcpATD
5cO4BqucjmpbUMyfRdklOxMH8JNauFlKea7UDTgtOLJai4NtiJy0TXJiplqCxF6cR1Dm3jXiyRip
aYsC3zNgnPZY5fnE5QDtCgSbxTBBd5NY9jbE647bSE4r1AV+XbfrDlzbj7i90Zy6VcOtpk5/I0+k
Wiyzx8YaitPKVJi7quGoSpNC0ztNp+xTglpgJckTj59PXdyqdVvtmGdvS51cRw/ChZgX46gWYWi8
OAP8hUVWOnTZdaqFkHL92za1WioVt2qqY9Tu26raZmHCsTfxc1FrNk9oABf51tem2vrL+1ybHtgo
ERLzwcVgbNe09VmlsquJtwm9+05vH0vTHTZ9j7ucjYQPCmMYrkvHp2oD7X1jVlxnmRxKAnkwCjKw
61jZcuO1qfbTqbwjIBYDzKxxIZ1QZSGwIEcqrvEpVVNtVItK7lYtjVEzDw15ud1eo1aHR6t34uub
qF1qq3qj2ZVVmxRy46pqpS+aWo/lm9zeCZe5emXGTsFsUN54anepxjOqGanhpXxNIltqNc1HH/7z
z3V14G31ujtX42Z1pHpRpu6Y23uq42+r192//bfk9hoHbvgex6PrJ1Cv++VTXg+8vgdGIQGRi55J
YZmHfjnJh1478tBT64FpwzYPKGmobWrRy7231cWjjqIOVq3ba9Vqv9QRYTgrtWKHggeraiKlW8BC
5FtptnzcquZ16+19bv8Kh0F9HWYgqWqv+n/qJf/q4F/e8bb7t4+oXvzL+8tvobZNMT2FFx9uthQK
drkBML+tkk5Bou80ImhWFWZZwFUuHLeF7eCgHjjzd7Xpaseh7Dluh/y2qnb8221lGaVwbHEGVcdZ
yn/xt/e6/pd/ub+Hlryu3RqWjvrEsrJ3++yq1apOSjVvx5jyqzUWat9fvurtGMdACTKAyVWjBXG6
Xt9MPNSPN2odp1wYqIa11H2qKjz6h6wfNqUa5OXDcB+FUG2UA4YjB0JCDfl+88a4bmwKI5DwssmD
SY4Lbwcpw4zrW6o3uRloXDeqdX3Opi1+/JSQUfgTZTuuq5HYGK4A/9hlM8RnzSEWFiX2ymsSotYd
ishbTFwFsauYLw7qsTfZy/hEtOdGzBj6DSTwbnqj0a/uLL+4tSxyFGlGEd/faySv1dDLLb5f9pGc
K2w6ZCuSXvuqZWN/vWeqj+zkL3TtCncl0PrIVzYb6M5hrK+1k2HS/+dqxDdJV4uoyBhyKWgylA9x
tdHVsOEbTMIpIGC8N2WlPdPDScdc1oOc0OEe0XvOcZKL3i6ru5jsD2XHcTPmyKE3Q3Mz9o1e6MdO
LkbpytU2FokWpfNVgV+DnAfdFmqbywhhYxkWOgoPw3lcIcdt2VKeMVsqA5nmOoSJJ69LQ4R3rh7H
nnwSqwWU+uGuLF90umDOsRxnOXJcpX4Y1VILtSOrwOG7AZmqgiivC1J8KG96u0D1jcqh5hfHmmtT
bUXgdyHo2ZfOpMPRB4NnrhHzfcNmPihE95eDDdlbq5epParlSPdgTgaOeGRa/1zkP1u/bYtrAxsK
f3I2uOiSjuDPYISJXcj87HGttt12qNYkfyp/IgFY+Zmo86tat4VyNlHnXG1Tq/A15XxATgDU+rW1
9HgRzv2OjKe/9qod6sXqOIlzd65t4GvAIxfiXHFkbAgb4eeqph6RkZrstXJ/jUhVstf+OjSK4RMF
ZJ6tfzkos2SWFOYfA1NVH1VPe5hk7d+TFX+fgg+DI6Ni1uvGxG1WQ0Q+uyipuVT9WS0QR0qpmgej
HtuCdWgwHVGLHn4tgwjb2wx6X1078FrRZm59WG7o6KwReBFY7c3HDPb9aJXjUUHdhsS7b6u9Yprc
1lVLHaOOVqtVAEvivxtjRSr8nzHWovjxrYu/9d3fYFb1slsEpcBqwcB3wHIlykq43p8wq7D+EJAk
dN0S13xK/wazgs06jmGB2MrarCVj0Nqy76L//R9b/wMVM7AFgXiCbEvf+Ccwqyel1H/X90OHRB9v
IpsWDnyG36IWcYVAbY0Y8tBkOiKWgGSasD7bMbHkWHr65PR0r532ljbWe08nRaAql25bwJNbp4mL
UbZHFHastd568IqXqrTf6Z337A1eegyLKjgN9dvUZ+fBs1vmpu4lLjOosDHqYLxgBbjjeu7tCeNM
n9UhQOpAVbeALLnGIp5o6AVtEj4wuA5fjEh7rHyy2FFRfGmn9INAUplhuLDSw5GMZaqd4kHfOji7
MwhH8FOLaRUafEg0uOdxpCRsfEmMAutZGeUyfQi8BaVdbD/683voIs/N6OCsTYWVuXXUuBfXSb72
o/+udSMsYoPz1DFi1ptLakAGofq+rHrwxnU1NK9LVD1HQfmeaPpPbYbLHfdiS9EQ4Z34aFvRQy/S
N/RfTAmd6jUr47cy7KzVVPIzC9d8dCvn1DgGkw1+pzTkM4eiebVL8iGjHXY3+yBotwR/XTqfIq5h
M8G1L4OfINmAJGhQ7EqXlnD44ruFQrnBjDjW+dmCltmYxUuSwEFqjJ0MVCwL909CaN353kzx4XFd
zqqdHhCT4TmKg7yOizAm5JUFvy476HCUpRM4ikps13Xvzp7czwE2QkHD6+IBX30sPdfEWp/iIkdY
HZjtylVXitaio14+G0QHJHitIDKAtplOIdbAbow4zH5cBKV7LHAO8o0TG2qqOtt4rXy3K6Tt/A5V
ZjFambyXpKf+1ybExwCdPrYhD0yANZjLxGEhrU7xIrxzRjo9zB1bGx/JuB0vOONB1YPN2ivtZeVy
4pfwAwACtTRBAhUV5rfWWtAZJMWhjMNLLLh0+Nt3XusgmGiNdVeKl6bzhpOfhd+CDNFS1/jPiSAv
MQ7vQ6tctRkaYzh1wE8EDEXQTnc2WlkGk/ODNhjfzOYbMXPaexPRFR7D0SrsK31jRZvad4O1Exzt
RU93jRDxgZrd6DUW0AafdXTE3RBQMEdpq26WgFL/Wo+G7VIb9nrR3yqBf6AxW4/wF3Dc1f3negpf
4iW7pDHnFxJ1rjuPQ9yYa9MIH4nRjHeYS2UbG1vaBFPHDsp4mNjResZi+E6SNIZgzQgW1Ulhvvc7
3GrC90zWuzUm8xeytIkOZ8TSZ/6PgEddnL+vTIsBJ3Fftv6G6IDwTRRoq7BO77IIzCF3nAsC3LfJ
R/BgmvwqlBVfnPEQoV8I7JQ7QX/BoOPINYotp4FQ1m7O9sglIgYUITkFC/RE2H4tY/hqkIq06Up3
4DIl76xpm9cxcY2VdkdBBtZOxi2mcdPB4djXVX4O0NoyanwWfpPA70sPoYHPaPo1BRRELA+9gd+6
51PoRvhmNwZBOjt7iZ9jktDxG3uAfoWviuCmaQYe3VEOKabM72p7YnCdB5BLRbrNIvZjaPIVsXq7
om/EQKgOXouGAKyeUyhs8Ww2FilcyHvYg88TiguCtYnUyVz6Uwvl4jqUlG9nxAROtK8C+1/AMBwh
6Gv3UTufPXrP1BVo06sHsh04sbjd7+oc6VOV5l81OjJyE+s7JLa8SDB1KxmEmi02omGtIwOxVpWO
1KrJjPe9h1N8Qtj3IYdYuDYr5E1jMyMdMeU928tErFhcpoTOsmyaL2bpv5kk2a+1NkNEUOPfVpOm
jcAetyLtBK1r2mM78SATuhtcJLdWzRfyo49tS3eUilLyeKxzPMocN9hFm7qFIep39g6RacHDIL3H
HBh/hNzDZgwSKYojP7aeNBu1dafZ8Jdx75Kydj1J36wyD9YR5m476vzEMHIGB9shLj10kQYWhVhh
mfZB751D6RlQdPA/uNfzBmQD/52VnvftxkfzR4upLbWQbYjOdz8G2ABM6bAdDNyxhtSDaWL7D5RO
d7b1Tss5FVpQnM0q+Aa+zeDMSLHeThB5ZE/WyNlKndexG3NU2USqlFXj7+u5+loRKQ/A4zwPPHzX
rgVBDwwR+p+Jtk8maMq+BBry4ywDMUO/ew+p6klv+u/wOj40LsRzDyIZeGf4INLv6iqf/EOXQnpI
moEa0360x4irYY5XlSjfxVa8Q8NCd4sRKdk9sAbUAwsyeLxeND4o7NpgPbTovAPfkhES8VdrqN5N
c/cF7vJbhKgmWfpPwLE1ysTsO8w4CPhW569DM99j7U34H/yzgAy+teczZcz0CEccv4amCql5cvY1
vf0c9Hi4xTM0Y/eyjLisj7q0HKEHDjDUriOyUGNny+CI59Si/9BRjngLenTyGh8XC0uzpag/xf0i
VkS08eMbaGitCYNi4XIvL0PT8HDCMh+zhPVSoAMQSf4FKe5LU+lkUxSreOI5SZZ6pWP1akcJpkvT
5y4wwxVpheHaDb/gyz2sh+rsjJ+irsw2TeO0q8AgnaWZOiqfLp2Nj4mfTwGWkXlX7Awon2EeY582
Qq1nrkpl2uhgLtH5jEJ7boeFrsLDggWDp8ehJ6GU6NwdRKB5705YPSDKgE5EwPIahWBNfCSBtssq
GPgSY2/QJ0fIhGdbYNlysciyyjO92+WYMK3U45Cbx5JuA6+ZHH1RvFxNGjbSMR2iFmrPy9y9knWT
HifUXLgz09k69iPFLNwT9Wjn9zwpI+ve6ZBQpgnDBs2pnrSR7xL59xZRSfRumb6Jap3QUjn91aKL
HLrElUlgJuxZ7LUumNS+qivHt0rIclCzPG1mgk7ioiC+Cpg685HHuymaUowP0c+9G4fgJU5yxGtO
vQovvrBSLiTmhPjDdZuJTDBzGZHOJUK6QwSrBNn/tkSF2cTFD280ML12XLTNevCl6x1nOwwRHHYC
hAQGcuJjXjJUSjWGWW5KpQtCGmD6yq2GZNcZ9nt+clzwXQIvO3P6c1HPZXdqcAkm3K5BE9psXcS+
R8to916HPQkj8E9R7fKUkD6nLZRNBsdwQLEAxBkjeyHJdkNlSL4bCTbiSyicZOdVFUYzQQOkHbYs
rus6NGRsVeHvmdUSHCMiv7CZmBD060+epHlVM7UqDPxIkxG7jlrkNu4NGYwL5uBI6o1int9KsYiX
+mOwm8OW5AD76/iTO4+Qvly78wh7NjajU5p773ADdXaqRut7EM2bxHCRhOCIajbIabud61FwWShJ
T619MfKI4OEYVXOUBtEGCWhirJO09/c5kSYQwFH7qfqvqvdOefbBafxsV6sdNYSJNSRC4kXqkFiT
zgiPsKXjGpOdBPUEdxJmZXHrr7y+wf+8uEBe1beFGcJqn43wjAL7jLC/Xze4lzNob8MzzIOzVpo6
5G7LRVWJ9MS3LWjL9oQ+oFs1RfEUYCY2FcFTu1gMwPzhG2HWwzkS+nBeHrPIvVS1RakoAwPiv3xw
o88VXOyjFTiY5Q7ZXQaFCzyMC8aTVuMALZqxVs1UmAxxXOSZcgdgAxBAT34bDulPiWSTqcKoamUC
CpoIT4K6/ykp4x4zePGp0BbIilys66V3X4XukgNlGtZxjJDPuLoFI/+2bk7YYLhF9D2XpD1qcFBc
r00b+51Z4C2EWpcIuAaSs6EFLgbVkX8iSjbeMMyBAkLyxL7MzTOFTgLsEjDN0IHhKtfMMWY65Ycw
2yZvqDBzz0i7k4tW7r6ujtVH9GHBjth5sWWiAvFURuehozO25giaQsL9cIKgx9wQlfUmlTl7bhCJ
Ffbb9gqv+ku+6A5hzmT41TKXT7Xw6iUDrtOsldqmDiHmgRLGcjRAhrZqC1Ql5+QWBTdvg/61JxrQ
sJz7YCQrkPCHUzXpzae0IfzKc3T3MgYIsQaf0NGxHt37WSPFYGEUvtjjEwZv2qXLnVMxQgKurTE7
1aI3sEfEKNss3XCvVrHsueBaWG3FyNgMlNR8RoZlnNtlwvN1yAi9lymJSMtCLKytET5niDxBpI+p
YxJXmE6f8l5Qje59Z5vJ7EWq3wzP8QW3ZC5jJNznX/CFh6vt3v8r+vyhjIuu/d//Mf6PjSFYgItc
0XW5WDAzA034NR498zWKoWXTH7q8Lfam5OhGb3E6I74qvGc0ukwcyJeLB3Beomb/uY2i/P+2gZG5
68EP039DC/D8Mme/q/pDK6YPzlJfGsFgkomgFaffGeybLUqEHt/cwFj2//m7S77X34wI5b8WmL+Z
NjJ53/vtXzP4J/+CkJFDNjNPlBPGtvefp2w2SN2e14utH/SoDf+7rfc8z/qP1nubH9mX8Uvz41e8
6vqav/AqB1Yg/nkGySf0P7r7C17l/CE8wXPPJR2HHSBJfznv+X9wSYJl+ZYNoGVJkOtPuMry/rBt
w+COdB3Ts5hl/BO4CgvA364CX3dcw8A+k54DXM397SpIkyFKjMWvDwNO7Bt6suNiDLXMO6X2SdAz
qdQtaSWMhVHXSx2UNpADTXrBwRiQROS4Ta1CJiUkl+XhOtFQjyY2LrQIozZzKuqTAwlmtUPnitd/
24WnocACCgtwJlnkzYyl2Z3avMGFPTr3banttPCz51YtliMdrgqu259iAhHXlsaY3aijLzp2DvtW
0GE5c37HOAq4wnZOqN+LiDxGZ/HCbTyXP5hVLnu7lYMIvuI6hZGHbfWrPTmXsuJrGQwr++wzMJe3
Cex+PxE6uplnCF9+JD7Olh5u0yi4eFajbSlyp9vGxEIiaBjvL4EOfdrZB0zFn8okO+khkyGtd7Be
DqLl5M4h/F0EziKu7xvDCbazx0M6p1jY6wtgdFfv7DZ9MMPwsxtkxpMX99LC5xwkeXNE00dS1vzc
l6B3GpMX1Mio/pEI1SRaU1WaajlcD/VPi96uvIKR52I6T+NoVltqsulTEIpPccW89N5q3IpEuDba
NrbxYynEuE4E0c6ZaRCh4q9B01vCF2YdLnH8uS9hrGvmNkkbafdvTGt8x7utO+Ki21U7Ki46avQd
19BbOjJQtSrwhSbpntR0wjU49zvdJIrEDNH1TnSWzhKeIhc/YS/8jl6XDMUgj1ZGZD42g/nopH27
9v2URNg+GoC+ytXuHR4zFzSO40YP0zfKLJtMHJeBEIyVUSIMi5NVbrvPRAtDW2/det0284kHKxbG
Sf3dKB10GAg9NqlL/ctJ8oeIf4R4HecK0d13Jc+U3jQfCy1czZY4B0N/bwRApdFUPA3MktcxqiKs
oLs1KgUiFtNiWDEsvEu98NH08nM552dH/9pUpEPWzAooc1ATxxYvSTgp6Rx+BoC6mysGSRq8CyAb
iyDYOf1MAAeD67J86olUEqgkPqbgQmA7eYc3hRVFmwAoFOmedsCUkkh6aPpV8A5u7rvJwj9dMNpN
A745qWMr10HIQ6TvqoKvuMsHk/pQDXBIlCzZm2gxQw3r44lKfQ/gM3S4M+Xc46tqmA7lONo7txaH
nhn12tfG6W5gDhnmoBvGZBV7uFYyPqyR87yZBOvw2TWY86K+Iv5Zz98SDxQrOrUY82xL33gX2BoW
mVj/9ihS72ePGLt2fOc2+TnXUR8u1RPWyN17Lch2PkaQhdFEH60K7c8Yv2FJF+Q5gMXoHECPyZ5z
cG5vXf+QzE94YbTbbGI2aGN330fE6qDax9dqDR0/3ndZBfLtV+UaI3ZGTanYhhaF7iTXAffqmuRP
6phtSleTNmRqV18bHDcfnIuVRUheLe0CbIsZuuzbNCTUaEbDZBMYL/M4lbtQH97nsdDQESJvZia8
6mfTW3VHtKRrQzTNJnCRO9ra2G5Ht36sKROf8dPD6oLh3aru5nAbWQU+63Flk3uFcR0Rmfi/ZO+9
2rcPTHnXeorZVJAyyhZ9B8IZ6e/8YfF3gQ/c1ZeE40VPZVQv4GHFk4pTSrr8DXNKrOmWsMBTxPgm
4qOWMzManwKcowZsP3QqaVhbhL7xIGoj25CVdBnmR9NKTh2SypVlRUQ55sHGC/RvSTzgPG06Hxez
eIpDil0DRrFrsovcE24a4pRIJ+LCnbeDl4c7lK79KmMufKpMIg5HPoBVd80p7on2NEe4ZZ22fB9S
pnLBvLPm6WNiON7KNfCsGRxvb4Vdd5j7+FFMRJn5Bg4sZeDx3BANSdUmTOeqDzcMARvZ8ZvG1EM2
mvCOyWAAoB7tDksZn2zYb+s0IFWNqyU9O1m2NsI5ustQMJXp6Ox7b5zodOhHIVkSu1QWDXEFSGRz
q30zBVh2FUCEpz6sneKsddDImw9a4TDAHWKAJ01a1ZEacYqyXmdez7/TQAqJNlouHRWPg9aUSE1n
HQcicm35KUhGY4wb1X56xhLoxe+XZA8a5Z/moa4Olu/elwlSjKSYMZZtbBfPZNu9fopGfhT1eerl
LRKJOKoVJgrTgQvt+imLKJ1OKRkWe2LJ8oUJC9pQh/mMatYxjmrdR0dmPoWu9VzqlrnBJf4wM/qD
omw+TrLgTKVoUBMl0VpH1Srk5MnWCALuEgfp1zK85Q5ILgnUsJeS1yFja+Bm+6zuIV6bNlDLbD+E
hZ1uZ3+5V3IoMrKKOwMAiLkcUjtC3eoJcPS/utTJgM9mPPfv9STPP6a/Gzb/+Yo/h42+Jb2XPU93
Dce0bLJkfpY5Dd39g8qnKfBmRh0ivZd/jhvdP6SjuO8ZOomLGKMjNPlz3Gg6DCmxVmakB6dNjvT+
ybjRsaUD9a/TB8NgBkq1VDB70GVVlWLrrzMnvdOwQStL/c4GNT3gsPJUD1ybXQhhs+RB4PrIn0yy
1vNQTpSX+Vz0/oZUxe0wc4iZEcoWLCWUZbjUXvPecvIvTUs3qZHQS1F0F+nDsw9GTb0teqwc72ns
DKLkHUi0+A0HQ0Q84mJ/SDVc2VLdbM+O1Xwp9H6jYbRVz/VmItHENZhLx8bRSErC3qrg0HjZTvTt
y1KkzsqOinNaSbyU8PHaai8OVmbr/0/YeS03DmxZ9osQkQAS7pWeomjkzQtCruA9kDBfPwus6Nad
mu6YFwUJUrRgmnP2XrsgwWzZ4epgUjUvlEiaNTvrbe9SCqPaZXRtsArQ59TaV+x5wcamfE2131lk
oYEllTmtxxqepnq2npx9HWHicCK9JFB42nZ695wJEtGgGvLG8q2mRY+Nxw63d+SC+IBwgeqlXfTR
YGxFMC7LLiOXuXmv6E10tbztUDgsBoOMXYfPY2n2jrrR65tCOeNNNA9ZRU9wXM/Skj7qDPBldXdw
YvfvNWxvxvF6HGetSZ9AHF1H6ieWnKxoi2hmZaEWWRgSkLWlD4dGM+3VOOBON2xPI5myCC4EmwWX
AmpADofpdhpNGqTEH648qxKXgKhWYmpY/V+vsoitLoCtwYl5G9MYw3VkRfLRUQ1ecwfSgJWp8KgK
/yXwc+0svIDEzQDNqqO5/vn6p3ZH7VwaxYMyP2ldOSSBOHAbXPobJ1LvukNOO7eUcJYWoq4A/fEt
x5FGuKyZlXhNkqZYmXAIgk0MNoyINcdEWqZjndNYcve549zWIwU6bSgP5J87cExxzqU8zipKVXgZ
aic6RSQyZ2OXsgII4U7Vwhi2aZ9fYORrRzsZuwfaBeF2DFCidI7VPuRznVgnRsDbh1Kvn4RW8Ee8
BwDdHq5XDEzysi/UBToNVIHYflIZDMJci15F6mDfF1DHErtB8FQKVKZs5NZxY74OBdlqvtk+K7KS
PuM+qxaATuSdsn2c/FUOjMQXM/6YZFFWUCeHOvYPwFRO4KE8KfqcdPVc/NciIK0p76xHY04qt+P2
ZAsYpnltPFB1Hr9dTMlBz4SMn9FnSWGHb0XPTzz1tnUiQYq7g30f9kn8rvssOHq9cB8IjQVdxm4P
kCD0cDdX0z6N22BHfmt4N/k5K9vEtd5pTOxLZD2fJEIuiSc5e0PbPzVOMe3CkBhZtzGb12Qq1qkP
Z87yZzNLX5vbQbP8eUUTPCeJKzclheq1Cz/4OUsg2CkrEJvrrV5vYGaWyZLoFBc+aze+0Hl+GQnS
uDSS3cRQg4FyfQtcStOo7+xD00v/nqY/7Fu3ggOqvFMzEAyN4MHbpkPk3oY6Gawyb1Am2NjgY546
bXRtpjupR9evMRUr48kz5BGZavCRaRFF10BOl0IX4zFMCNEzskEuWJckhwrRxQ31xZqBwhseCtbh
D7kBEcgiMbdvcsi/8/E+VNO6jYCCXe/hNDVB17SamMgzYlqy8S6pneHOkm1/zEko/T3Ed5lgwI8O
oNzEohny8kUgO9tOboF4cb46jhTzytDnVWXBXLpPXyzCFYGnN3fW1CVPI5wqO+nfbfhjBLWG+WOT
p6cob4Lz9doQ9AGU0TQAyN6xmRzcR0YgapnZGNzCmRcvGXGEbm1Zj+PQd5fa8p4tBPiU4tJ7zIHp
XVvk27wnTGquqq+RR2RHWQ/pUQPrVpgde/fAgANBknl08I1HaZg9wBgXyJrjWw+ltOvFSG37B8hf
V8XqVlUOLE6tZEvM1u2Y4zc58/2xGqZmvHVG4qKFVzwHUmsetFzPDh3TJZoStstwDqNdaZtnVv7R
N8kjZxdNzdew6YgaSJ1gfNFkjurRQ118vboiVESu6q4y9nUjndeUsyoN9eRFYsIECgBOFRy3+9p7
cJcEpxfwRLgTjh0Ur92aKb9+xZ/lH9KoqggxbP8ojd+TYevnss/Us62Z2kZEeravlW9tPI9CoAw0
/w5jc0FoJ4YwvyVT1VWVvNRjk5PPxE+4uoJMPAxh9Mr8nS3D8tkp+FIypwV7E+UnMMneuZ+6bBkG
TnDDS46fHCuFR5GOr4aP5BM3RvSQiaK7cxWyDynCh6pHzWL5drmzsFnfkhB+m1Suusik1PiZx91L
bWmbOCpyope76GmY+UXSyZt9WUXRk1FXJCUI3tH1VhirTqKxIsimfRAIwoltp54uGKjv9GDqDn+P
zVfp8qDZycQzkZvtEcJKe7xe6nNeT6+scN3SYj4QaaYO10sJFGK0O6W+ykJ/WJu0ohdDzvAkCOwl
UJv0scgwQNMnUO4yL6suqd7viEz9owuhbz1FQmcqkaAA+WEatNObKPeDje4iZZ74EDh/XPbXqAE4
8U10xW+4gft9EgXoL0S3zwriirSYib2nL2kAl7idwegA7uKTQdBUfcm0NrvTGGXn1Fp9o9k/+sSC
SDIpbDMxjTgLmuqgkpKA4Eg89D5BWeS66rvJhEAJ5MPbIBTYm2b1FnjZVmfvsh5U0u+svqZ1RV43
2xrvHIyojuyie6mcJD4qOXxIAK2yKzt00MwPHdqHZTk+RCqtNzMnZWG2LU9bDwtHyhbA0pczxo9T
XDGiYnLXIG429XCnU9ThQvXHj6BMkZe1qmzRLppWv2gtLAbTUN9sjfZpPbBlc0hvakHVwRaJK2Jc
Hbm0JJBkGjUi7iwm0tTYOPZQbfqoJN4ojFelV36Rpw4G08+ftRaKEL8aTNeQH4Jsjc7j2ayMLz3T
jq0jCHgnwaCTb24ZbiGb3HUFYpo47X8cKKKLqsqIjY7sp6BrnsHAbaEe2dsKPTxv/SfBvrGwCEnu
2uHF8ssvNetgPIpWLDUcs9dXYhSrlmjkPgzvgqnoFtZG9EKtfeW/Fx4Fr/y7i6ChJnPOWV02W8iX
KGlqNugGmRb9GELjQkmhouDLSKgQicxCc7doq/QripG5AS6ZUoVAr+5Y8yGv0dObqi8RPVj6S9GK
Bx+YbgFweQNjVjriT2/PuKNnn4C20sAfGFA4MbSbQLVn9pE3NbUvzqb1xPqPzCyKcMjIs5GTVbtX
pvaR9M2dCEjlBDIYa/aO8EUSnLCeusbwiHEc441WopjrCmpiXUNa8AS1H8UDdQvKh49GxF53QgWy
MmNo6AkSHgzsXzZIUZgr/CTreF8ZNP3NWFBCI28C3/1thasnkNVTQbG49ZjrTZp/1bkKpMIT1dyy
fiJOuSCn0B8xzA4ngwDXVSr7ZlUTpuJbBk4rv9qGnnNuvJJsDnOZO7l/mNVGy3nZHQkGmCx4pXCR
n1JPvTlZdcCB9JW3otw22vgo+D2u2rqP+RjNXWZMt31Z+VQL+SGiN12yEXPwa40XwrQELz8hxMj1
e/RyaluH3QO543Tq4hiFJrki45x679f6hlOd9FnXJpAiEM+igHMinDk3wCSIyYrfpsp0kLPxvsFb
LL0oXk+eQeZMo56bzHxr5seh3P8W1OmJJhcQfzdB9R/+VJLfiKlVXwpwPQyHJl7aT6iQ3h1X/4zd
b2aAC6B8XmoZIcgB8dm4f9xs/JS2cWu0DfqynLp6GHWXpLEIKATZEmnjhzLd51GXP8ruf8YIZWr5
0zRSLLMiu5V5uLcavnIrDb9CK7oj0XqmMAG8LeyCGPmR6WukBsBcRKHkHXoQEvPKRT1JYTEMjyyY
X/VevQSddU/t/uSW3l1qjJeiMDPCKYY34XZHkr1vJJUXlkYGJKLwO9TN6noCZpJUN5g3G9XFNSwd
+1wn9qGbxjV8HRu8Ga6gVeE2Fx+THuca3cd0sjpKWlzT+gscjEtcyndLRJeA+dfWKBMXw4Swqelu
g0buKmWG6yaCwkVeIBQvpfyS2HKHdD0spuhaz2ieGLLCTV1Tr6aGEqwqhBSl+y4ThP7VNP1QXUIC
m1SHxj5pGfWc2PeXLBrcxTTZyc7so3OTEnRu6+rijt2iSOt3H1JzoTnxRiq9WqbQovMhOnaVAt/e
6vrWnqMBZCV2VHXWjVZ8FLnd7aUz6DDeNevEfn8jA0KQqegarJbYH+OPnffVQ3iUgFGIlgkvTu0/
RkX9h7oidW4FXsRMNz4y96/gPn5wO/PB9vLoMSnMF6BKZJI2pbbSUGEoq8k2rLKaveVxSuVeN+yo
CJ4xMb7ooUxv+5rqmR+NySbp10O9qtjK7SgeH2n9iHstfYzoT4B7KyUZDaFcdurMzk+ugpHRJFDD
iDIzupFj6G10G/5VpWJrqw1uyNhtP4dtBMzPzc9OMsYbmtANmibnkPCtHTTeKbXP/WiqAL1seta0
3lhVlnvucYnsApFt7JgsZV3WWEMFUAqAjA79ouHdrp1uzz5xb4WIoybXzXa1RUR7XBg3dcYuPm/E
t94SuEo/HCSPV1AYNCFm0RLZpHpbvdKZ2rS1ux7Z+D8kGRE3k29/GKbZL4OCse/d0gzEdKGcdi3N
OgY7WMeVKaZFETl34ehv2NYS8FG79/aMQYaz/UwrmOmyRodGbjzcfvcMVvZu9BngHbIFm05TIMV9
9+Bph57plVDx9gaYLRv0ctSeGh92MuqmVe1Fr5Q+001t9YRqiz8h7GimsijfoV8M1nol2VgH3qbp
ZjOWTWsvTmdk4+/160GKky+YGZ319XifYfHCkfz/3u96cyyiG3Zj1fb6r3XK2Y0wZv/PQ15vFD4r
QjmI2+tDXg/1lVoNFYKPyWWi9c0gPwiH4mOcFQzLc/qqte/r4hRDpmrz/ick1GrRjuKVgscx2mM1
axaG1u6LBpx6WxPBYDSLiIyhHDWIFanPpJx+CJn6qUw8ot3orxrP3Jt9/zMhv4EGHz4yiR0y4Pke
bZc2Y61gGVIsJmn8jOOSPWW4Amh7LMaoWKpv8l+dTZoyCyi05FUJ9Coix7lAaIR6zQuXjVvqjJz4
eJL5j5rpcddLU0pPXUGFXhqd0+26HgXkfOP1T9i22WbqracqGbS1MqKPLITcLdp0p3qYUwnwqXSm
UA0zjwpoO30OGdD+nBVNldHhQ77KnK7Xr1onBARJm94Vli62TUzYNnEB/QKzPOMCVKxk5mMRE4rk
F2RWOrOzppmiVSGjgwMVv08uhC01s7bEzN+6/jH++5JN/Y+lVMCPeMiSg6uMZD8C8cqN+CGdqV7k
axJ+/m3Y1ODEQwv6K50RYAmxsZF+hD74FYIIc6JhRzi3BTdsJttBEeuhiRkaBmK4wCqejuaMG7Ph
jgVatZYWgbrwyKIZlAoMgkykFFqZz7nBJmXp8WL9GWcGonCN9C0hH/0Okb2aNVKt7axbT3uv9ICZ
ATJaBCGtHFHxN2S8skSwoKcvan/leOldp1sHB2dxW90NQXcs4a5pUbDxIooeQkPg2K+o/bHEr9YW
zaSqC9/1SRxpfPBbmpFuJWw3MUPeYikuLgr5VXifzxA4s+tP3mBQ05zjL9LNBC1O0VsvQjzH5S0m
wC0Z5LSWoMsBXT4b0OaSGTs3xB3MkbzfKjbUdKeA0zUzpi6v0seio3BJkJvFLspNH0eapAtp+C+6
prZgothfwL0zztIBgyfg4RHoRdoLYvAVgquLEe9N0eoLCUMvKcell2o37ugCB23RxtlUBOgow5r1
ilPJwL8YWLVYgLyNHEhfWipoMPAjB5dEDTh+FTy/orTFSsjkHFdOsSzK8yhzF37K2+j7D9qMBGRq
uiniSzejAtsZGhjO+ECq2DdT126zfGJ9CWGwhzToz8RBZErLNAqpsIbRI90zQF9Ikyp2ASw45nwQ
Gp/1wzSDDN0ZaVjbyEMbKIfhjDuUCpy3Vr2FlB3cic4pWMQMPqKEk9jKhCD6KP6Ki8xdUbilMglV
kYwszMzvwxW2OGMXc/iLEg5ja4coRmc0YwGjkYZkd4qgNpJ9soD7AMYRnmOcAHb0u+6RXhpbGfok
Mu9fK0AIMSxIJK8vuhy3wIu+Wq/yFt0VG4lJaWlAksymh9SojZUHG2Qph3FpCe0Ja5y3kiHEnLEz
UClYCLi3aRrdQ0Y/AwejFzveqaDU9nr7KmWz09qXjkagifSq76q9SOU9naZiKRwINzoQ8rSKYD8r
60+tmUeNdPGiis8FknNW6MfUJ0dsMkeTGsqpSdUPWedvAVhFvXrBPUTmLewDVpO2uaHTSXPQajeq
D2895QdvXVl86XayNxvtdpDd2Q+eXX6IpmIV4pqkSrv+nY4VcUX0+gYU6kPViBcJlMEa8gfkz6sm
JbkXKjeZNssG7EIW13vZFh9JBY8C+rG+KEyP/lTSvYXSC7flJD9JKsKb5I7kbFvFYxgmD/TB/oQM
FMZU/SmJAiDk4S4VjDmOfouIGlVr/jlFw6fPoKDr2R9sYMcW1/voOO9jXL53OFYYp1aNhBJcFtT+
FXqDDUrQJepzpID0dd9qcvN23jQ9YhR4SFFj+BL2sfYEe+GO2Mp34vGiZRMplKYdwdYOVTOCFXbe
+NSRJLAJxuKGjCtOljL/02rtVhiknJi++VQzBXSBfpaYHBcCLYg+5pticjZjxFYwnoIjUx8QrQB7
FpoQ68tgCiv9bskZ/Gbqp47Vmz3mp2Lq9+0Q3MVqurcli7KJSjGhBa5Vrew+uUia/7wV7Ty02U1j
mZAl5BEh8+zocB6qmGiBetxbJvz43HepTutvvfDusWyQMBIZa2c2LENjoj1t1Ava53BOU2QpIqEX
a4ysoNO1HbDgmYrhbv6Iu6x89FIiJtHssJQn1aMNvzT2ZasR/vU65y2Eb/GkU1NuQBiNtMib2Hsy
Bv3Y21zJ9QlFXs3omU24kdLs4kZfKL7Ho4xCb2FZ2msapW9mhGonir2VOyXPdQDwpX/qcwLg7Cw6
X39IbcqpX/5h8fFEV79YB0NKKg15JZV7wd9uAn71qLZrBi5xobP/QHWL5+zFsXlTBgr2pTaxWbQ7
pslkOho6+yI7uaU9xmOBhTQ5Y5jRcbLT7dqGnfj0iV/Tk/AC5ukzdVwGea+6BHrL754sjLGAwZ8a
fIDIStfuvN0uRrUQRaDf2qWgIJh4J779PfYLMgQCyiHaIPA5ScpGM3E9cK3dyNyBp8VGi2A9WZX9
PlgV1R39yQ8pcKj+D2vc5y59sDpibUhGW/m9XWBu4i35JgBB2k7MKxGpNd1AFFxtERRfQ1Jm0/fH
6skerXp3kwzjfTCDj/Hfd5uyQ4DeG8Yn6UsVJAboFZZ/tLruqceylTWiOk2Vl+7ahlSTRhyIcJgW
KWzFxYzbzLrRouTKurSh+CTcRah0mm7Tcooq0lBS4juZ0XHBGfrbpH9kffw80oJZZAlSKFg0S1k1
b9qgPmzyDBZuH67tTOm3bso6NHUzY8GpUmMCRIhlEdox+MytasipuxsScvRkkewAeaxy0CM7qGBI
V0DPj4cGuIC+psAdUGkj7L5skW1HIQYRLbRRkyFllkFCEizcpz51yKyPwqe6IxOjqetN3Xovkxi3
Zt9+dZUrF3j9R35zwdlJvbvGoEramg9tNbyUpndSwSyhqLRXKraWIBJgIDqVCGtKlHYYMc8yoUXR
+BnhdYomohLZ5v2ZbOwX+ANXMX2+5TgYZGU6TAS9F6+pr3t7P/qkbO/wE5ooprfL3DTeMLIzZafR
90BSn8wcvrgwSdYTiqBAd+4XdtOqTWgUzyEuqqLlBahQOHCTqSpPXkdgRRHcahZBed4czFLM3U1F
clWVmdtKKgsrgPfF8uYpwB7OSkhbBR1MFDcd/wxh+5XVhOlFzqzRiQxMIDYbSH8jcrM46W33rHvs
n7rmDECHr/fgBNSTxqI/k3RurjpFIxg56iKtsaVOeE5CnErbTp4cuxoOShhUaYNCvw2zjO1D4IfP
osSHUvWBt6bDllEg/5AT+rBAdTeOr475IKOVdCc+uBD+/NRsGJ7HldWzT6cHBUkb/5g2PIqE5LaA
Mc8r2KAlIbhor/yQBu2kMNiTL0cRS/24pQD+xL5Jj41Fr2dPQ5+MmwiXB6jUGCp0uc8TMZF5NJ7G
ovnJtcraaI25kdT59fIZ9BzpN5FDMS+KPkt8Phm2dkJptXIbWvGZ8EODlYn70zUu9X/6ejnlak2b
R4BM0oLuESeO2Sar8M8plaENy1E+lbh9csN7sQc+8TpQH3mHuAlboYfoatmaiFno2K+bxrljQ4vB
tv8wEtdZjCSGondut60w3+oMviyQ5mCphpokUOpbRPaRPYS4cK13hJWN+tmiUWj5olyGLiOfqSVH
rYw2RBRIiuqzQ60s14bPlM6SvUTcDNemrG2WoKm7Kyc4XJ2FeFRpzca2v3spbsrOgXXYmc3Kx/y9
woIIS7WJ4aBkA4TV+BHxF0B1KgHLOscxCjO95pkxgLQrRZtrNWjNu+WHhKeaLIyFb2D7w8Gp19Mz
iFRCTzoDA5JLRhb4XXKTxfDVORyyMuPiznYkd7gJ6LysKIxxlOxdq5vWJFF1C9KSFPB79HIYi2xw
fLper8bM1BalQfQ8Jff7sSGoEVM1QTJV3q4NkqhJThSzqIDFpPVCcvKdHIIUTRdVQlfHBuXkbwV2
J6977uIuX4WFN+5wH+sHs97quYNE1OhY2z46pTFHMIkRZWh6YnjYRLT17RMA2hK/JsvR2MEzpgVS
4MhW5qYbmGRKux6Zf/SfiM3fMhyYaGF21QUAA+j7fZbuk3G8Dfum32UpAZeptPc9Rh9Gw3rPWvqu
6Gj2xH141Ey6DVE67Im7okdHrGeQ6tNuclmG2FIuHTJkBg+jmkZElBXjlssblgiyHlDeomJrorZe
xjYb8qnRXovauYkqP9mU5aqpCqSzeBNEQEHFrF19LccYaVOq2oWfYFRThddsxnb8NBBPHFOBiRaz
8kpk99GMeqs050gGLXZWKMY0jdZFESe3eD8f/K5n4eHyyiD4LyqJCI1W7S4Kk01Md3LR1t09+9hN
R4gjeTJ0alXupDcqL4jJuWmM/GLlNBZK9tkLzU3vSQ70Xnw4uVg4Skv7pjq3nrAKpjjv9JFpRnrN
2TdcBZFYRVue7yNUJaOmIvPFweM7yLLYmCr/FHFIxGwcrKbQYYzVcGOPVERkEJ+s3ID5KO5LhyA2
J89WVourcwD7u4BwXS19W9oYRTqKbc4X+p98Z3UZdKswdtf67M8qGmNdGD5NByo+Pf3IwNE/0bo2
h67UzlVSH0LHeXJHUpZInUrOBDOThLspeUu7oAjCPduSA/B7Sf+AcgjSiH0CNwfJ0bSMRXYZu+nW
dIhOp7mzEG1zyeqEVoc5kGvkKGaHavYYtyjBEnZMtTOtpyR8MF0kk1WQd9s0KsWdC8l8AX/zqfLw
94dtx7aDiDylzKfIrzaTnIgmpOm4VwQlLcF0rydq/hvRZO3Kz6dLqp0kqbJbzrsj3MATogKUH0N9
AshFXYI9HOKdCDf7pH1UYfzkvlLQJ0/muZfj3izY7vWBZS8Nj6lH/Jg9fua2QY6bk2ZILYiOQ/ch
2HzZJQoh5A13Ctf0wkv4Jieif1ajmxHAaOPLoxv9ogyX9ltubsaprBC3TChXyztFlgLcNy9fkf9F
SFRhu9SR3FPoSbVpBKs9Iw+PWZ06Jy1xDkFsIYIyE0pr3Rux4tEWkObAae5TqDiCJXyjOshOpCXd
xQZNYHRkTgH8XMoaMX2VyFOqiHQmmaZx7Z2TZcYyo7msLckNRElvUMlmuj0omnTLslGfdiHJ7ZBV
vjLVK2N7SX9S/9Ybt0KJGZMrbgoIO153zLaur1Z9HcJzRIE5oECkNwTEMyXmFzoPUk62VBTlKzM3
8PgSn8yeDllxIv01Cb/twkL9X6OfZU70mJ99fzwhMHaYs7PDUOpqk3TkPiI12eHd/RPoMWWu5A+W
HHdV8o24yjbXdhXddEhimAc25GV9jlF/9iywQHq89vFxARZVT22BhwzyJF9ZfONP/dPIuzFU+z5G
H61F3E2KDmUdCmMV2k6OnTJP18UoONVVP39N8X1rZvY2Q/+j690FMMAq51tju589JHJoSeANSXAp
nAB+QfJthHR5hF0gRR92yCbeSM+KURszEHlV8zHF4Y6VtHAmZ0dsB/3uovhDo+p5UhuGcp6fqu3C
D7pnRx+OzegSUz9SrusVOVl5keE3TD/skcC82DbwFopv385Z0bL2Z33rPhI9HirT3hRxf4HBfPJI
18RiHu4Q1nRrnyIuuecG1suk+SYCMGHzyQo4FU5111XyEDmWt87aZFM5mj/D9R7Q5QJEIiMlnIHz
of9CY6reUKzgu2nJLiwM8t8bwtAzJk9JRYMQ6uzddp12XczTkhsOjPsE4jKPE7MTk4KlmrXGjEnu
b78qbTvGU9D80IqDUmAivApymkjU6fLRS2eCKORGOtvEKKPMRxFi49aACQnTQMUNMWMHzPtUOqT3
oIWphfii+UbaxSYqxdtu2GO7HU2zQc2DJ9gytG0RsdjU9edJaN91MMgbUhv28BySe/fWfdSHMD80
AVyBIgZoqIIH2/yx07ghBni6C7qKxAZcgEM4nIZpwU+EHVeT1OjtrGQx2oR7i4o040wdi7apt+D6
YWS5AZg1u8Uh2ABkcIV4tRvrvjatz8JKXoNM97cyHsWGUU059xYF1q1JfNYBaVRFJ4cFZ5G31tHO
GCBnJD1lpnolgDaQnu7uh/IlwUm390vYDsKqPotGAdMvTTiv3aUtzZaBgSVm0VHwKWutXtdwMoPA
2oaknBKMUgbrCpJbrqUnnxT0va7G8aw7MQTVFkxrVJOyOokzhQNq2PG0rYtVDPlyIULiE1qpN+xL
erFuqdAvm4S826BvWGD3zW0Rxf53mNFiGwjxjW1vq+Fr2fr0l1bC0NZdNfT4G6LtYPknTQuYs0xO
A3xuJxw3D3rhm/cyLfZeX8vtEOgPEb2oHUEDuDRa/6bAwrTNETArGvs3GJmOmmP4KzHoTzoVQkuq
CTqV0JZJ3us3hul+xCVlx7GWRLZnFs1DwmgLXbFraac10cAtv/cyX6LvSg6eiJ71qcF/4bYfDWGg
25CRJrcJahxrKmR+2G4Tc2iWeirRrCUpSay51+xnRx1DyXuKpIJ0mRy45ejUEHppA3FpZA4TF4JJ
E3bdJBMDelZWpZ91Yt777NMXVvKc+uldlJqfVmqv2zLTKMbigan9dVJ5my7s71NOBRS1bb3Srrtf
beU79ndbty9aRegSQRIb3wmxrRYGjADmZVHW33aQsTD1nIZ9YHnuwdQijrnpC9KJFLBoxil2U3n4
0sfEyyeQMlix+9th3nF+R26bn2QUvZUF83JGuTrSCCVOm+Qm46Tema68ESiT9mbF2rovhm5VE0vM
8mkMpneTzfDg0HYtMQKIgi5G1L76Rh2tvaR9a4yaYGpKeEtWyD99XabbpCHYAiQK/AjIkxxngdwR
wbN2nE2mcb5OfdcgugWfI2perAE/KYginKB5TBvCOZQMNg7hdlSHxYtgdb9ylHrEjoUDYy4TyyIq
V13RPmaR127aBh9D7lvmygo7YsMZnFSc+DejBaAC1OVTblgQTMi4W8JgUct60vKNgCCHpDMkTcQc
P2oMGG0ylAilnEtRC7m1vcnapPQdlghXnpOIJWA/5c9dz+cmzW7CwFSclKio8Rr4aQnoehRKTbtq
lemrMSUGHRlCYyVLWlT70AsG3qgMD142ZPzK4aldL1FPQaz5/z9GxB7z4e8dx/kRfh+mZCm0tKuw
zQ96nFfL6x2v9ykrG6Hd9Tp1fHdc/j6jn4D5YY3EK4jGkJuu//AfF38f/+8tFoON4e7/11fx90X+
fUbmu2Za/+eRgESTlVOBUD7YNWFX14e5PvvfF3J9NiO0i+wvR/x6e6klLCGuFwnCneq/n9/fB78e
/X2U6yVBDCy/B07SvafeA1t2Ny65Mfsc19S+1YeCYQaz4/USqc9EFv7fx9wJzChhtf91nxiRFVW1
/77n9VIwj9S/xxo/XQ5+LHfX438f4Xrr33/+fa7f//vnYayZjDvpgb7UberoM9VAZ90QnH9fSGVo
dCCuj/UfF4uGc3X9+2g56eMbY7CekitIViVi3LgErV75r9c/v9jZf479Xr1eylvn1klyb/PP8X8w
tL9XJ1ah7H3y9i8S9/eGfxi1v4/3vxNuf+/z+zDXY16Lf0VvrHBJBWT7e+Pft3u9fn26vCtjQiVm
WOH1z/WWv3f6vf578/V/SO2+8Zqu3NpkfGEHY1mmS02x++Kq40e00eY//1wVw8x6+OfmngA7kJOx
N1dcQNT8/afrf17//HNMFJAfzEFaEK7+6xn+eZrf//3nqf6n++keUdmoOv/rsdAXQqa+ma6Hr/8g
y54e4D8P+h+3//Mk16v/3qx5Wbkb4279P34E/9Pr+h8f5nrH39d6vc/1WIiCbN075k8XwctA54uM
8EqXzPuW1oeemXV7Cdo+2vwdp3rzWbMaYPfH0CifrqNBQQnvJoyLYi/NxIG3NFcfsrWRJBolRbZs
tqnNk1iy5gf30eI62NL9rQ8jMqSDNV+iWldLtth2uSZtztrynk9GQukMgPmj8Gux88KY6En1WJEn
sSU5FzwfNN3F0KD+68CilL46N3pxtCYmDr9jzdxk42Us1fecmY4V2UWU1rL3oA9LDRAvZjqOK+Fi
vc4N4W/BVX576fCol16yCStEEdlQIC6qLWB/frQ2MlZJQXLMiorgsoh0wXwqCVZEBQUiivJQYZKk
OGanTEcLQBPbWnkQyw6CpTBddAj5SevflRWJ82J0Fk4/iTvp2rBOwJebNtvVwXlhacLWpk10JOws
dAyXyPeI+Ipa0gNXGVt9PtNVwV6Fnd5ZGrBT6Ploa19r6eVSj8HUgtB/ejJlus/LkvjsrFxGjXyr
+uqmKEbiJzsVrS3mdlYot2FARyoOKbuxYydHKd+P/4e781iSHMmy7K+U1HqQA6JgI121MDMYN+d8
A3EKzhUK8vVzEJXZldnSMjKznUVGhocbNwD69L17z437M10J9hgpbUBNh40VpcZKt5gCAKRKtkPD
Z2dLC79pHD9EzBCx0A1rLfS6Tc3GvPOm60yNP53LB+Mp/5WZOuNR5Z+jKYONl/M4ZQoQqa7HHbMz
Mht18gytlH1LGz836icNKSB1nYpgnPE8hvPK1Wq5lybjb9zmu0RAGhoE7fS6G0RAbfxELTluu0av
yN3rvtzkpogY2qML5L4OreSdpU3TnamBL+4HjcoczJ8bZm+d8uOA8X2xrzUaBMBe2i1RksNOyHzr
odEITMEbj9A1Eop9Oy6x9F7Hix5nNJ8RVgDS0Pii660Vu7Cp2YatvMjTGRss7BmTnX2s/UjI6pt2
vCxHkJk68pLH87fNL8ltZTzQiDepueFVZfafTWGOa5PTb40MUJGvhlQujt16LXSyx0LcNYwphk2L
N0R03bjJkW9ZItN2cwbByZETQ5GC2SLKl2cy+RDzk5mCZg0XdgGXwuO5HJRkm1ICbCN1ezq2vY2O
TtsWURfeToZczY33UeeYYCM9el+g89LTtPVgUJcZ1oV+QgwqZ6EaxV8EZoKQHWP62uP84jcY4R2x
N7Rv1y8Rn0D+OliGXqz9VL+dZbgEeOabMFYPk+HhT/PPvUf1XWl0XjNForyWfWaN0W/nhsKYxmO9
1bwnwGolbdUCtggJ0BuhSnohWnWeOaXXAM5oihvGdTTSnSiYvvb6u92AD/QnVwV9e99lzSNi+nwN
wyNw/PrVkOqKGVqx9iy5zaV6qvSQdLQupTMe6gVNGsV+wxh16DRViHyKcUfqxntbaDp1snEHIeZJ
S2mKYlvLc/ZIXdHomzIl6dozImiY/d6wEFzm+fQc+eo9jJqWqXH1lc4vs5mB1EUdqicxs3vz0Wvi
R4X74FQm0tgOJ9/Y6o7y3yWMaJLu6b8ixkshGq+c0PwpYWFJ3XlNBygM4/wMJfQsTG5WkG9p6ejv
5CzSQCFpkXV3DtGH0JqadsDZnBWwkng/fThqp8L8ISv7N6MvmQvJ6YbEJiACeAYdOomYJLh2CwZh
DeEERtnTYG2HTcQxsW6rHnVc+q74kFZtjRAGm8WBzFfMu4Ipr2SPGOvU7C5+n646WXAUCju8RY0i
gyH0U+gL7qMzFvBhei4EGh2HPH8Zoj7fGOAsEfbRjgBv9VyDo8WfTCrpmBFLnw3zxiFsx8vIZtNR
2Qedlj85qXmrxqU5/awcpr5NkmGlRBCRmF+VBp0uMT+7xqLL0aJy120CPNwCx0xPuVaEGZFACGm8
nKlWPMFyRKVAJPmSYlrd62lz1XTTuignIFA0OjsaVubAC47Nrd9hvdOl2RJqDeNv1utr5larpHJI
xnAj9q3ReKgMFgUCMTNAYehFaI9KB6u2cWiZqrsAa5BNVqRd0tiy3EPTOO9dglV7FDcxgSkbAe44
NlzwZKGUYCDx/8PGOkom61CTxKZh1Q16K0XXPqhs42jMbhD3QfKzyxEAk/bpNQz4QjXurMRiMjCg
UXKdHVPvB3Jvdq4sBLREc2fPwyWLy8dy1LfCyBGix8hDiM59TUBlVlr14utVelQAIb2VXTd3aIAf
Cjt/mmYC6EXbPcTt/FmNzrNZoauhNVw4zdaJxsvsbdyMhqvRIWWF8HKpamQ0VccktWIo4wjAECEK
FVKWh0TDXYJS7ZWp/Zsf5Q8OFOoR8leqDwhc830n8teMAFk7ld3W7KkNLKhaMyKiCZ+bDpxgk9Xm
DdHTG6vl/MyQ0+Z7dt2oD3NmfcngILGvpjXn5tskx7eoYybo5khCvYo2QcLEt8g+Bzd5tJrxVTXz
d8qQVhEBP4M/6EXxwHyViZxe3dW4SvtEYzqeGfxhxfdiRpBSzYkKMsMCs4vhVfjRe+d1h6jHlkN3
Myg9EL2DdL870c0byQq76iUShhLgCyst55IYVk0JLylcPEKyvM0inV0SwogAU9RudPzDK4DMpUHm
HaqRMT0mtWitTaJaxQlrs2aemrxnvxwiaBeuuV901E0dwqJws5O0P/UC45E+vPS8qINePyc1EEMQ
/U9+q5248t0nRJgvUDE++ujKqCkTbHMn02E/VuGWAGtayB0fCxcJpBIJlqvVwJjwLZ4YDPawURJv
US/IjmTXydmM/jmD2ZH3AM8YCmFS4ewdvPA7z8fjghpYQmGfUYWcTV/e9F6+dvvhtpbRm10gJuh9
2lDpkL+Sy4f+ALPnulsCn+BTQ2Pk2MjgAoEXp2wgP5SKZgw8Sz9zSu5EP80HH2dyVVzhDUBtgxkI
zwynS//sSNpycw6Vo4uq6zylQYLLh09TLHyHInqoHFKIF+NKIfMB6XX/mNCI37cxUxUEPS6uBTwG
6M7LSJ2QbsUrNIxv2GA2XHLNrVM0W7dT8GN8mCl1tmlCtPR5gueL0bqloSvAQl1kqFO9iFQEwnRo
8lt8yC4fo+viIABMUmx60/VXHR52+ixMVot79NRgkzPETGioV3bXJndSBTJ05AMLHJXkrf+lj31/
Nia5JjfBJu1UPmhiYjfn929oflfTpCXYZfu3tvO3kfKYasDENHwkczlNmpapSF5VzQbZPCcPRViD
JrCJGJ8x60OQWmT7YlbewZvzZyh9fs0K3qsaHTi18TRwegKlKNPkLPBjqWi4JqSWw6VJ7gwuP5uu
51wD+MKYsDlHSfXjdgntcYNxeWY9hp13heDkwxhRpcwtMKSFihMm3pZx7wUQ+MmhWIxosik/uqIE
ATlqX8wke6LWfvIcC2gNQF1kuuMnXSmGLURRXXk+S40zbTKvf4+AyKWuc6tFKe1xp0G6DYKmJmSn
pXdrq4JpE1FHK0EY5NrJxTaNkh+19YU82ZXRrpi7wxMch0e7GgLDhOAzFRprq8s+2OlvsKEy7NWy
G4veODPXD1piIGEytjYkoFPQxmqHLtfqmG8bXgn8L/pgf9ys7axB9mow8Xc5aLQfMzTfE/g3ocN0
MInlqRZXRa0L6EqIifOCQnS2IwR3mbf2MeWks31p4Y8VWv/NaMfyxTkZwwDJ+2bCKQ1Quw6kim5S
JQQikuZ1bNNjX853s0VzRtVvjdBQq/qIxsiVeqwFktGxDh+9AQFto0fUnUteu0gxgHtoOXQQAohT
GK/Me+VMq6S039MeOpEaprWIwGYIa3owdcxLKWdgzCeciSRaJGffNoKSTS5d4D1BbDgoQca3eTwy
93nMXc5SgueaoDD4nMQgrqKxuExYmZdNkkk51l26zH7WYAwIbGTIVdWL2Z00Y+voI2MAW7sXldgq
wXaMixTYOd3DBzo9eYt3dwiDOsu4sGnWifCwVxVbHyZ8nS10k3t9gjQljXQ9EX+zTloqQtvn6K+0
yQ8oTCLOkIyCymKxQNJXZdaPxbhi5Yz9N0PtX9dNIMo2cGFTv01Q10M0gaXkM7vXfI4S1zbfbc/7
TpgvYRWsDpY5wJwxYZ+axl1j+0inDB9RsYV1jnTK5Q5Bktjw402iAL2Mwbg5rQ1Eka6hPOqAtF4b
PhIexB0vqdEc2lCeNASKTYXor8vrxzQvCaJ0jqptNiTf9ptB+szgiYNaOfli+Us3q6qbr2gFvNTi
a0KSVJMDtWFghU+s62/dcnh1u+EzKYDHMNR2TOMNfae9qa0hW5dzswrHFlvfPDAQ4OCpxb3K3Nue
YSgos+KicCxpzCjJ4fJfUxv9Cfqnh1De9UJnEMrWfQUWdkE5hnBXy0tui7MwmHzCOQ0cgECbVnev
ITydFGCJTcxUwBfDo6m0R93vy20UT3c43NQGtMEtYckMwtPwwFbrxfPvPHrtiEwKd1UyR15LmVJg
U2A6Lr6k1ASxNthHZGMr1fY76cboh3A9548NDtCjnoZ7jkli0WIrGFNYuMjtFsBPUgaa6dB5PnYR
pkujw+cXJXPg93hPSxeitv6i5fnRa3tA+eO0q8ZwW6kc0wucRyRV8jNuus1kWwfqCzzhFBgDvE6q
SnZfw7WeHaik7YO2KE9U4qOQUQ5P4wTU+xq+D/8FuCMaPC/9mtz4JZZxME0YkjXVW2uS6hFdTc8V
mJ8gNMGgm96qVGWx6nC1OCmjPdG/ZCUTdpBR0SZM+dZ8p0UL48NSb0G0++6em6WL+MrJHkciSlc2
nKFtPSyINkeufa+rVwwBSkRC/lFUX3VIRheI8CsZkQ+Q2Qmm1/FUZ+YHIIh9GKc9mzb0yI38TIbp
MUPFttUqAlYazvjA11z2hj6nEuTfq3La+jlu1SmJ0HrKhslXxCgUvNS6CQNBEsAqxWS3yUN6IUny
VYX5WXfRNLEFs9nW2/VqTrp9PFZy5VFnr9rK/BosTB35I7kY5Q7h25uLmsWdR/onfnHIrPqrYga0
JR30K82x+g6K4D0zvpojhKoNf6y7ZX6vz9dt7O/dm5HVlFPxCqfye2KGW9NWPyBZrkIfn1fCNQry
UFAo98k3xtPUaig5GnbxldVeq1agK2P65zK9ynxzpy2t8LiezsCCZJAnZb9NEDA6DJtXdT08cY6i
BjFqRC6DcII2mnbcD3QRqKcsjUEH6Y94ULVNwvTvSZhoR2C638r4yx+fG896Rj/z4BY91SbUFRud
xboLw2SFqANFElpKl90CBS/nJprdqoGW7WytV90x8X9YT2PRa3yg7V3Fh7cqB+tWy7NpI4X1ouB+
GNGgNjNaLb4ZPzpjIXiIZmdvLLo3EcUdpfCKCsDhyOLrMNGcNb1V0IfD9ajMGwL+butvLrxhhJiv
sc5jrG6hMkcrByz/Kh0aJAT6S9x25moyqys7Hx5GdArAu5Kb1FVny0dH5jGTBaEtN2wCzwM273Gy
7o13pNTvLs7lTufAzOwnN3buTQeef5RcYn/eZRILSj4du5azBXgZopF9Z+kvvbQ/NBdJCO/rgKlq
ixuXZgx0XZLiExBhpjo0/VXWOJeOC4AvkmLdSuM1XDavnhad5xathlGdMxOIvKa6z7oZF63AU943
aBli5FoDQB1dtxGLhBwtVDE9JML9rOOmspkgV6H8KIW6reN+hg9gs6fp791cnBBZdGuGFNRUSO09
Jpa8ME3biCL9pgAwGMqYciXS6jMu4n1qZ8cWb7Ge2V+xBwWdGSPUtdyItmNCGGENwj8b122TH4Db
4Schv76p7PfM6I6tySTWtwkHzvDfptL6iMPytoWRzks49fG1Cw2hm4dzCQp9lTlINxLwF4N1F0oN
d0b4M5fag7l41nDsPGjZm0LjYM9AviO9puYy0XYW9caSYNh6eTD95B4iTnSoyuxLhsuHHedvk6Ge
sxKrSmnhNO4WwHcyQGoeLlWa3GOheKeEeNcXmbNbqa1dT299HQ0rT2ch1wo/W8dzRTSF6SJv7n91
KsfdyCVzY020ZvXEPKJap5sQv/lYgpaZ6rnIoxMq6LvCG8TK1bXXORrOeuMfY7+8mFzCgaLsZFUh
MQBZPiBYTIbkJclbsf5p7PrTtvKPsK5DCvjqttCaFRI2Li5OewTyDOK6Oc3lEITYXh06enlm1Ccr
L+4RQ65KFw1JifplGrAwxUb4nKaoYu0e8gvQ+lMyC4sxNWJ6rYp2TlMOa30t5xE4optk2zlyT3lV
vjuieUM6fq2K0IN47Vw4Q55xO7iB1m/8srokvRftzBaK/NBHgauVayudrwgUOJa5mneNbQV2D+mH
JU8L7HztmZxdqCjV3lYozBc99ehhsVveVG35d6NL8wZME7tyKjqO4pIEhScIMhtiNW7aWL7ECu3r
cgjOU2NC7fZwZDgcKPTyr7D77eiIv5DjckXn9jrsQp1dgjlwdTICO61PuSjuZWy+FqNDuJqMKWuH
euf5cxALycJYJveoF1iHdZoyNI/rPbuxezkVL7VMP9n9PgyelAcXP4hVzuEGgsCLXZ/bOnylPOgP
MYh5RNZRe9Y8EbToqNaI7TNQTOa+1QRtvXSyKBma6FxM2rlyaw22qf48FvR2597dtnVSblBaDOzp
EeJgqKEzLvJsX7aXstIYEPAAMKy0T/a9q6lXDyIJvf04a1c1u/JDVGQ0Mb2I6LCBTaPWbq2JMLk6
RXRfT/Zu6grjqBFfjusQwlyUuWzUvFjfFeAMp8lvDrbmIceffG+NA6y4g0qHpgYyx+7Xj//6t7DY
p5yXjG82bp7AjC5rk7VK2mzji2qXx6TZlOOLJ5ILg59+67h4qhp/OlRukeE4cN8c+sgGBuqVa/Xa
nveznQm0cHsR0ukzijVbm6c5b7udokJvB9Yw1dKATOQ96d/vvQQBlTisPrM2HISh/J0b/rguxM4p
ZzTU0Deeu4YQCBybSF/zV61fYrotSntnML5xA3PSUGEXYfhhpQJsjkMLHaoSEOECviYSrNbhsuRB
6B+Wki3WEG16ezd0P2PfxPwiVunERTjsw4M1J2dd0LGSvvnsZ1c9UgQ8wpdmebpkmcBYjtEgEH0b
fO/JExAxvHIv8N+s1ZSeZ925K+rrOgXDgLLmvoyWKDsPxXktaGm613gYV63rfbWj7bIYQvKy89t0
GR34WkHbcGxPgqwoXBAWZ4RfTkGvy2Ov0D02UTOuqgnJGkI3TmvrUCrxDY2Y3Rv8FHTiTRbTCXXC
nlSfuuPIstyVSQ56AELquk3Vy1h0lENjiq3RKn6GZO4uMpOwGsHj2uyUrchngYV46eOqCvxYf0km
9+JHP6ig0pPeLl4ENpx14pVcHtP7YngKLWwpymOPFkfIY4liWY2yQiVcoczwU/bOLrI8GDK7NNGN
58znap0RAWBntFigQdk7A/xkT/fFUeKKPfaDoxfPXeHlgdZiMFAGCIpIgxXmkQ69SOFSFJl8iRGb
dn0v6BzSpEKnSdsT4++cMyvB0lwTZjsTRzPaWbZDGcS9zJPFLGyre877jCGxGGhVEvMB1pKM5XW3
MN7kyB5OsyAsEcW7zhxSgMNZPRh5RaFqNTiLIf2soItCvvjK0uam9cthn0+LuyjHM2KKgyxkj3SH
wVQ303xy3ey9p8nHalNpmE3pmOVVfIhStRTQ5qvt4H+lWxntuHV7oxdolgYTedsyegrfGjosGJc0
ald5xjiAabAncC+HpkcxckuUEfjXimZnr2v+Tl0poJrruujrwC/tlpqfsYejBu8AzJ60kbkHqgxG
betbUQaDo90gngN+12b9bVMwBOrsjq9mqE705S+RDVehp28z5siRB9qa1FL1IVVYaNhN7eJGgB3o
E/0iGbvjKOUi5pouHpvkUgr92q+FtRN632xhvR/mJsWgkZVBbAqQfBGLQxSJ7jTQbyfJBmV8Nj45
JT5QXT4yNeP7L2dgc3Rkw6RLj3lFW519a4Hx1Tm1ltqWutWuh6ZMztJlftq0NO1rayRXgKMYBhiw
QInckw3Ei++XQWkv9Wcl7dNM2H3GlTRPqqfSma09nrOUS1g1HUW3zIRaXVv1Bvkug5u11LVk6BJ9
pwIRc1hogzBPzBsLyYnGNsuxn4oc25hrlCHxSevShBJhwzpeC07RrvaWU/IaxOtCM+YUtvLWXhPr
YqGia874a5+lw2cbGtKBspehoeG03xTj00JsXTU2T2lmGMzGyOGyxkjG8dSz7dsGUvDi7NGUPEXV
rU4LhSOKQTffShBn3RI93rLd47mNGnJswyXUWKosMuzwFHoowdNI7QUbd/JWCy0we0HEkFxZsV3C
Fb5AH1E8X/OuO0LeFZD8VTo9g2M418pVUBPSCj0l1opyYkQ0AxAYk5kbaT+i0PgE7Oijtpx+43r9
MWKGSuPQN/0WgAVtc6f+MmXORzSlN2px6nqh95THytvjU1JB1NT1SqJB3ZhNs+/LU1tyJNshrilO
JMgs9UVMksvNWJoH18TZSVlhc8yJ2vgaI/tdN3/UOJN81Nz6dRrYdnMzd45+7BKM5V34jnaPewvT
wdD9EEKW2ow1l8ycisfRBkV2w7xy8E+lBJl1sfbqt8JDqtDqa653SAqE5gb57H3GmWCmw9hrjTKW
WmOmFiHcJGJfuzMrrpUFwWIblu1DaoXT0cGKsyInBkNzTzEbVeNWq7VdXif3Usv1bevdmEKjMNSn
JzUCqOp0usJj+ygVExFnwHcXlR0YIB+8zpjPvProEnfyNXcYkVk/pkpuPHb7bIJZFZUan4XJdqDH
r7aKfdJI0n1b2fF1VOFKqCzGBtQqA1l2baVegUeg6Q4vWZ+plei/wFH3VBu04BW5PZKmQGXm/ioy
S4fmh/WoQraHaS7Ja5fDu8bWvY3dCXJYIg5Fmt6SBA2ExoZuA7K6WkG2psOp2PNBjaP5X5ffujV8
SFKndiSV7A2uPbusrGB95h84ykPui7lE89gZm257xzuCiW/jK2prO9/FFhjPudlkWrovdNhCbWjd
ELiWHit0yWuyRSM+5NVU+yeOo3JtkAcfxHIYrmqsWaJFyDKCzor792mqrllhU6pgiPx1lcBELdGB
EBCVVt0ZZxldfz+tb/S5/ko7tCAyTu9N3Sfiq6H1Glc2hL6GxgkGuv66dNZJoX3Sax/etGjP9BUZ
u0YWYseYbR7LT9eFD+qSSZm13VWzOHNSQ593EVS762T5w6b7Vmi+e/z1T/hUPpVN56GGyM9S4D0A
Lhj3BQLxVYYEggZRtvU0H7Jgq6ZNTd4afmjjIQXtznGgP3d1PGwM0yQRzNp7pCBsxOw/R0kMVKal
p111xRC0MNsvxUCIWUqyVNUcmrF7UG4970wMSIECpjRmAmZ8yXQOFkiz4+TBRexhUZIe3l+DSRwl
HNdYB5U9O6+sCqy2669U7d3lJR9oOeNXrY2WhEhZr7IEJCX3RwCvScYbzZBetyEhcjNtRhyFH2RN
wSR1GcunvfFkOQ0pW91b3ZThLh4xWFegy1r3umAitsHCjpwY5XxYa1vFiNXItW5DkOd3imkrdBTW
8OqYtf0IdL8BHhZeASW7RA57FbZl6GBreLFaRj/GQA/t1zVFzvjNJRcYm+vdGFZ72/QZbRgHEsfE
/FOwLkW5ZCeANzNUNynRnVeJbamNLMF6azn4t8bwflxb4T2UTyOhPTi4KDfcCYVthxXfsuYvMXr7
1oLOmv64DgfoXOSfzQhJQ3cltZ+G6r+cotNg1Y9thpiCBIfE7B7GjHgkAh+ZBMcBOvNHI4Nr4Pri
U6gWn7xlgJbzTWsdmu7ZjAjAZP4SqIicMCQ/xzodH40ZC18EU9/OKz4AV3zBDdj1MUGZNF+3Y+il
myHNHyBEMDd1cfIjI0dON10ri+mBLcLX+AYFCleVdTjMQW/KjabaC+Ax4NZlf5hUeF13DIhdehGZ
MSLVcXlMbFDPRWl/t/N4EeANqFJBm5MEFXILjk4NQVC3zQQ+LeIsRvYrmDfTGEt31mHYVNa+seXB
gJjUF+O9Ns3GpUcLZNY2y0Cyh0thU7xb32ZmgTOGFaFVkhjUOWMx4HMzm3UBWZ4rbXySzNLoub2b
Qsoz+k+u9t601aT0Nx0cZV/EHC3JLVmoxjriWl+1u04YB0flLOUAkoPcqN9yJ8FaN2JXMrXvyO7f
M5F9SIjKHP3mbmj4XkQyrPFBZVtn7sDV0oRM0yLQtJQJmoWfz6xAgghcbHQYmNjafMwKzTLCJ66w
x1Smj3z/d+5Hi19yE9EvoE1L07/zdXyHbKvs6Bv4+11nut91Lp+9qbtnCgGFNCWUQXMlc2fcZU3I
dkAYi3qHOaqG59oR4I30mCzIvpgbtvzw1JEdWae6MT6McACzVKITW6ZZJXkEK3ZqwMLK+qBG56Ta
42RNO5czqES9V3DhDh3txeqTn9bEiQ3LetxVgJqHEPd8+1263bNfR3Sjy+q6EVsjZOXkmp7Dr9sX
Ql1GgBJ4ZweGJ0HvJUjqdEHwJ4Uqye95YC82Fy4+X675zUDTC+LZvxD/iHLJEJ95Ed1iFo6PMISO
oz3/MpRfagBhFO7FeYnjy8qm2MnJ1gNkczbVBcTG0tkZwxidO1k326hr7vCBBbpNxEOdiWPLpjSS
jYZRHvRA4RNnkpN8V6ffMcQ1TAvyYJUa7xucoiDHA713ySbMiQJtGrBAEH1FZ2M9duWyDiZGMLrl
Q1y3N1ZvbUagDryMZDPgo914dMvXLT0/B2DuqmFcvk4mGHqulZ1TwhAiWLcrc6yZWI0MMcYipVmV
7xpJLMVQX8tZN6A2qy2uCfBqGUVZ3e2rEtRHT084KSHvyLEMvHi+JPCr12HclIFey2PkpYcwIn0F
XMTJAMAYwK8hCE+95CN+F9VRAsgIDhxFPwCIr4iBXpMCVvAjLdlok/nuyOZa6HJf+PkUSIN6N5e4
Q6irtXWZV7C2hxuSNz9qcYosrppjMriMw358NA6VsCFWKv/bJdmR5pdovCcmKLuxjJiVZCeLTWkc
UUYQPHbtpuN1PCCpHnrUHsahjvJia9AecArnZjQxw9Geand1ox/hyoA2a83nboR3A2l/ZRdgVqRK
137pXJWzdR9a6Z3gmrL13H6XtfPOr41jyEouvHTdVwzIHJBJaUo3EgtcikXCbEZrg4ySn7yIYqdG
F9PBM9YlqTkVqGplbF0pqUpoNvol6QW1lp/F2H6FqfrKOmYV5CgazR3o/56TZsIKU72gu/9KRvu7
V1UQQjond7He6drIvGwCZNiwa3fiD1qyDOwxkNE8066tan6Ibfcpdce9bloHTJnNRpMm8aXagpdF
o9OzINodXtvzD1rqoNFrFoyuXStfbO2GFVYfPpCs3+TZh7AWwEF2oKl7iyXM5PurnufQ37SgD7A6
GY9+RUxn47/GPa5zJp1nDUzCCqFdj3B2PNuFd4/XigZ34T3qJNv1YXX9C+X/Pz/H/xV9V7/ninX/
/A9+/qzqqU2iWP6XH/+5+66u3ovv7j+We/3nrf751x+50+8PunmX73/5IShlAsan/26nu++uz+Wv
p+Ppl1v+3/7yb9+/HuVhqr//8fd35GJElXWyTT7/ErDuk+n96w3+6/0tT/D7HZd38I+//3Gfv1U/
fwPo0hcfyfufA6/+df8/Aq+c31AiOr6H+Nda8tn/nVzgur8ZBtkDJFpZzq/Mq38nF3i/+T4aII/R
sEcjyvl3cgGJV57uWya/dGzXNPnVHx/FX76Jf38zf058W57+z7kFwmcooQuLWAVhW461vPM/5xZM
RolHcxr1veYjwK1XRfRjz6c+ihaH8cqgHNVJHUo9aCnGt81ktFP3PdwFff4CVQbTJAwSgtmiIt0P
ww2MKD25ls2LgapYJjd/+ph/f/F/ebHef/dqLTo3lsXHY/rGEuL2+X6XlNGSZvc/6Mc6tYevcA/9
5WjE1KBdQWmP95mo55fJr8+dyoJoLla2u9cK/c4FjFLPV5On9o0mP0ymV0og0i6AZw4ZM67wklRQ
TCznMAl4rQNnIDgyNEgr/xoRfVcDIEYxGlMOzdCkYcFypWOvdbM83OQUiB75N26RwRcTTfW53IZ0
XwSb6WZ5usr295AE1viPeWhvKyNwXdYZFsCvf1pusjxkU9P25RV49bBdHoom1ZErAJf5T8Gj//Gi
GuLSl9e0vMBfL7gZtpVuB45brJfbJDxctNj0BoeVjdtW2oKHQ7xLQhJ/b/h7RycX7ffKLLJtFwGi
9vTr5TYxRu4W41zMXfm1YMRMicl6xk0j/i1FCIFH2gM2mI0Hk51do/ivxWDLvUXi73FovzldQ9wl
jwH8etPE9TGkjmm4L9SBFbPOhlc1FP5leTgzPfWq2wv6QcstsmS4bbh1JSEsL087SP3HhFcWZT1h
xmytTqLadtwDh80l5Dl+vS6evDHc7R9vdXk+AqMpqPHi40At1X75lbDiX//Hnqx/dGlPNHcf/HoD
PI5AGRdqyW75eJb3vjz58h6ElgYN6ujl78tHiCV4u/yuY5fi4wfNHnRe2mSVT4JNjYn1giQPwnXN
iG0xHdWeTVdkjiuHv6vqJjUfQpRCYLzWNIYT+BKOLYPlx+XGHTAr4sf3k97S1AHTkBcUlmrbp/if
aaMs/x7OC+Ak3KTzW8JzLI/bZWqbYD/NeLjlIUz+7qPGKfG9Lq/KMaHp/X5Xz5TrJsVOO5ABmwhc
AXQ8+F2zPGxQC94Zj4ayBzuSIe8Zw20L7r68guVuA5pV/9WwtCBzwr1qpi3tLjadqnovUgOAEsJr
epgFXDdZs3WJ1joh9O9qZJ7aZ3ejFj5QeUj4UPUbGwJKcGflT4B7i/xpqB12vDbZ4h4BRJ176uhe
owMERduvZYrdPzYv/Zj0m9LrDfSstLsY9xL4jvYZyRBlvQYwgXgiDzGfPnyWIgJ6jqvaiThhNCMG
bW4FnUKZlvQBdCKIaJSKxJn04GOTDNR9kf5/nu9o2Z74PwY8Pr93MVdbWZV/XvF+v9vvS55hsOYZ
Ftdim/XLtgUhi8N3J//xdwwE4jeXZeb3hfD3fEfh/6brpvBcw4Pnz59c1n/P6RH2b7ZAGs46aMJZ
N3h1/w+rncGy+afVTng2aYjGr6XWQO9giP+yfszV3PRa1zu3GaN6oj2y6UAI40FGEOCjviiDwrKp
IamGpG9k9OyqU6nrFT58HFF0g4G//2/Czmu3cWTrwk9EgLmKt1ZOtuTQ6YboSLKYM4tP/39UD+A5
fc4/gwE0kiy7JYph195rfYvECZX15gXVxK9/ubw5//3ugsCiHjAD16dS+CN9NfImNyMY0r35Vskh
WboX9EFcR6XhQZyxbqUbPntWyYKuVBgqSgYrAjDQvo9auDO5TDZpxPxkOUfE0lOLXyBADcyYC5Jo
/NSHCUtiyGoztFmnDL/9y9tfNt57gup946LbNQlUkr7w+f7/8+LcRF2KF95yb3MwVZ+buVSPNbz8
VSqWjszs2uvIioNrbD5g5/qsI7O7dpZ9ylFvnYEkJ5wwoL3D8XhEt0PmN+lpcqlfq4YKHSBxkYfI
vu26OQxD+4wAoD2FkQWKcllPVaY450Z2+5fPtGzy//xMwsZ3ZS5poOyDf34m20kwC6nMubGjF7um
NcVqaATF0Yh13KZFKWLLQxQ9WtsqlXIfEgR09KiooD+G4y6R9ZucdH0SubNEMloMyYDGJ1x9VOo+
+1mDP4OFHpEt3eaf3/py0Pz3W+fYcTmiOKqcP/amogInGFWBfWNVt8Klrp61tRvzmoiVnCuOiIb4
hN6PmkGnl6HPpi+o+Ts5btF0DgwzrGCDTwVIQTRPWzod+CjSMdkRwbKq+QgnQ9kXYwDZpAWwMLsp
4idpOBs6p+YJNGW7FjTKVgxFAky/Ituyb/R0LWIo3JD12SVbYN+5HWzqZCaQlEyBbe3DejHGqtwL
58mLSqJF3JIubDgTeYXtrw7pPfZGYB1qHT0msR9c7jcpDunBz3eev6R7p+ZFT3Vy8BLyxy0KIjc0
uXZFpf4SYEoFlJd8HIyyvyjYPhsix6YdZSxOL2UBJDe74el+b0yHa6o6rPuO0T47Nmolsw6xgQQ7
udjXxyV7wE9f/dlFbDel1saw3A6RZFMfppbwytGofmgoHoc8aT/ZBevKeZLuLbZIDcnbZv/P37f9
v3ZVn4Gs59ueZTruH5W8HKXTT1wkb4bdnwcBEyeTTbML2+wh7TP3IIX9ODouTgPdvsVcaTfkt0Pm
hnTEgDO0LqDJdj2CRIsF9RkC4G0EYbcEYDiBRhSBjhlFTfDxX9728rb+PMJojga+kJyS+f9/njXA
2NMa8BrrNnsADU0/fo5S/8kR0JJtP5fbGqwyXzxrdklO6MWNW7zJ6UsbfDUDk1memfySUdnsR8nE
rs0DuvVxvnHqYsZy1if/khK9RA3/+XZZkjkEFZsgpeSf5+iBYWQKp9pCmyrrq6kxwBBnSh7WOe7L
Hg1nQSeykEdZuGeLVLWzFak3Mp66wz9vN8f9X28kMIUrTd6Ndz/8/7YUAvTTcWniW0JK9FKnlntu
Pmax8qGPOIxajf5DPnxOy8J9Seb0QhEarDpIlU/3TanbDgLmmD02ReeuZ42KdWWYyj7Qoa8emtbC
haeMM1/OCFyi2FPBiYOdDM9D6paPRa2PY2jhNwihoDSixqNhFPpoqOyTSmlC//NHtf/HLsLC1KWk
sITn/NeZjKFaGdRmaN5oCH13+1GdxkWMPTeOWGfKgzaX/vJLeTOMWm2qcMq+KN+5WJpoZkyL87ZS
0Ds0BoRDLGxcUyTMM+yYdjO2xnVt4ED55zfs//eFXAiKC64Z/Ieoe/nu/vbdWBVceMMZ7FvTdpJV
IEYoTtK7WfTfK92JJ+lBHwKJzEJTpN4GYUR5yiGfIk60133qXa14Bv5WTt89OcizBadyDXX6C7HV
xKmYfCmOdNIDKA6Si9BL2v7gHKSLESaSezN2Gog1KNoL/oV93zro3DCy5fTztw1KCFi+Ij/3Odm9
TJQdbJEnYU/P9MTluVuCoaVqLFbYWAZYDBSzHB7JNkKPNMgnNQEYNAv7SuqV98tgGUWgq3UzenF0
VB8x3rderCBy3vLJaMCgle6RySAarXy64H0wjnkMSnr5UPaiAvjn7e4u54o/ziUwCgWbgWYGPMM/
ToEqw7ktdWDdgqBaLMHz8KyRC55mAmr3vuFPz0YwjEwlyuys9YwCYNQHpiIBg++8YRKJ6qlv3SOJ
Lju3MB77HoqQ50IgV2Y0HFSNWUWW+lRFb6xbUW7LYEuDslr7dM5ZOFIbFtp9iQo/2A4KeLlR+K9S
IlbAOT47vX1BK8GSVIfjxU5doPfpvpJl9oI7zWHR5m5zRNjbievgw6gEocVeijClJA3nn7eU9Z+N
lKVWE8Jxl/hLl+3lmX9sKWOyewLyXOs2VcVHtwaUCfTxU4oZ7tTWlrtGab80ERooe0menzxEW3FP
Mwj0V3XSYUaiTaUvhSP0+p/fmf9n2eIjdkApRCFpeZAf/3xnMHpttSQB38bKKU9qTNtr4HkFxLm3
sDbkuRGQtckee4Cw2awtUP67sMZwJX3GYffdt3JSZI0ap39nG86lkdjpkn4wzzoMLouUZxUtGa4M
1wlkwLC3hSPFHLQnzqVw9lHvms+j83H0uS4aI8MIglfcfSq6r0YBnNsKHwok3rs88wh8drG1TfR8
dT0HuEOqDB83uMx22fkdvyAHBSBVDnVnCmPQh0kQby1REr/rph7N8cVpnpvTegTCw9hPP6bpV0X8
z5kVKtMgd03twTi8tD+kS7T1IB3W6VWVb4NoJMwmWER1kU2zGOjPxklKwoKLJPu38y+dxz8OLJ/v
gQPK4axG3rEv/zihzTINRJ3o6GYQdc54G2wb/iKa8kXMCNo4I9H4kYRTtxUzqQKdSgiULuLXbjaa
A4gwfA/im0Sp9OhpvNpMJOeZngttAkrvgxDM87B+627rISrCg/QtayPWNmrAwBOM5mPZJluslenV
tD53XW09M29867AIX3qaKkH6ZA5MTthg5i5WzfekB1yHun9icOPFwCpt/yXvjGPq0HuzlQ1p2yUj
LJm2kkMaHGHSXwrNRxpcpgglTQAQv0D8Q5P+lIJNOWXPYB5JcY+pkgbiuH2mcArx67GKaTD6Uhc7
s6mIzptc+myEapwdmv7n3/fs/jblLiyUCdVQEoZnK2k3ZjqlTx7MwLzEsukYjdiJrCDAqocjDQh5
g3jd2kep/YwPECf/CjXOufDHReqqPlqjaPbKLo8TcimkRMyrm1mzp2Vzu4tp3OECSJ4w+OLIUNWw
E6oVO/6sA7ZNgUAcQxZjPT3a1JvU2iTf+GGi6EXQ8Ek3lnXoC2ZY6FcwmEwASGvC6Ziw5Jum3bQB
9UATjtMtlNUCiO6hlkn0UVMY+Btnyr+TlaiRycZ8Ts99nNz+bHi8G1SAfdQ8OUm8ENJbeLbO6DxM
IMWJsu5Kcg7QX3vDT2WP2cnEOJIPGR0uGU7rpseoNBv9DccE0oueo7fKxQ9LGSFCOBSe84jlLjSH
RzUEznXo1JfWmb8Wsoi3DEb8my7wRLJWOgzSv7pN+Akz2HxNSlq2hAGuG4sdQrkGeh6oXgwBs61X
tj/czLYPk5gRVQzSfG26kqgVcwZxgq3TkCW2PG3tHY+YMJBgj/CS542qaD6baYbEWftXKGbzfqqC
7lKtWf+Eu6CIz7Lsf0qLVjAzHXXJLE1SkO+02zhsW1B0SfuYMSqe8745QMbNT3agN7Qz0POFXG8J
TcAs2445yX/tpU8ENlhXTjfRIteqbGMFtHXcMtfWJDZiC8tlXGFAiSHoMxploptj19ZQ8IeQVVg0
HwC8p49j9qvMOMCmTAR7C2w5BMVLSMlVRu100U4YrXtvyem26ek81FTgnJCBUpKHe+r8od+NTQCT
PG2aJ/Aj7ZObzaAnHJvNGpvZqcmgl5VgWNex67OrmdMHl986GyZi+Go25EdCTvG2z/uqDfCKza55
zbrOvOpZj1d18IocO37HRmoVCWF9jsA2D2DWpXESPVZDeOyYRp7z2P/aA9bbeGLeJ93kP1nZUO+I
0EJa5xkeQgAgwb5wAIE0wXeNiCYbHIIupEHgSkuyydQB6BTs+ZtpSucj0b6ca+Pup+jU9BgsN6IC
GFdLmkKs7cQpjDG/DlP2Q+dRdJ27sTsYdngtUXAZ9ey+lkV7aZowuiS+Yz30QTPsrbj5kNep/eKT
2RIjgnhMzJ2g94Dz3E4fDHbbb8k8/9ChIfCgg7S1umA4E+IIo4YzJbhlvFjeW1yxFkrnGEGnS4JJ
MIvrvZaJFIlbk5E8hqLBqhnGELbycLdIzFF8OdR3Q+2uOBH4m7gdyuNI+EbtA3Dry+kLwMZjhojl
xU1Jc/DojpKb9cmLdb3NayQXVl/jfx5E+Tq6SKUFtkkwfpyn4jXwqH1rY/URcRtuRTqsHZ+kjM6H
bmIBz97Hg/GTiaRzIIrz6hA/hMyld98sy34z4nkiRoVIHp3A4H3oWdId/3aX1TuPd5MN9pDVbI2s
vq+PLIuq3w/tdirv69z6KFXwxFl53roBODKvkLO5QZpdHX8/NmN/0aRis11wZLUN2+x+Q8wuXpBW
bCeDzdrXXvO3mwb7YFJ5B1HAYXtAu9duhLR/hGbQHF2HusgXIRRFb0mdXm4EDHi0SeLB8G0mT1bC
9KOqj/E4kMlh5wcVGXqT6+Hr76fj5Bz7drqruqI/wgzqj7kDXblPYPj7rqfWxN60x9xF5c+Sfp9M
kyYP0ujb4/0mtpz2aJjcdKBISNZqtj5JWAx+Wr1ByKhRFmRvkRu9NX7f4NNC6RAUebZRktSjTGdc
gOI4WDv4IYn+4WCZm8FkbqZf7JgTdW7nGaXQsegn7zCgjeNDpn/d/PFwHlWxnsG7M35p1WZ0q+kB
S+QH21hgtXNYHu83sxiq3/fuDxttuPuBSL9AxTXLSG64FlfH+8P7vWgEk4vxjJ+oqdw2+MhXjiie
msl6UQuJEmJSBIlFkOvMyX5txxpBox2sezQZOzh0r9Yi9x8istSGVF9N4ibXhuxOTU3+r7B+mpV/
GUfyDB0ThWcjUNWnEvdHhz0DA3SNm9UlAqKrR3AoI8bKUZUkK75ClEq2EfChjWFnX8eg3WEy81BY
+eD8B0R/4UiYrh8aWAIRfscekR66XMy8CfbIOmdD0a84jo35C0/x14AQy8QgFpSgViBaXXZoFPo+
EqOnNiU/bhhhsKvmLFNdHDzE6LLm2p/BatknxVfCsrejxBUMEAF/qMfkxCiHsz1l97V6htDdePG9
BBdPCDK6iSoP7CKISu20J1pDe5Tz7BB3CF6iZw615YbL1yGIsIDcn1ILHe7+uvu9+3Pvr/39u//v
j9//ghfTHOwGAyTdH/9mTlBD+vD+zyAJSXaL/fRvfzu9vwYvWraw4Y+VXkSp738cqRV6jLj+2bSV
PZNYwaco72y7dICaPc6s9e5/4f6T99+7v5X7wzSqbGp+Uggjbay9RhFSUUxbpThCSsmUShsskGTZ
/VAK1PvkgBeaYdrYv2Fxd4bccjPbNvxtZd45J5zwtbW19UAghQWOGXu+vZKgAlbKE+bJ9FOJuxwS
D71ymmGV/T1WiX9IzNg7FkPtHSFsABkpvMBE6Ba/jFJyJN9/fL/pWQcdJeECzDYr0AKFk7ir+0+4
CnpHrdSpUZBs76+7P3W/uT/MvcLdG563bpc/cn8e8fpf96rMpGtgkijz/gtU8rh6WS0TCKXl3gvB
KkmjO4DBmI9ew8UzNMzWXmVwt/FQeHv1KRrDFy/3yA9cziFh5HUzaEzuFrnRziSXSZyz9yfuN6Nv
VuZGRZS5KL7VQ187ASoErgD3m6AEZ/T+MFZhzgXBReTy/iS4u7+/5v337q9+f3i/N0VttglayTlm
NGcXyilxLSt72T1TlzzHpWZ/vZPzbGYAf9FBgwVCer8p3pGh98d3+Of7j/94eP/BO1T0/jC640T/
+VcoB4YHYaXQJXp6Hb9xoHlOWsLvuzDZMWa//2NtgkfI45LjuQSDxqSwhRIX2W+06fvL3v9Rhqh/
faD35/543X0a9v7c3z74/Sf333v/8RjgvZmdS+BUWG4CGo6///EJwZdV/aanViEWhJc7kDDMgdzt
71umSrG546EVqDyEt79/Z+/f6P0heWcswPIy4/b3/fvT7y+937t/vQTnRTNNluUXBmyQC9A/n3eO
SvZ4bKn7xzmoNm1frmsW4v1ymmvgCUBjXfaAabZV+2laziTB/dSBz2QJlRxZ+LSLnLDAd95SPBX2
9NdN00qsYe+PQ6xQK6PFMlNZgBGJRGeFsfzp5Y/GyxXVs62IvgQh6AbSNA/TYGLKcXXfqvfvpaHw
3dp1+VqxqvuNvoaW0uE/essSlAQL3vaPzX9/7m9fUXXfTe9fz9/u/mbJJn3/RfbRdwFz4uh5SXnS
5Tzhs5UQ/2tR3PopPE04Lpac2em5TNM0gq3sXGFySMTt20RVYueH8BOnZYbppmhshOjjTYUockeS
KWmRlJIPyp6bCyOIy1Tb9UfvCh8bSUxxCy0vOqT4E4HVEUJbRkgoYuvbbLXuY12ar94IusnuHkms
Xpi27q2Wjb2n0fIt2SbkYD26Is02KGORW2ZMidq6IQGi9vHHxq9zYwhKBPcVF7rCayu/lZysHvpM
mWTRD/HGIGBoBRTwS90UFio8pI6T64QHUxunLKxojfnmlyCW/naw1RJxan320mjeAEt66G3MX2XU
VU/pXG+bHiNvSBb3FjhZzUhCf03m6UthDOUpUXSgTJPFExOmJe078LdNm7LCT/E0T045HaAMfJ8Z
AG9HnAQLNzy6mu0mBrdTuM1NRfoD1jNx0IX4UYSEs5ptH+xDbxxxNwfPcKOTZ9HO9a4a1NuQu92G
4TAif11FCE9LuVH56H21BxpmDhktuzZKDiMHA84SulVJjOqjTsoLmL+PnnYx+RVhgC1igk9gNvAc
JKiopvhugLa6DBVeZQTqe/qgEJ8YdZIzFB+IIXsEzjQcMj+9IULLX8kwAnHkut8mW5sfmmxvOl55
QuMrtgG0rLW09a73B0ntMqBqldFm1CmXQoVPu3XoGfB9fCemE1RQ5Z0SHHEkkqRbpkO/8pI+ZWqS
GGu2hbXywBs9HHPmQOe8l3CEUtZizuvUNvJrFiXw1uze3ltllO0EiXyg+c6pz0nBs9r6areEN3mt
tctaKzjXJdifjgRJbYQzTvrhadDQ34U16eckbvZej4pbeP3N7pB4Tg4Rq8go01PUETAoMsVCjwud
IcXj7IbRgRxbpDsFwGKyE/ru1vUqXfeDK89QMD5Eg7AOILoPNSavba/pIZpeBTYwRNEjgTOcptH4
0u+z1L3pKQ3OWYzr1Mzj4ZRY3wyCgNFtM07QbQRufe4CKEm1d3B8+KvXIcB8JQmJSKrHgCY29GPZ
/siDKHlUgfWB+Q0VLCv0rWWNmKO88nFC3mPqEQtw3qAubsRLXDn2Of86M3L+0AXf7Eo/66Qg0DBx
vzi1O12jKfSOpdYXRnj5o7dkZ1CrDIemnMwVwU8fGuyvL3adXkh5VOeW0CFgMej4+9i/aCMf4eIx
RwoIKyNuuX/F5b4ZTTVtijxt9oS4fhgdWR1Ynx4QRZA55UznwdXML5IBFr3H+rdoToNFeqFtK94d
GxiAvGtg85zfVJU1r6TjqNCerqmDXT1qbzInc670j0biZbSKmYpamaBEyoiamPW0a8BV7BjaTIjd
cD3GsA7OAPXKHcxRDH6LvyNI/FXhwXWyua42aQfcAenJqcOnMw02IuIWTsdgwz7Hg2SutTlnayd0
nROF17QqclvtrdpZjZVYheAZIX6qT+ACANnOklySpvtklPBk7AGxoiGKn7orPsWV2PKSYusAZmB0
11enGlDYM9KDF7ux6SfwEHrZIm6nKmMW/y3IZuuxqORjH6ftQQvjMykxgDQqIBc6tlf4/ZJjms0I
7nP53TbL1wAXURdpohorsS+9+aLy6hNW9kffa6adCZzHCMgwh2+7LpHSbFRAhOwyfrScn6Y6jFbQ
fLVAwxfzxYiNTdMcKtFbr4n+kgjHOZSD+2W0e3/fq4F4KfXLS1WznzLmJl5JNzeP1wNr2VegbjDi
hG4OuX6WGAU2WBhw4fnF/DLiOybhii/A8dudYNWagcR5s2xzLzDPZCjuYkeuJ8YBZ4+sYOJSAwRq
hC48oAk1TzoyDyWU2MHTH2fi9DZV1HaP3lAowpPqAB7Oizm6zTnCQ7Ei/mKN/1ruyAgnmd4Q0U7R
j8LzEAFAAJxhZsbFg2na9dWL3UpaWk71FPew3mRiAeKdv5Wjbm6Sdh3oihdKOX8zMj2YslF/ctr0
4jjZGbd2/BJEfryzUIYf67apWjgt8ZvhhMNN4EdLiKNb69nvCdb5nthu881oMcBUBJUSDMpOSzey
YBk94ioSGP4buG30gNLqpjuuaTJrKyKJGPRxQDT7fr4NHcD3+zOEUDcnYn1+EmGZ7X0M+bkuAUBM
xVm6noGnkRrKnpN43YYcMFWpdknFv4NOsbpEauoRro4cFz14AUul6k0DN26iMibQN1dPuG4bduuc
iQeulvU4FaQOeRlMk2wJTnBWrW+f+pYLg/ArAMSd/oFCEq4IlqiI5BrDbMQhIg0MnzS9aF1ARm0o
Kim9mgD660TrXiN66IFbUUNdhd/tjoBUvcMkMX2aw4IIMV3jJcPkIF33V6H78UPlqWNq+glCEVJl
W4yAD20SYTpT8zUO0q9OrMtLOxAp1zKnPnY3QzAE9PHBKE70O8YuLOVdsat1EdHvJkq3oytq+4eh
9Mc3WivsvgY+psZzQAZF7hGn1FIrjV9pzpu7TLGEl/UYkFwfIB6a7YdgSqfHZrxF1Wf+yfkwshW2
5Kl9in1AYNqMq1UKh4bJvaOXEAlMRWyZVVUIgn9SygsDy1fehOKBZM6PWN1CJnoEk8Wj3W4bX9Oa
M5ntViFWd7ONVzOVKtG52dswulSwtFiDEMMMyUJY1uLpNSWLC3GZm27HMXqaGrqfyudNKMMR+ICy
PQEmksgNg+ZKRByL/5XhnfVo4s5gQzp5Pn52itba+LidIpwyi3vXvU2w9/DlxGcRXKdoQGJbZC9l
xK48LLkRJJRlG0oY9go9P1mzo44Ba+WxE+0TkIp2A5P0Q8KqmQ7ynKCs7S8RBqtV7el5N+sAW7K7
d1TwI6mnbGcOHK4dAqKNEi0xU6SIQBXaEKYjPpruL6q6bB/Yo1gXXsHu0lc/GeY8ez1ZQ9DOaSST
C8/Vq9qkWqwtF11VlYm3eM7nr3HkE6OtYKi0DoHAE/Lvk5v6Daiy2tgFAm+x4Y3BoY2OXELND2Zd
fBMkAgYJiaFhAuBQu7NBmy3sz3MUB+fKz5+gM1HXox7ZJFmf7Fsku8AnRA+4hjYySDajXSqvMNuT
d5PuUkve5rpo9t3SLjFnxL02gWHEbNXVdpz8dRzh12uxo6DzHhFAKEhYYar8z8BZv0iCIx/IXYG2
tIChcVWd4Ahj4ktHc9+ldbAaI4cs71xePWK44brQthmTEyPBPa1somLd+XMd5OWp5mQARKheWz1t
uBJeNGYjQmvq3nkG+ixXmed3aPFx8Jd+mh0YVvHbEwO7jGI/Jjl2ZQb2GVEC/WJ3Amf+VhHKhOWl
yzadMBEiBfJaTYE+prb5ecqzap1ZXFAImymKaThTKnS8g8rZV2L6UXvW06S31ehzrs5FeKrT4IoK
9Mm2aLZYdXEgVy9ddXm7TnJPXGtVfq6s9JT0OLtNy24fjBlvvmL6tmtH3g5llUIT0Q2H2MqflTaG
Q7DYaCdD/qLgcU5GQ6Z6E7jzYbLGg8+17ckG9NrUI1XFIAtauNNXv2UA4xp98uaZ6VPutsdpCimb
/BYlclOnmxQBtyxBVWk0Zasuw/aEZxoE5ReISOJngQveLT8njjnBrzafILJ+xqKNZSGoPhZBah07
24X6XLWaenMMmQJ63t6w+hO0mmoTJ0j94sLKL37NCpgLC3LLIX9Ei3WMl7+Zex0sjpVfB9brkFV7
GKc5k7ZZkvnqMfoy5TP+502mCePOyo5AQ412DnFhvjOrgXBQrLEb1La/6I0/x3HBxiqJoBctauzK
1/s5sj6XY3ihPGqP0vF3jYrmRzNBbdBM1yE9iyj/XLujdbXjgDi2uq7WXlnOT1jX/YfKIRRIYmwM
cYmWVufsQt1dSe3sD6lHPpL74teZe7G6zlvhey0v9gIhU6SCln5yCcJMw+cohi0OUFzaVrwSUsa7
uzwzSjJ74xKpteX8uqJf0jLk8BqmQWDoynio1s1SjKfG9PhtcJjf9Cp6uMtL8hg4immKx1G33y1Z
4soa/PMgx70p2/nQ+6Cu2AqaETC8GSdO1vd9HJnsOo3y6kDS1y9kiDugofwuZAIUJBnzUZtxNRYz
Ttjuqe6zn3XUzWtkOCbFUZkefdSjfphbz/ALPsTSODOlKYFsfjEqhJoSNM8VQTTO3Zrr/f0mRex6
qXP9cUxFv6fyy89z7u1zWbM+K+LFc4ASKSPXM3Z1vmd58wpRmcLiU9u4SCUDC+KrX4VbF93IZsQB
SSIGEprSHo5qDJ2LCusPf7UGMrKRotQ4lTw5pWdeN2w1ctPZq4JzwXrkQbFwXqdcbPZpIH8w8d9z
MuhPdZve6jS1yAL03S1Mw5N2iIclJ8q4uME4r8La9tfWZDy7o/7J+posNO19s6eCIGsDMPoYLwBm
g4W7531iwAfhNo0DBLnmj3KGXiqAmW1NF0tJ38dQDYJqXw1lykTMAFNr9ORp4ZWwQRIRBevSFyrp
wbtNFoDnrlMCuvP6QAvYPtQdD+NqctERaPNoiIXH6eKfbwv4xorBx44VMRACDi6ADFV2Kkrg0Tqf
r36WG4C+cfM0zG4KQp8flmz4DfoE1FdYFfo9gwjno1f+MGfqI3jV547V2IE6/CP7THtqnWcA4uKW
Eo9tVHRpOqC+ZGWZ01UDF+i62F+xm+KEjVz35gVAoR2KG1cVl6xztkWUO3vfBM3AkjDezhWh33G4
IBvovB5tBeZqyFrqeWRd2wjmJoHwyceWnuLFawCmeFFHNgYQwE0WC5LCtInPVLrjzhDUmRWq3xN/
TLtEcApd673f+qjdGjBKxtIgWcIdqmQIL1MVXe1oeIqTMMBsD7IhK/DEct3FbV3h8gLeChPSsY8F
aGFUDi7hRggFN47I0Ml5/Yapb/2YZ9AOu9QBFKcrPNqOmtYlZAXMlc+wSn6WIzPWqC2mXRp6/TnI
02APrp7chs76ZbSmcxGYUua+qZ9GwDNrP0mOM3vpampkvy98xufpMtyOw8x6NPJ92pbxuWLkhRCS
pAHmQ9OxFMF4jWd19OnPGPH4NLb+W1UZF9/RydYVFuz3wDwg7tCXTgXuA/EpPRHL2ZNRAyjxlwVJ
VHvqER7kx7mPt2JIwV0O4iHPceiFbm+/jZwSg85PXuFxMPgdBGR7u/4SYCEm4+27jZuW9bj9UntG
sk9DVBR24Cwxln1+630qEsjB29Cowk0JsYLKvApoVhRX5JfOAeghFPUq3lCMkSXd+Woj6D2sUOuo
NVrKZckw9knDyLMFiDuK4WJPBJoXpb0RAGv2MNhcelkMzsemmNkjNav1pShRlqXIFGaNwPiSSXvV
7JeMcWCUiB3Bz746nuYTMuZnYEBg8aTwYnTpkdhBCPGhXJMAHO7gSSwRqVgYWvJLmN+ZXwMqKK9u
2MZp9WkgpebYe7Z6JkNRoqGTbqNXd0sCzsEZKDi4lbiKivUQRd9cLx0YMz5HnC4eiab4lWt75Tks
yWU6IeWJARHpAcFl2xec9+fMhLEGEYA5CqyKLDlGMEVWQHXVmaAUABoF60aNrysGyS/bN4CiwSaV
CaEKeeigZprFQxcuAdslM/s2d8Ux7TRlGgiIbVcmFgMnd8sRXSCU5EBtmOWFxpNdTKt0aNxNpMz+
ZGIv9GLUTdk16qb4UC2n2RE74ArmbbUrh/olzUhsGMQFQKG/R+eNXa1wt7/7a2b7rAIq6qYK9JOe
WS40Rqa2cxF+1BXJNpEt4a9lVfvkjFeuRsnZaMWnewsmE+OCXbGtffrZKTOLGS6CoHLVcbjN7sQQ
cTDXeAr7ndH8TBpAg1MyutdiGH54uX8KsnDctMpEqZ8BixeT9+K1hbECUYlsotZUB2VwG6BWH9Kq
Yc3qTCFd0uoXH/vm1MkbFHl73dIyXYGxYCVZAbDtBroo4yLhiEPzC7xntZZRaiK77WCsE1W4JWnG
f7J7k7w2dzvNTQKXgwEK0MN5a8RhvbcBnuAYpbLGs54921b2JofkOZgi9xBFybRxBwoQ3xzyrRlA
oy5z73FqRX+qGCKYj24JHcirnJ89EouzlcMjslS3DgLUE4nZsLsFPmjtHFNilHKFS6hU1nNCYkTd
WwAt5VJgDGgc28q7xOmQn4jhexoLE3s78M6xuthzLM9OTh8pV7hPPDX/SI0lJ8Ts2Z+auT70SRJS
c5c/72L4cJLfCqxtHx/oVamH2JPhzuRDbsCktk/+SNK7/eZN0/gLXjiuTo9q2nGH/WB9o+BKQBLY
9P2aKbs4srwOfkKzscycrSqRp6YczSu6zat87JtLOcozkPbimb4t0RCJL9ZUU2+dqpMd42bUA4kn
zwiOPrtV1ZzqCI9EL9yE+JfQhvybEfhctyge5MToo/HPfgjF18zRJClQZkNvMtkOmO0HUfyqGUkg
1UUfUhDHoWpwOKiK+//j7jy240a2bftFOA8I+G46pKU3kjoYMkV4H7Bf/yZA1aVE6Ujjdm+jspJJ
Kg0SCLP3WnPtG1U7T2lpXHxk0dhle2O8H9OwPJhhHewoKwEqmEuPcVABcJU3Ihmo0itjsjNk/KFi
MwyoQXkibjzwHDSfpyApr5toFi+6ykbodE/J0gyOvXtX2rF9Wm5SxeCca7K7FOwGyk3jn5A9KsJh
1HOrXsk/j/EVq+TiTGTI8JxEIHwAvuRaiL0hT9yH0nDvUy6EU9CALWvc+apOKMYNKSUukBHXKOGa
a1E6nuurKWP8VnUouyqYbGw3fancTt3C+GEia0qinzP1RJNFHsapZkFShPJoovmHP3cmQyJ9jIY4
ua2/iKbyckj0j8zO2hn6F4xJcECKiO9VlPVw2ue8SQJtL64G3IdMWW9ogDx2DZSFpbagQXOqK2Wv
9mUE9h+FYUj/Q3XqaK9+G0IlPFUdo32iK/e55CfRmptRau5lzJKDUkQ2kvu6OmKA+xRVEDu0rOaK
cgju6h2qvNEgVj2LWtvIwaJLwqzxtOgQ1Sv4bEa0H+MMyh0k1T0KEeRCY0ZtKXOcdWfBKWIzYm0U
v7pXG33wei3cyVC373J79HSJVq9wtKssTz7JaVbQdGVzlyczBbkHqMZe7VQWRMvGOYVCLSrkqVJC
rxiEeh3mxROHgNiviSX4qGs3esjHz+lQrhG3Z7vKmaMocpvAGFbEHhrd+uhQYQFbjWTPEucxVb4A
J7O83CknyNR1viujJwmCYR/6/biSudVRWI0ueIzDdQBZ6pw6wH/8oc2u6uSLi506ckT2OWY0Jfus
3uD4CS5lIvst1DoSpbWY0ciKio05YOJQiHf6YELUp9TxnBQpucaN8qCXsrwC0jGu4Vj5Hv7aTTi4
0209dPmNP7zkNOW3XcjugpLPeGOFfnw9ELKs2vmHWi2bY4FlDGmeiowmmjo0srkEdVyKbWeyfxAO
rMHOvGA6gobiJl+zABRx4YzKNc3+exKBtDXluvpqmIm+PiTBur5nznHx82ZYfsXWbwioJ4xE2Xfu
HXXv5F5RXtJRFh49w46MALY6fZmcByojl1QFwu4QgeolMWALCw9vTDz8tavZ2VXaPL7+IDrOCyTZ
ayVCsGcZOfg0HcGqkhM3FhkGB5nN2UMkek4SLYBBLaH0dC3ss76e7P1iuBA9Kyjw5eaaVlHhOSry
xthyzlVHy0oEBFj1Y/zcAhiGVKzeFDSsmrC1tulQKWsbcBaVKLgDNqsnPgKq3xhgeSP5fmPGe8eU
CGwt2xPR1K7tObkgjCjeDfFwYwbsOAP/tg614Zp3wAod0FHai3Sb+MWwRfPrFXxZa9Y0GuEm2Kat
qfo8ZVjHQe2YxyrQrJ1RJx+DeTyxbR9ynFRugwagitqNwx4dI8Dpzrb33Vht2VTfprnewxiWilf1
oFAgCdW3ZcO0388BJgbEdrJpr1EqtnskMfGqbJkcKHY5KwX/BcAhEjc68qJUxaL4xDxcaQ2aLDvf
xn5zqkzSepsS2VzX4TfjM6FJlJ3ntBTkgkF76gq2ZVX/lQJmsh+NMdz5feastbIGghQh59eF1M9l
r51KdYqv2SeXbAUic+2EJr2IvCwwiwYUXKWpPVDQx9o+I732pt2PD0ZsxLcBQ9bMcOlUe7zvG5O/
UIklQfu87sp5eQbwx58E/DiUplNMxspYjDAw6hZdDhaaUQvFg41ZXSLhzQyBvUanzNs75T+WnhgH
hXXxVd6XawpxcN8i65OOR9G2IIi1umRgap2TNg+ema22e5XvTanEui5Hi8WflmxqmDV7UdjU77JT
h5oPF21oopGe7ZMRJUKaWMciqAAwUs9YWwOl3kbG8lgit6CnaQHKk9EGbKJ5ri3x7FufhsCST3xZ
jxHBwPQr6n5l6i3qAmtg36mGxi40xGOnF18MUfVXvuOJzG3YP7MBKn2X9YeV3U0hhuQBQpHZlh+F
rWz7LLrPRE+EQmvJm6nIDkZFxIYZAh6cO3PAY3v0Dr2zlxqcT0MQGlJXQrsSZI/Y40NrIEAfC4LP
RgLWrotwQKBl9R9NR+dDuv5GFPpeYad0To0vCnJcL4CJRFOiYtpsbcBOUAbG1AIIVhCuBLrcf8pC
CSwJ90iukUGQk9SyjWowbU6Agjmd4AI0o14SoU0JVvanduz6m4cAsdLJhG6axU8snaoNYmaQhQlB
sS2hKI6v0ypRLP0g8uwRqfRwco2hP410iobG1I9tn1SXGsGK5zrTF1sP8pMq9Oy03CvMMj/1ifYU
VBCzfRBAxwDu8HG5N0yw9wZlpJaUNhcbipNlYbSVJjqBWvPHtRDIxpwIov7QFnc99iE6yXzNOeGe
NKQgiRU2kc1qMmkPYx3U68rGxl4HjrEa8nC4gAdcL/aynPbq/RR/RYgFxcu3PjbsV0JX+1gOdnun
p1F5svsK83sPz91S7JOezKaCiGJgU0wX0cn+Vo8/IUs076VBfMnodgjMWnWdnYqyaTdaIcB4yJci
yj6ErPw92g9UdVGvMylP9o617ZGWGeuvLDpGwfDBUAnzAOQybFxHZxOZxZ8XfcQQwNjz+6i6TEZP
eEAARMPtCeeuHAdOOJmDoRuLsxIyUlKG+tzyRmK0eivUFC+aNMm0NLmMa9Wa9Sry1BnGU6YNd8jz
oLBB04+jKfM0X5njdLSjOZkXw3eIzJS4d12j3cTRyMbQ6U6AzJST62ekxgXJpi+x8RoFq25dttg1
3OJIz/gxwPd+ZJlkbSRdbqqnzA7SnlaLTrarxVVUjvoumoXLueKUtAPJzYQs1KxLfHRb9N3OrgGE
uY56wFsjcBdhlw9t6hCz7TBK5KqP8ZzuFAA2oqCSNoP7MVAwr12NsmIPL66rk3jbZC05kElh3kaR
laJPNQ8xmQbCf9QbINkmo/3atVCkRHZKbTQfCVDKqr1qHgNFsS6Uslj2k1AfNSpZhqn9T1ahi2Le
9DI6L1nbVKjenQjXJTXdySTNLR+LPcKqft8jQchDCs9Vt9d7FURP9gWjC6FRRXQdUpBd4Sxp9g2x
J43Ve0kb2197iCz1tp/69q4Q9bUT9vWmNpWU8ELqn4AlSGJKOhCDCSyXkPnnuurkJTawLWfFB3DL
oAQMcCulBrlIlLbc9T67PBvRxOjm1XbvEkvkNVDPd0PgDij6svQy5O3Xgdi+IPGTgz7aj5VGi4TA
MGU1GDFucQlRU5ZEINK3wCJYkLrpuNqFDcptTYzBsTTrj4GuXgnYmzcScqEe9cGlcbSbsQ0nCrXQ
2BkIx2MYYKhXc5V+GP0n9n+z5rG/UgxbPdRTc7f4CaShPSDwLA6QC+srw4jvY3iu+ym3nqRBpqgs
7RGXivLN7JkpsjCpANS5LnabHpseXSdirTT9nEv5OagreYq6cRaQmq/G5/+rDC+BCx5X7v/7Fxby
C8Tr5p88b8a0+5z/DO/6/g//pXcZ/7FcYRnguzQdt7eL8e07ysRR/2NSOdf4tcC/Dp/kf+hdhvgP
D1lU+4WuubpuYqf7zjPR3f/g5BAWkBNNx3WLk+7ft3jz6mR9Baf9nt6FbAGWyg+WVxNoCrBpfHnw
U2zAK++deWmmNxNBYiO6ifK+j2F5gsO4N8DigglkdMGJGijaNUmjhNWqCNodYTS7zFGxqaUmgUh2
eldipmkQFuNeMTx3kvXWiohIyCzscvagRkRLdQMZCXgyXdFsM0XiZwyBeDoYaBBZdZaDyoYOYtby
nx4EWwo3d0OPUN/VnnOfKBY/An9VGOP8XEm4c3TlSqRsUZH1pSZ2mS9xjbKPoOIO8ZVBNqAb7iP6
qhC6rHCd0OffNFVC1EnSOt7I3nDdJMGzq6faKlVMxAtuyka2tzDsNfIxDu/Q95ce0xMIvLjbB8L+
SGG79jR8beijXqjKeo2uscyG8ZjCGT4bBevYRNCSnrOe0ilkizRPw7MLDXvMbD0Ckb1Sc58IzyhH
2ByT7eK32ogtMEF6pgwJNOv6C3XeF5boFc1P5dGyu2o7zXEz7cg43qXOIetCYxNZ4mL7KWEzMQzH
yGguiX5hpWzjsEUnRkwU20rym3xrYtgybOcA/ZQquttWh0moWALcJLoamf5WseseC6u7RFRWTpr1
pQmb5Kx3xoW+HlsBG4rUEDftti5LsPEpKV94ycSmG+xkp7PjMiy/m8vz5FKj86awzLagw1IGAMxU
ZnnsM2p0zK0DE08RxMwd+I42+JL69WQ34C/IPqv7ae+WDg4fcPAmvH1FfvW14nM9kIgzTNZ16yIv
NLHcclDpnyNY6tYUKy5TmiqHtAiu6e7ZezsKxRXk29VQGB9tLZPXflCe8c+VJ9qTFNRsfOmqzvww
OZ5eKOODD9yTmZDAvKR3T+Nk2lBK6kMagEYmEuJxcBGwoZWkm4LNYjvSUdvlgBNWyhy3QJzPvCok
vCuxqH5ljhj2LXGJa8fuZxDatzotNnVEhGaWEUzOrnJn5so/VYJLlQoSeTrsHfF90YUhALlX7EPM
nrgWMVbNJoDEQ3wg+b+pduafVGiPOU98bAxrW5HtxjKCG1SR07bHjX2Yyg6if2d/kmGY7NUBZlVa
QiNtKpRHk1Q/DNiZkJGxGseQflHt6hvrIf7J0Ny70A82BD5/ypT+nKms8UKNMy6PLgZr3lU/B6Yl
ibVVhaputE7/QITdfTOxiRckfm/apiZpDhYqNr3GK0brUiBXJQWwG8D6juJ+jNRsH+T9rasQvofX
pLUEdVgsb14a+Q9Br/zDKiWHg9dTQjXHgxYLFGjJ/WiFRP9RLViXGrV1ClNTg3aAmFed84VQGNXe
OXNKi+mwUiesTCdDm3FrzBtWz6p+y1H+glCGsgMY35wBaZsK+wstTq8A6XoNJvCh1uoznUl9Y9k4
pSw3kyeZPLJ6JzlK9YxyokJqTdlt8kkbIHn2LCynoUXcYjlr4ueUVV/Kiv5eizKQ6XQ1TVP8wa80
3IKms2Z1RTD8rs1JF+1oXGWWcfKdrlgRQAe3B4HEZqyML7qVTketCndIECCT2R2nn0/ouCnch9ya
U1/Znu5gLdo0HaN+y5arTSqupUpTN22EUWdCdYtQ6bbWg+6qHMJsTxol2ZToivoJ/QdG5QAD3Eq4
+WMqGvdQZAh83VPSVl4IpEVRGR9M14NeRcSNmDaRD6eYru4H06GX1ad65WFGXFWq/lykeAnl2OKq
7kZ6pfo0q19NNjhD8tTRkQMrH9HEyPEedWgFqxxVizSbp8lgoOvlgzQt0D7Un/Yaat31lBHnV2lE
uejZ9Yiyx0bY3KN1oyaBCa6Ix8cyJXkjsqVz92FKdQfmYUuImgNomlpBZrMYVZONTTY0XiTWwY4K
TyJVz7mLZlg/9n0SX02jRGaDM/CSWBErbfNrNQ/XLjxel9rixs3sr4pr7tmgYckRGedvDeeZNhHb
BlAMa6s/IjTfTDbCe8pIgAiQ0vgxykRbI1l9Glc0O75MUsfXEuXPckuI8EqJbfDnAS10XSNOwrec
g7+3W/WL2kXVVuohgW8GUrVS2wcFOy7Xbw80FYBsxxMjjNzogf5SWflTQlQWa2BXg8AerSdNxjvN
gcfemiq5Nm568afkThSwWCZJhKRf6/e6iEgrwFkzVlW7V3KuYxYiXqdauKBzHO9oBUkrGnfmuFZH
PdsUFRWlEu0dTSi0TfIKcPltVdOrz6if6i4nUWl5KEU+ViGKu6GhtBKESE0VItCk2rNmFZrcmhZo
o9S5J8RYrjPomjsTETSO+u4wOQ4L3tKeU8dQB6Ir4/46yjnGAarYKmHhYfnBba1Nh1yEWyMsb/FL
HoqYU27MW1AAfvSpU03zEii4e9qEj0Ic1rpObZCH1O4DV7/K3HyvNOiKdI14zsklVNcFTcUWsP/q
dBQYaqoTsf85YPnuEpG00hH6B2Y2HFWSRZNq/JooTrCRtL75enpPc42NDEiDdm2UGAjFK/M5Gp2v
Zphpm7Z+Qqvp9Ym80Yz+OegmRDNVc63EZwYFHzS9i8c5vvZ5gzKPoRQRgWkYNeZO/UKYIA4tqjRr
u5PbnLFg3fp03hsI8NKH1ctqw0tL/4BC2awhHgRKj/RwbL7Qv8sgwCiJFR5FDeWlJA4xNIJdK+Lg
nEn9uui6p2TMSCAcnEsgObmkrl8KP0TLNJDePgN7gqJ4rqHIrGpGt7Vd2F6kNY+UWP2VPibfaM06
u0HRr8u8e5zYWRBXkGhr15SIL4HhBHL0OLkplwSQPsuS771lvVKl6G/TuzwKH/Oq+qZ01i7JiCF3
fYuoAzScqfNguCa6gcz2fHXcWiHyND3k7DMSXCtkobO2QqeD7gFrzKq1YuyocXdUCckNHLXX98zs
WMJ7uHrLTS9NgofTrNgmiWTC7ZH3tD7FYz/oh2Nd5j/eLI9R8+pff8EJwJLTIpUnnnfYdDu+3ziz
P5gagHNQgt3iKSNAD+OqTXnq1WjGxZkeOpouSJea2bFWHyfKbdu2DENa0cV4iEt0uq1B7ABJ7YuZ
h/K5nKNC5TGZDT/LveUXJjKzzfJBUBxgKPBn99liU1tcSOi2DyDoG2953PnZmrb8RdNWX82YJfby
F2/WpeU5Xp/z7ek0csAbOpAJqT7VF4rR+rHo7oNIdQ+WPZuJCWILA4TphGtFxnH5A/AcqOYd//Bq
lMMcmh+dCcHY6vUlFktdC2VgYM7CAIs9GPFwcayRznGKzXeXB99u3j22POO7x3Bbb7KG8tm7x99+
dPyIYPAYLUKBJWdDyNe0KmfDdD3fgE+vjqXV29N6+dmwzae0RHHUz97Bt691cQpCsOG7Xb5mGOj1
d4OhNfRPWZISoLw8phLeQgC9S7YLz7D88XLv3RPW0AWQOYQREqC8PL7dqLN9Wcw3y2M4j7JNbafj
ankLy1Mlyzm2POHrXZgzzwIB2naxey32suVeMs3eVYJY5smk/UZ8N+dMGmqEcPZcrRatq1ePnFWk
h0BrSN9GZgivZ/naApzJyff7y7Gfu1gr2unol4CYM2DN31k5u9yXe1ZUFsflppeXpMzUgyB9h7he
rADH17sB9KEjrSfPrBQK0TaZBPNltNzYND+ndTlfUbkpR+pYbGq00jURWHDp0AlrwLdjil9+XO6p
849GF9MzXn52uzhhJ0raR25be70sPioIKE9F1AUzDGQ/IuW+4WFCvcr6gdpcTg10K+T4qal8D0Py
cKc1Z2OsE7wApmfOMA+/To+20kdbuhVi7k/Xu9L2Uc7KY4946yGflZSJk92SUBWgWspjLyxGpkuC
7Ofxks2cFY3bYppXHgK2hYEsCOARC7TKSaEaTNZXgXpl3yHb1JMEMDZOpKMZq1dI8rSNG+nOGgV6
fNAGVhEo3g5OA363sZrk1Ld6CP/Az65ACDJDWhNrF5utNYYLxC32uBrMoLxWzWFjmRDt2qH72Ikc
sRBAG2S76CzjVOibipLo0erzF67wB4OJ/kCaJxYMZYZ8qWq6y9p2xJu+CWlK3MgGSLdvWQEqpNG4
uPAoXGYFgt666ErorAi1uo7IwrMKhExCVnQ52GqW8+mXzaNyP3sJx8Xoutx9e/Dd3yy/dWfX6Nvf
FY31sa6dcl3r7mX5XbrYDpe7ExnSO7qqNz6+fFhbUBq0+Wb58fWGbcnaTRPm+RYMQMx2ZsJIXFkH
AhKtckhYJLTuBhFQeVQ6xOMqQKLliZqe83i5VycqbIh6Gg7WcPP2Oz8H0NeBMVotj1XzFl8drdPy
D9v5X789xduPeYNvX4xRtmkiwVSW+GG6H4kxTmYDJ1YVHGfL3beb1Ikbr7f6Q5yi6zPMnNSI+VLg
ZOcaSUmVYAuqvT729ovl3nJj1W6frqD8A2XE4v72iyAZPwtENAwkPN1yUzbYvTXWeTTiOF7LccGJ
ieTKN05lpLI8MCzjjBrD2dmLv3e+oZDLL5bvNVgMxMtdMc9LePOegbCTJKsqghmUm7Et9KPAy0Cl
eaLb7hLw3VIextUQiGMfl2LvsHAy5wGGdTlm1vneAtl495ghIP2IXrjkkYC0CLAJHYn3aI5uv3zk
BJWIbUUxDbhb6DzRQSFKroxYRPbjRcwjsZjhEMu9LstGL1VmqZAAGmGVo2d2Al7hEGxrLg2SOSNM
5cs7mJYBsfgf4kfdG2JV5Gq4WV59sEZzhwHySq/JH4xTpTk43acx7ttj34509FXh+fMEKayo3oEw
u9XnTwhQmvkxJt78tPxM3h4Jig0ZfNt4QE4MnCsDuzMDQYy0HpCh/iNnb/FyE0uyiPbtbABWM5Tj
yF3HwnPV9NjPjy03jaT/jvIfec98si3/bvlFa8YMVekyf+BVYx5oEwKTwoxz64e/mp/o7RWX11r+
+X99zGlmAMPbMyz3ln/39tjbj29P8/b23h6LKy5WP6Bm1tjxE839f595+WNSB1l6vL73t39DTl+4
nzSxfXvo9U8UYVM1mZsrbal3R7CV3bEkF2lX1sm1gOaN95D48Zaply0+l7IyI14oXoXFfoG/LA/i
aH4EHR7u0Dlb+6lHWjRzSeCgRhujBtKjLqfMcuYuJ/LbzWA7V+TKiF09xaAJ+tsYHQYiw7Q7YoIh
cXCyi82UZ6BKyIglZGOeh4HkMJmQefSdQKPW3X1PbPXOcWYxuJ5BJrSbo52Xs3KKQFsn06IjH6Go
pTzqGSTb0KhjGwKLHx8yMUCOH7UbLZVuhBWLTYGWyOPyHMzixHT1kym9WksZl8LOi2T2UsuweiUI
/l/tB2iaqlOg/+/9gF1a1NG3n3I8vv+b760A6v2qrjkWQ59GcwGg4r+NAPs/li4sE3Q3tDpkx/zq
O9hc1wCbA4F0LErrKsyXt0YAIHRT6OSCOKplLx2E/00jYCGKvpEvoVrA2ybqRTNNugo6xhTaBD8Q
R9kjqROpkO0e2J7Eg1xHbF+L+NSU1bUcOsobaRh6RNsl54gYw3ULRGBdgHKKyxtKZLNKq71SZEKk
c1lTn0TefTYloQ1pQBJGmzcHqXWXxqxIPFPzynNDZC8/HO/vzY0f0z1+ZgyaLG0oTdEVEcQOc4DF
DIb84SNUVTC53TQQ9sZXtWb5hAUD/pHiQ1zKhSAvm3Qb6sjfbMDnf3lt7WfE7PcXdx1TVemn8JW8
e/FajzsN4SbXDTU8yntelRIEWo8h9UaNDGg/uC4BTFJayMF+wu/+82f/7evztbn63BkiuusdBXnS
hqREwCu9zGludKNPNlqvkSScWxTHwEbUyaGKepIjMqKByTV/vZpfA2x+c+y1GeD4w/mzHHydT29w
egv9F5rw0Mk2SU0OvmnKcB3X3V0A0JsSgsl4aJADp+sSuKQTfa07MiX7cTRWmYEMCmu2PsNA679R
f3//jnR6vFxcmmu+OyLomn0ftZr0lAJknBYPs3TSqM5/OfA/g1DnL94UXC44fAw6hmCdfz7rmsDR
m67yW2+YtGIzgwy39WDFT6XfrxNLBkc1yP2riWRdR3Sg9nulv7HrelinhC2dS90IvXSwrFMcGc5f
WNM/k1Bf3xpZCHMTUXBKGvMR+uGCMKtO6KEmMZ5V32wfeoKlhF8NHa3c6D9gS8ct4OM+/vMB+fWw
mwKDgKCziI2fUevnF/XDhLKuXrReTIluDfghZbsHTenPr/K7ow5XnwwjgBSGqc+//+Gj4YgS1KGQ
iTfB4Gwmh4+BCb8hGESr/nJp/e4o/vhS775gi0TuKjDT1nPmBlybdoAv429lnIA+tg28PiSUROF4
+fMH1N/1ZZfzCiC5ZerO3EF+PyCPtASdvueCFgi8wAbIfO/OCt2IHtJUCmPVQamLx/ZSlv2DtA0c
QQgnGBpcgsfsZNOloAj6WPEoF0KiQmLM+xa7biZkOG1HWjN+qsrEkdihfdkSXvNSB/qENV1c/JFS
YF4HL42GcmlMbmqnGNdBQr1OG0V0hgwfyFutVT4ZlRnt//LJ5wP681Bi4kWzVY34D5ve+bvT1mkC
SxSSCzcVMtlpQ3SrS7JZw4BPpWDEk3PeTN9BXevchyY1qNYY402fd/YGl123tfL7tGE/qsL5Rymu
rUqn6Df6CLeU1dIq7zhZRNdhxkb3jp20uHKgPdIxWVUV3a1J6GcTcdllaL5GGeaCwMHD6n8YLcyH
c2cOqfPznz8yTf/ffWbmrnmwMvnv3WfGKw9mzkylV1R2tm3b6QRi5p+hIPWw6am7kgg+tXCg2SEP
+3zkcCjmy+g2V6qMdrCtlHNQfMsT/q+qH0Vk0YorNTrWGGMi8LTUa7Wd1ZqggKW1o2RpP7itv3fV
L7GC1j4bZEfaNfMkwllSlRjNZJeNiGVVOmwyO6HjY82s8Dsjzm6Hzrl1i/JRtmeNrYVB0Xrl0CoW
UtUo69BePMVTgMUitAVgHGhYbYcTvccTcUoGt14XWRuxdbsnWuzRMdP7ejaXupYCWjNvt7Kj1lCA
kUvykIKdYu8mu9Q3heiZR43oCd6Go5VgVQa27MEjDeab1u6ua4ug06iLqY33X8eSTrFCeupWC6qM
Y7dK7eQonBubtl2GNrhsHwwV80evyGu0nKekMbLdUD5WEaqr0aDNW3Tp0VArDGQTHabRrInG65Q7
fKguacZfw9r8Wtj1jWk8WEVjUv81PwnNejAm44OdIeUEbXHINBohvo3llCSSuf7ZPloBznQcoREN
yHJOsUBWldfyOg3Hv5xVvw5cDnOALhiKWd7Z9rsl3YAwrDXZqHitIXdlNszcRsIZouHBH4AHAQik
l0xt/c/n8m9fdVZWmbS/5ong55HZRQjuuBNIKUV9avT+ti3Sl7a2roZJeayN5DlxrQ9/fsXfrH0c
02YmQE2DJcYQ76acJnC7XElb1l5Gh52Q6to4xPe1Iptt/dm0u2nrAscjYntVmtPNn1/81wuXuiUK
HtVy3TmG792FG7RmF/ddwce1iw9kTu7iUSgHA1PUrpTiSDKmrXxDzJv95TBriJHejZK8sGHRjHV0
FELvv91M9ZVM0nLyjNa+crnCtlASunUa4JZL0Cxl7BnWZsdeNw0nFPtUavQ8/Wx1T7HZan97N7/O
+rwbRyN/ybQ1+5fkoSRSJpBkwCuHgVUQgveVCi9k6wYNnREHIXzaN9pVY6NjQbd6TWDdJqXAtc3C
/qGwRI6fS938+ZsRv/tqWA9rpqPR1NTe55lUFUzzqLMbTxAntUYnsi2t2RUddU9lML50DX20pir8
lWaJgHkvfc704m60ffXcpNpHMjqCFUV+ecQVTYhfqxkroCJo1aXYSDV40GJxkdTGrliKdB4qZV/6
2aWawpfQ8IctjSL/L4d5Wdb8PDU65gzeZ0eou+zV3q1FAgNDsh/qgGqMyfVyWpLtlWb72Tbv5rgW
LSnWXRwRca0b0BTTIYG3AqQ7NecLH87CpoGsISaWLlZHknxCW78sJZoHDERTpm/sPk13qokWOAl8
MLuEDamIyOmNoUscDJQPtXt2B1vuzYIPPLvbdKbVIU33AGlXRYT7+8/fIvlcv57n7IwpFto6OQP6
/PsfVnroJd1sRIDgdWSoIm3Zh3RRbajH+6nSzp2sUFmExgHxTIp9JicBL3yJ4Yjgbwy3XQu6ieU5
8W0+CAs2gFgGdAONRodNE3/Yh2yoWmhybGaxOu9k+kVx+seaCtIxzTWS3dAljYmlb7Kyxp1i0iI0
BYwzeoVHJ+iJmfWbaRVG42eAqeYKslYNZbvRN0Jt7vvC+vbno7Gs+n45AX44Gu9G116mvUEOUYOI
HePfmI41FRzszgWVsA0BUtmWcaHEzQhUXpvzbgW9Cds2H7tYvoay/tctn/m7kZ4FOJM0o5Bmvx/6
nLHDOm+2jUcPt/N6wxlPhkieWx8zGgTEc2QiYimjFppFEDAgpNp1NhTJNVZ5FNLpfuKNn/2C9GHM
/JKt6niy3UwHRE/3LpvXOHEOTo9AbRPfLkqX4rPUWnAZAf4Rv7IcehXGA0/7gLsaGQNyuHXYFcTm
QjVFuBK9pLmEbmOLa/Tm/g4D6YcM7e3KceW40icfG/fcxtXVQygYogjtyTZESri7wUWHGKnPuuF/
Jm3hkZYYc3vpbm1ZPbcoAPUK4nIEc8uog2+OFqfHP3/Pv25vqBOpGnl1lmmplDR+PulxTNiJHzOc
OkbyOfBlsVEm2jHFxJr+z6/0m0HSYgtruGyUeVZ1/pJ/uLwaOEY52vPGw/zzEpdotO1yz9B54/Qh
qaVliKTeCNdGbjz8+YV/s+TlMwrHFa5BpqP6fuNMjFBLj81keM7x9ENPX7XOYBwS2XwVOtbWyYFW
LVqJigjWkhmoEcBrdvI+6/p1gq6utJ1vWPfxEJYDjs+wBrkV7XwLWs6f3+pvTnRLNdDc6jqLCza2
Px8jGUSV8GO18XICN2Aun4om/typ6c0AEZ7+wktjI5/782sui5Z3VzoVP+E6mpij8Mx3p4Dbgech
563xtK69UnUV2ouCAQhLjmWfA8eHLWE15U5xATDI4A57+4Hgddg7boJyozBuBr2m+xdKPP0+C80p
Gh8irT9J5W9LoF/3a3yRJlOnzfdioKr7+fBErezMsGNM6sEZb9QS0X2K2WhlqYixzDB++fOR+e0Z
yxYJyTzlNip9P7+c5dIqydqh8fT80ktxMQxeVZDrzeCsE02HmsidhnSj/O2E/XVH7hAczGLamL+Q
WXn906USN1pAOCECx2ySz7jlbzWb3aEfgv9By3zNdmWtBew/EzysawvtPyqCZhN22G17P8D8nzXW
WldR6TnJcZqs8i9T5btMnrnewxsEYkENDkEvkIGf3yChDOaEdpcrSjE+M6p0bGQQiSVlc2Hf+E8Y
sTruDGdnkergYFsrMTL5xgRJFrkfFbL0BcWP/peL5130y+u7YoXMN8XuFsbbu3clgzknIldrb2yD
eKdmY3hQAGSlzRTTvGTxinvPXcdRoO6CTg2QypUHHHQh1GsnuxkzLxdmdK8Pwz9tHPb3rRbcLkEX
+KNcRZ9OlRNeTYw058qt6O74xCxGLDSvcuYFN9YuUFZhXLsh0T0l00TesYSL6NhuQ8vtnpvqkpfs
EKKBCs+hwQSRDuaHCRHvAfyH/SSq4NtUEYzZaaHXz2aoVGNa0+upPBclmnLWAP/r89txLQBujIms
pZcI0h9G5FBxotHMrcrrAnOtT7QxW2Pqtn3+/yk7rx23lbXbPhEB5nCrRIWWOriD7RvCbbfJKuZU
LPLpz6AWDhbO/n9g49wIkpZXJ0nFL8w55pht69F7Fdn47BvdXzn91yH2/1JrRVx1gsjEDxCG/znE
FtJi3N8FbewT43GU5ugehZEksY0rfhvWvnWauu6sgCqei4T5prP62rPZ+f/vqeilPLL61m3E/7gy
NFWzDE3otnEu5sfORb/W5qa5F1NVE+Jr/dIhdN25rh6ka/f/5e36vzWTfHOmuTQxAbP8//iU2wtu
g5pkm3gIZo8YiSy2Q9wFTYqkLm3tvTCiapsuy0nCQGmyNvsvn+L/5ZSJTEZ+rm/5lvs/4gyplKoh
yjxCR8al3DbRCbaWDHsQNrK0d+hR/9tvvCoeORj+41pDTWkifyfzzOEc/38PjpBMvjFdLL6nKqPP
2g4kMNHBh6lHmLgYum9FpcD/6jZ6NTycH/WY/HGCLLsEOmljoK3RkzR+VdLM9mM542IlLoZATgd5
uj089FbrbtIa4yt0EaxfAbaGMEHRvSZsUSfnD0aug/eeERP8qobIiOKjnxX2ib6TvwYdHZy5L557
dO9sEWqPK6BJ21tp8VYNDdbMpgQiZ2vnI4cOrHxsrhMcJz7pI6pHa/1CWNV/5UQ7SLXFImO+MM0x
Xl1Uggk6/XcR5cBGgzG5JgJEa127xpNnqu6ZVEtIEZPzzGKjfRv+4v4f0VIq/yN03sfFkl94lLcd
xLpuFK8BHcQziCDjOnU4IpqyoucOsyR6kQGRO2k6X7JRPC3LbL2DGUa6OTvR9wTjTOwEhPIOtus+
VlHxTiUzEtsA0Ezb5sVrRkxxQ/STJii/Nli6H1aMzIYrZPWuZ/lqdum4K4GPY5YZ5h8ZdVsJbxa+
m4cOkZIcIjJChnz1us+oML5JEfy2s2b5bebWcxUWP4ZSGICQXXGdg1EQkj38aeZ+2kIeLRbWyfW4
Lxu8K6m7LqrratWxFku3E8gF0IOW2t8LhTO5cPrzUjdU9WPxMRDuF1vro/tTAfC37ZK4Jf62QNy4
sovbUNfDeWZMcn/KChvvPIR2XKwsVLne1Kar/rl3fy7J9a5XXRKjZyWXyfHgT7T+w/3evzdTmeLG
xpNNehdJZzOicZT3NWCEaRbX1NXMOlN86mmS15dMm0a9iYwB8mDQ/dTwY/b+QnaKSNFt3O8tJUkn
RWGbpBmmy6NRd8vjmG/sOmkf78+w+ZsfBXYeBCz5sQZBMlSJ9/TvTQuUV1Cr3AJSI3Zen+u4Yvx+
7GcksYHduG86d7LjEJTxNIwgj6YEOXROS3WOVPsO+bQ+ZEGQ7gvLS765YX2w5sr6MLIapDhBJY5B
mWw2jfEyNJbxouv2WRXBcK1lZTxZHbPjSAxxgox356UefgtMgOes71cpGw9LSvzrDFR47PWpA4+C
kTHIpyfKhG4CO7Ehj2186pHXk2dmI8F4bjGGbnpDI31FdIxyyIfnafry2a2VfGbApBAXCVCLs8/4
3Sco2DGFuoATltvBCaL3YpZEcNUNTL/KTt59CV2hwjhJbRXit9TL++xajDDQUl8rnL/vGH7PhmtF
z6XZAcX+WaxPurAeIG3ixkFQHsNCbd/SJJq/+XhBkOS3b+3ctTuMXqAyIKvs/Ro4/0xL/Oj3wsFo
wD1K11XKtQlCMuKsaaBGkrPTPQQtdmMsKD+dNcUiCAef6MnC5/3tbtwhqW9EmqYA+YYuhpm8K/ld
3tYZ5cbOw2CTeak6yMqxvpnQQjaGIhup6ffRwq8dqSR6UyCFdqYOg9jJ+cYKa+8O3mNzBQm3XHSD
W8yGmT3hfmZS/zwoNf5MtftdjRO+/6qCwWM75NrxPqlt3M9GVw7XHsEnEqbsT+ZjXrDd1GMGYbaH
GmU7PgwiXWQ1lN9IBnueQ+3/KGVY7XsI7CdDG/13T797XlC+k/qxdxqDwXElVZyUbfhjzM6tPfs/
2f9ihe2W4dgbaf7d81m0r8+TzOnsi4Y8DqU5VoH+9G++S0QCLOn5OCKDbZC8vFez+MlBUvysnIR/
nn8jgq57Cq3cf8/kAbF9+a7HaXx2QnHN5vfGba3XkCyWx7DUbympT28eYbQ3ORi/748KV4hr1ZMj
UibYbKfK4NVg9vrMRQbJlJ+sHOTk24zXnLnQ4l4KVqAIamxoGhUWHjKJy2NjW/MbwnRMdaJx2LfV
81sB12tfBOYnJsQSvJTsv42a8L7IFS9dr/pvw3pjrQJZXYf2Nk1zzG3KY+yM6w7RqM2Oan0ox0F+
ExXwpwn0f9mpuA11cJz86DvYaSKuJp/Pog1LFVfv0Upz8dl/8UJPR2VMIxef0H1K/IB+3MNd1Xs3
1nLlptJ5SIj0wJpi6jBIpZAiPXzhe2+ArKxFOj+mYTs/3u+pjEKmJkPRWwx5mLXDPo8woCddNtmj
X7xHbZoeSoUUFNKffTGVAxbDZmITtMECXtC3z77FtZfgOEx6M5gVh/la3mS3YA7qS2rlzcVFCbzv
exnFUEwwkHuok3q7f7YFrhxHu8GltcOGqHaXd2mwZI/3i13t8l8zmI87hq7L7X7jsTew8siMzb5L
H9yo3YepZZ/cJPm1iOHiZ0O5l+1XbajffmJxzWHOxi9wifAZjQUkbjrqaFcHGjLLkF4sM013XoU1
s6rLsz0vx442YuPBj0L4GYPr+iPy/CXPye8ei/mQLuLLmLu4I3fKM+C7VL3LT0Hdp3S/r4PwuKyS
KZVAn8/6jwHqUGJ3f6R6gIkY08Dgc3J/KOG/mAaQOsZfz5Tzu0ojSQlwYMIM8tJdSw1plO5DOA4f
NujRZVq3ys1jEaTrVZfNUuKiJMGtE+QfIZkr7uKB5ctitxexts+JijjWjL8VWtzZDv8sg9abChKX
Ab+YnSeZH11hYYkaGih3bJjstFb7YFwgMs3tmWZInq16eR+JGETsuaAMbE5oXbGzF8+q2rgjLVPR
TCctCUqV2jo41RL3wtjPyo7z1N95BSvHYP6i43wG1YyJLejWJB+gsbR4Dn82SlaPX6upqJXN/KIG
NT34zVuet2rrE7osXXPZjj0e2FXbvHM85rVJCf1NhL9Di0gxIUpkeMXwXEXJiz8v7c7QJND3ksrE
MMt1yBgAc+75eIaPhYQEtSwTXOGoPA09ImTHV+wmjUfSzlY3IomMi7Uzu5lfyLF+Vo15Y1SCfTOM
K9PeBQu9Z9Qvf4BR4TRW9gnrkwU/kKVKa6CK69AjH2ajJXjXlDsUIfW2bZwnszOcTe8VeF4tuS3s
7/YY3mZ8UXvl8VbN4Qvv7Vz2+zZrb1NgVAdTW92BVZXaJMQt7NLavnkGfUTVNeLQKxsbqs+R4AZf
xgAvtg6dv0blmAQ91Q78yOiWq+XZ7CM6ZMuDd+hjcrZJec1BzENrxIvC4N8kAAwQhxLGuJ8Dlhb+
cg0yNZ51lmEec1LAPPWDbYm3YVkGuK2EQ/nV34pRMpxOaIXlVyjlX6evc/SACEJHKotNoDp8PLzG
wHneyYz+2VoNAgNcOt6L+ygMltFppDjrJkD3ZNttBHmSaBJNBAwe4Bs5XABV1Hnf7MxpLK4qSQ+L
7f9CxQE0pPVy2OLk/7Wj4rJrwWeVU7hp5+HBkS5cVlN/9yzDiINpAj4I1wH4EvaBFgRLzXWpUQHy
RtHFCfpJJzWXU9+OvysugLKZxfMwd48gccnMFiShVG2jL5g59eV+rxfmrkMUTjwdlx7duZgm0+bS
aCgwIqDNZc7oQYm4FCHQtnDOLvAhasyQQQeGO6p2tcnMOCS8TpUQ8AnB6VAZ9Kna1h4j+PuTo3Ta
SzOkD46ewpjdTXuxjI6JYmO2OxM0+cWmv8EQPDV2PJrjNVi/YevOUFX8gNPTIj6P0MxNrckrweIc
bu8/e1ZqchwC+ZvVgLjIVIuLT+8OogeiiuqUzXFFHG1BaOrFa6WLvG+VfXSkjcJJv4HaPdppZ+z7
pPxUaVPtgzQn91ON9WVc/wi5ZLkA/tFji2KMl8wL5mM9e3HGsr3U9nQqQxz6mmvmxqAJPIcdkayO
3xu7MAIQ3CAbmabE3DqBDeBxvWEveAh6Ozp2BkyivsS5P3guErWyqLZFxv6/7cLqIjzjoyMr4dCv
j+5P0YI/iCqQ+6UrL6Juqwve0eoS6uUnvnE4+SPCMgZRzX70/XZTJ8uACWb9K7d9X++sZqku/HjA
R0iwDYbSOcmQC39mFpch7YpLvt6zpixevAykcDV+D1VSH3iUnO839QIlxK2s96pIS44TDOP352UR
cVTe704eyFPHDo73dI85zyHa3XM+suUIyYkuaHIPGLmmo1ijdbsWIJXq2o+s6fXhn4cGfs4Lb6lx
6zoeLsaMLg/tdmEISbYTN7PhiYuuP7C+l/88HQ5Y7isfrtu0NEV1GFynp9dIEACOo3EGCv5p0Zju
WWaEZ2ck+S7HKOzkkT5nQX+FthiSpcIOzZzYeHJdswLePlB+jaPFK44rVOS4dRN3b08u2UqFAU7O
DK8FE6troRt02JEJB8VobD7kOYKNPugwh34toZVcGPJ1+4J4V/CnJ+m35sEj/2EzOiHROFCDpzwE
GMDuwWjpVYvc/D2NxrS1Bg7W2Yz+zPZw0GGmQZZhOpkG/J6At9HJr1L48C4Dv98FlwX7626C8u/P
RqmBk06tIvb7s3fjlNdacu8kjCqM2dovpokDZv1CDkxzPhSrh8X0xxDH8f3p+839y9/v4T50t3LF
Ld4f/vN9/rm9/6+1YVWwboxu+8+T93/V3H/c+91/HncBeQUTXpB/fzZ9/+Hv//mfn8Sbiw/PXoJ/
fqR//yGZrPjAtPsBM1tQc68/cG54x97TXKZTnIX/Gg2LVfD978P7vftz//HvkHIQGjRWb/fn7zdT
2v3fALL74yDtvUOrs8f7F1lwVOy7sv7sBwJHyVnG0x4FLggkHv57s0gaaYj5vNr3u5zp49mNIJKH
BY5Di1o8a3tvG01kZHZ1+6BMw72iofR3zeL1uLFkGevSQgivg3BjrrtALWd3izjuLxyeYUW0e1tR
+r+5EDWAJOcszrvs5JTVssMn5TwNs9UfiqTSV3+NnsKZeihLhjMdLHIM/gOSdwRWdj59FaY24yUj
MteHESS9nYFTAELVZ0jr8pgx6qDP/lYGP6jYsl3HQb5pyyXY9qUD49Dl7CGT4KvXw63z7GcEK8g+
tSh2pPx+1EzssfwuYMOX4GcUgEs2sTG1n4lOi3Myt+M+sCERkzHxVkCeNkYIaxJ2alyS6ZR1ix+b
kQcTE3EREMUjrdUT+R0HESkyQdMkgR5nAyCE+9hBhwpHEw8Uaj8HPgdUEL1xJpbAoo52UMa6rQrK
DhJ2+ykIwWmfhQtNtSFBBVbqExliT7as/w6ut4eSREbbLL6UAviYDTQeoTPsVO/iq2rpKsg3T/TK
eCNzeBMyY2Ei1lEhDTSlhtpbdR0+lE7zQ4+Po1m9ANqeSA4Nwx3DyOgpUPWnqmQG5Lj9Q3r5qzG0
834EDroVlcbPkv0q5cEoIfeZ4SpLHN2d3WXdvmzHOKir6JJ2aBMEtZFVTcZxtL/8KrEgibxlyLde
IMuWmH+SBwN9ygUw8EyoCpE/5gMJ1YRxRFJsxYh1w2zLCpKCsLg832Tzp3ZTTZpfhcveA5RFpFAB
jM8iZNlUQbzmmW7KnLigOa23Vt9yse+IpzfJwjYg6x77ZPlC45jfAiijZ7cLL6XS2Ik8NT07CM8E
CHYDXMYlcEfNrgNjoOW29RWG2tFTrnmac3Fk9PQO6VzClbPQdSbAkaGM6f2Cd/5QBzI59nbzi+5W
7djh1HEa2OpR+BtzpOSrDNbyzQj9o9JBt1OsNxGkt2wUwSUw5aR3ZwRGJjvTAf6DeKWhmWPBmoiE
K7j2hAWhY4qoTKgNkBpc/M5/UzY09XyGcF8gcTF3ciyN04KgfitwlJ9Kv2oeKtFwJSpJipqxyTmJ
028WJomoorIfAYZUnHiO2OF86R4G5kN454sNoTfdtvFwxIVT+F1bTXEOP/N67B4xbcqkgxHh2beR
7ILtGk19zM36ZlqoP5Rn5Zs+yzQREuCVfa+PYrSvEcwv0qEKE8y3CwEoE9T7Iwtc2grYCeLD0YhL
RQVbVtY0TllNkdqlVbEt2uJgGEXP9EM0u6CeJsZY1RzXzfjk2UAP1jge3M7yNI7Avsye0DFRkEla
geQoQvtW2KyFc9OltPd9b5vUHMyF+WvVgDVEskmDvw59HRP9YvlbsUqGafvDqJu/46Td82gBOqKS
J9DER65Vwg5JPSDi6A5hcOvB3htW9hvQ/UFXHiivAV5rJqLgmk04zgtHYDmtkHN6HTtp5n4P6JxC
OHO2x6XTBeTQ6fnYEYURy4Ec38Se/ghs6s+cgAhh1DhuOpK/ziKXoNomlW+7pfRPBt2cheL7UtK7
E7BTXyxFAeaY9rtrlMmhxNdyqq0RBvViRMdZEZQyymmXkrj8bdDOn8S71oBjJXscQ2Epp46Q0B6h
+mY1BnPy4vCTlny010/R5LTTqdXWY5B2NHGRArQYBLHvzMgyKZSv7XoDETtzGc1VQ3AegsiNAeA/
9FGTX/+5sTkbByf6m7QZBRZLiL0ZgRCh32SWGgdt9lBXyFQ8IaEX+fuAFSDDwbaibc3HS49w/kJD
qXd2yP6iTBPYB04lGK5zUq3VpB17XXqKOiYrtijRI4Az3QwpNF1AqP5MPEQn2tM9sUpXv1xLWtvG
gfk7hZm9eycOyj8UiLAYba25zsQnEFmTInPltDZmyWAomo6uOf6aqyU7BYnia5Vbg0zuPdcVe8+z
+7ARzb4Z7XQb9pi5zGAoLsLJ602ViYMv0v73VKrftqm3IqfYqUysjJ0Gjlz581dtO6fZd+I5n31m
oSFYTqN5QOUcKyrYJ8tON5JeZjMi3dzYo4O6plu+Cxu+vIRusgzymiUsNdKplDG7HIO3G0aPcqyP
KVOvA8qrbn7t18QkSF3ennXzD4aNxL9kEdodu9oYerHZ5kTdpcrjqLPjarA5o0Y+mRFf0+F4fGyB
RczZI2XqdGhGE5Rj4MttuYJweqJ9jBfMRxF4HecxWsIIZW1QMFIXBczc6Ubqe0/FEIX7qVx7LDx2
eOPh6Rqjfsr6y0DIU20P4WNOBZgWRgc9p/kt8og3navyq87773krRTwzfDnUozp4TM321MnpTgCc
2ndzEx7a3LpmLl1InYot1Jr8ErBM3xcc2jtyM5bD1KmzyrS9n5nUY+ccxWMfcXFx1Avxmejn5MpV
WS0xqoEbO/9YwZ8vigXSToIuIx6gIveUkdehdhGwhcPhgay+5aTS/A9U8WbrWABd+Eyw4Cmcz6KI
7NidOs5YZl1Hq1uS/RBAwWShdmIuM5+8scsvPYFfaoAsYsCFRxWlPw0vci7tykrVUZQSb8Nwplts
lm06qiG5BcONUYD5kBft1gJ889S69LDJbD9aUa1h9461fHo2hV4AoXn2MfWkIhvMMolX8LV9xLmF
NT95UZ1TfmuKFAxkaj+hUai+oY3PDyEQwp01/ujGpHn1pByvOhM/+Li1rwOu5ws6kzVY7K+tZPld
jKq9mI1B3tP6EGVcuRt8Oz87igTUjIy6XQvqftIT2RyiuITNAPRM71TrBd9LqCqrCJApSUCvOtf6
McSTh71hoCdglOQlUh5tu512gTUtBBkgBvWkW54KmMVbKDw6joziMLfZT0+TUipD9dz4GfFtKZGI
uilfSd0iWFZZyNGKvxg5SQMaYcm7pfk3B82OiP+hnT4ZSPTXXGLTGkDYRlkVnWUJLcQbHXsvhT6Z
Vj/y6TKxbxijukiWWRMKmLhE1MNui7JzbsFDRWpiSULzUqWJgIrgc7RTphCIgQjZ/i3Cce/NykGF
B6zFFQkNbjL8tJ365ttlffMsxoUJSKqTR9bQRC6kFpiVoCUcyAHyn5T0gLU6/oml7RGK64vnrrF6
sjO5glhgymuSN1KgoiLxyC2poBo5pglzt6WGnarvnU3chM3wElVldCwb+zMYTOcUSeeqHcYIjnb2
/gRfz1w9uQX7po3TZzTxoftAbuwX1joGokEw7XO5AMUmQwxQh38aMlEdiKeDeTT6gK9TlwtuMpN6
P2iy2+pDoIDpsEeRj4pT1xLWSjb1vI2ZwEIqG+ke7IqJCGgkF6HJvIILHQhV/XhcyBc4IeU5LVlh
74oQ1p7DSTF1/sFhVEWclAlBIcfX7yfzewbvC9otlrcSIzFM9DI6VGFHfkUvmm9WUe57n5Fyjbol
bvxSblhUQZBG7/gYMR7f2C1JWwGLN8vsCSgONdIPXzH4UNlLCFTYRFbde9GX5SbqpBwmw73jbQby
DOIU7/zOpsveNq6gWgi5jJqla+xtd7yC758BO7Rw+WiXLwtdLnLXhCWBJ37ajFhPbhj9hOerrh0c
2UxmhLBiFinGkDrJN0uKi4CJSkN3R0fbHU3E2o5uK3DlZ4TTNH4EmCDI9brYgaOOCBPFua9PSd7h
/uxhj07gYQjheJKyDW5d628Rn+g3kG6J7IwPS7OVCQglntvkYDj690yt+EAYDDAnM3gIJbm5OXKc
mBeGbBj3I6m9ZE+YtfHTn/4kQeV/WPJ3M5fJPvL0/OCGKjytuTE2EmYu6nl2hb0vtpZbkf6h+2tC
3OiLml4b4t8ozkbjmskwv5UAqraM8uMcwclzmY2MhwrhX1Vx80J6uTRENR2WQPlglAzPCRXM37no
gpshZibYHuJV4GUbQQ7aGTqaZPwLw4uAcNxE603vpsOhC5ZgQ9kY3SLzmbXXQzmbR9i/+bFbltcG
1OQDK4r5pXMXohMgGKlRsn7y3O9tv4TP9xvGdkeZ219N7bC8M4sAEWogttTumIHS+XVJpL5yPVAv
rjLBcWU/J8bETK1Je+gzVGmBEfXXZUxK+gKj26EG4s/qVM+1A9jJCMaJ0TA5OazpSJss0D6HzQSu
xZ8bpnJJ9wQabvQOEdrFvVs58z7wzYrIqFI+OFm/H/JwuVQMivfCNgExmsw8TUOxzvFYN7ceqaRz
Mj3n6EYmlpSt1OED3lF9jlLE22SBfomW9D9HL+6+XalNHg1rLUAAqazFVlumALcyO4V9xljRgg+e
Nt8qT/BX2jqYlsCA4/9wquxA1mKysYVH/Z5k0XYwkvRBhNVTnjnimLFgYAI6Q5xrvrN85xRxQaZo
KcudL4b5kTCuYct+RB7sIhn31Si7bTazDLK8T7SoBskgBGtonPboDbrL/cbopmjbaP4wDQDrZyDj
ex/hzaviE3+Wqh9xEZjqPIvwB1DTL2ga4VPhQHehazohpiKNInEmSsaq2S95We7myRmJxgXoRARE
eiqHFKJG2aZxsJAiDS5KMP5ncjfPmtlrtu74Bbtn7zCAyY+HieqwFeH3pV+uxVgje3em7qID0bAU
qUgFJtmbhCKxzwzrc3ZN6t+5mM4kFK5hSxBIpV8+28vY3Uol9GOSkOc+W/ZuLsHhVJxCcTURlKNI
iEE9lH3MvQGcbij6PXGl2TYJJaWQJHqY0Kfi0Ut/Rfbfdg0ki+oJXZ9f/KgN/KEahPsP5urNNuEt
Nrn+icYatE+N4W/KnBbJgNMdSJ18LS1JYAwlhVeKePQHQGicoycsMEwH4nxQ4ojH/rXKsmaXwAHd
TsFE7TGQuC7yYTzJHIz0EJntjRCkMvgKRxvxZpt4O9ubX12/dE/jQMav2SNWsBEhl1XFKzoM9B0h
OoERwRtSm8HbCMOHXZguf3wXFW7NcpzukTgR4r/BJBoDKH6F8B0zyEAoOgF0RYdhIUCyTleUDzmi
HER4zLVg+jGvgHrZgQPPhfULiFtvkZ6D0+PoDk0E/M3WmySqjw08fIQG2QgV0VNxkSxHVTWgdBtE
77BtwSmy/Wxi363dv5N5wj8CUdPceIlwngzLUueE2BUo9/s7VN/WzH/8ZLx2pfFDl/p3ajMLKUdY
khXJ1Ztmca0TjNTHRQXRtTEAYlr1EO5QU5UsNFmitpZ1qGAM7rnerx/dapvrsjs4+rusCWGRwbkd
YOUFbrvr/LblUh8QDBVJ8iApp8Q8wW8jpGVwcMj7iY3kkpEMtQT6OhL2hjVXmZwLWI8y+06iB5Na
Zvw0qeh5mplWToe3ooOL0pjklyZzcEm9g2X1aMeNnpzMiuEX8I7haERwGIe6IucRzDDbkGI4g7j6
wzzcjEOn7TcYpaf9xJKtyOtfrMn8eE4dxloG1hqqICKtMmcjfPNSenlFTvuYvLQMl2bNvnbEvQBe
dsiA5Q8vbZ5BGchT5BCj4X4bql+B7RZnZLBqM5QzQQ1Z4x3Hta9fQ6RBxznHGXsv4SK4FjxG4Xhu
JWP0lsqxDD4y6FaMF5sqbk3io9sG1GaZ6ODAaXjhxdL4Gjp6E7N1HlVlnbHfFRu2qhO1LCLxzg7X
sNwFznLWO2CvxHIqp/IpCgZyhSrJ5KfvulsQUHP6gyanmuJdJ3n0WAjmIILZmpCtt9H98EoFRWpb
BXwzyPqTE9py5+LlZ/kJPW/oongxS+QUcAnbGkRv2Xa3MVheLTZl60QqOFt2Ue7csZ7pqfnDTTDY
rpm/hrMm1ispsMOZE+7szj6hHfn0a5xsMpokKQa9w3gPFmQSESvXUr6ltfWZFfBRB7f609O0x7oh
T9Cov6q8zx6Q2AEq8uSfyVtHXXZaHCWWey+c6p2NixD6TvJp29VjAoCFuS2D7NlmT9aTFPQw8q6O
DNM/WRVZpTpi/1LWYHjSoTEuvScpZLEWbpeUQDRm01/seWmySsqXBATW1lAMi0LYjzCD9NUZfjLD
2EoKkY9gOs1DR2CbNVhby5O8OiHhLk0Gug0D/zlanF9dIM2DMLP8rBt/QMhv7W2hxlNbyZEGnaOE
OvK5Sv5aQVc/m65HanobdvuqkTL2Uz6ZQaTJPuLciOg2mgjbSEq0PCJJQq6L6cdQdGKlNj43MFnT
rm3IxTCMrfRrNoT30OMeGdbkOfyNqQdEwTBozl1ozIxo3HzgVZ68Yx1MauN7GmqVigCZhcYn0J03
E0/rgZEj1wM1h2RF8uuR5ErWekUadJm43Q58WPgYAY11AiRdTGjTndsmThywbMkz/5yWZIVOs1Wf
CGgtYsnY76DcH+ZshJdWDwRSiUmcAvcG7hnVESeOQRSNRVIcQCjeAXbPB7noPpwAuiPGvjpuFtPf
1qyftOuz0HfaBhVJw7nvDtHlfkOW3J+G2RqzP9EeGF4IQrCIMwob9yHrnE9qSvN30bnPXmJmN4jf
4cHKxDVQ5F21QpHGkxPVVCX0PzjOeIH7pKDX9I/MW8SHjOrbMkEHLhiCyWZdjw3p64CclYKpkHCo
ylOb98U5NdPuVGnv2akCHdsth9aSt6z3tlwyslSBahr074FybezCj6ToKM4nAHQ6d/NtGRmaOsB5
Azd7LMf+F+kC+WvDSChmXYbCQzkEXI7dK0XVfNLETeZLVbxX1EhzNjgnFZHbiBF8T2QObRqIbk4k
wvpUzsB0DjHYt8m8yQY7O3cmV1HApvSGxCOT9ZDTCiy4MIhUOrcADQie8g6rkB1cYho+91mttoZu
TKJbo58BwjUI4inGcY33AOvWuCV169gS1HLRc+ptInoxomjGSw4WgUHDZB06h55mqc1rtFhcB4Mm
Lgm+2sw5kCRGY2DKozzu64hWB385r3HyciPa2j/IaIRQ3vIp7xubCU1WJdfS1EdTu9G5oJY+qQKX
ud/06J3s4papwjhqYJ+pR19uyJeZaBT0NnN2i7AMZmRHHOzUKuKSPSUrKN0D3nZplY2rrHtn65mQ
5h1raU5DNUwHEses3RpUhR1EMdL0vxd8Vp4ISesoFbJThYLqsWyMWzl3CrJs3t/IowF90GTFdeJz
mTnaOnslSPFWJ4AQ0MJlYDkH0Ll94YmHPGl4edRgxx04fhI5TLm9H/yhopsMjKbY1INtn7h23MRM
qWi2zRMU9kfHZui7uGpXGFKRccISq+R9uU/hlB2bfLwylW+3Xdv53whGJ/67s7/VJNPtkgnxkcrZ
DClhfVayqZ5E0O9V3bo/QgYtW6xA/Ej4O/Zg0Zx3Ux0H9TU0g/vaOubwFMrhFUa3RAxEQGbupMW7
V2Rfte+rr7pmvufN0Wbp0MN6ENTIs5of1Bqb09s6vxI+EN+jOLkMVmgQbbnP/To7j07HdHycg1uW
oylJ0hpovRphw0GANVilA9167UX0kpULbyKT7nyunWaLQXpGslg6t2HNo03k4D2qBqh7BoigZpT3
2K43s1lCM+2Jliayx2Y+YLpvC6px4kvf8clFa48LVmMqnubG0cdeN3/LhsCTUAatT9N/jy7Q/4e7
8+iNXGu383/xnBeMm+TAk8pBFVWKE0LdrWbOezP9ej/U8efP9wIG7KmBgzoKrVTF8Ia1nnXtfSM8
NyTssm64FwGdL6Mb9+gw51x5mBkY30fJ0tSLaK2FZBPRWjv7um1iTAB426aKur9BS0tKA2ciI2cK
eJo6s9fw8YbwyQkrx52sbbFtRhuzQeTG5f7TNSaHiryU+7jsgRrHTbqezFTgoIranY3X6TnNp78V
x3fsdQVgXmXtavroRcq5POmdfukHLj+Jm6JZnXr8j3FanvJmFrbYsBipRINj3lRsWab4CUNjejaN
p7BhuV1KIozSxL/JLCwvvSibQ9px1OEYao+kS+unzi7as9lme70uny1HY/yMM2fvNQ0FDXFppkvF
Zfih9QKq8M6wXx46L1rZWATI1AqDZzTCr/YcSaWndXqsRZDdTLjWi9Ly45VrxUzImOad/KRk+Gdi
0B0iIqvZ0dJjVUD7SQvdqESat3L4MQU7q1pl4mkQYXtWun4yuGasWkU8bTbfRbSM0a0gM+48om3q
WWA52VQyF1TyHmqlfvOjQyu2mK2y3/BfoYYPenttu2sps4wUTFuj8UyNd4SJGLiNRuIFm/o3+sWu
PwWV7X1YCWl1VObW1mD8Q3Xosl2aU6raUH0VQ4J0UVT2ITfaTzoC/Wg23BNAiK517OBuT2iWRE/O
q8LFKc266NoP1qP0qPVsI2JCMj94LKhAbqhbwv37ig3iZsCEFTBCDmTYoCJKjPjYjb67lDV+o9Yh
8QtqMkctD6Gk3waL3e8ypbZdlxr7GpjzPUAYJ/R67XJdXOZWNx0FA4zdKMKekQx8Tw1bYOVb4WsT
M3YN8zZ44lUvcDDWDKDttPjMAgoRYB3xLS+UuW3Zjr6y20amd2OyJ2w4fTmCu5ygMrJ5X/OZjYrf
kAn7TsM2dLJD/YWQnPxvadXcAl3nKhSTvq7V+a6BZ53ZCt3SnmLIk8G4HqFEQXHNz+XUxdRPtOhl
WuknnVk/GFb1LBEo87wW8VtUM96pPfxi/Qi+0RgtOlpjSdD9psu7iiDFrAFTnELcIel4aSTEkjS5
+PJmrHkkumdTCy9NhOBWpSRIB6KlaQv4MUQu35zR847s6Us2wX3CnCQLdkSuKPx6Y3cjLvnR4zt4
Fw2DzzSNbwZuQxYlplhwTuLyCEBbqo1oTfFH4VMQwTotmU39PCTEMp/t0NZP0JhW4UpjH/Se2XVz
FBkHvJEW+rtsOqK688g7Wj3yPtVGLlTMLj9VcYJ223HUC4DvkmFv+oqYKtkyPqSlmkJ3X7WhAVfd
r36NrIjG2NCfogT0QeX5zsG0iCOUpUDf2bKqt3Lrt4dU6KVlhEM14NRL1/UaNBX9cB9HUR41GXwP
jIPupA8QFl0gVPB/5lUFGtOiiix2N4yvRNPmBCb/dV1tGFaWhbITqIyxhHCntrWcXQdxYr04Ux8t
Y7OzDm3QWS81KXX/vCtIdUAcMY2bJiMlXS+RhWfFkO/HfsQskIefo7Lil6y6+0R0vRLcEN57q0dz
kSQ3v4+0C+CDbRUFD6Y641Nr+RHyPJ8g9SKIXo2fXYQaqkNHVqKP7/MRZdOT9B2XcUo6PlLCZzVM
ZscmQ4RBm2MdexdLVOg39fsEJ36FuQDc44Q+rGmYOfio2QALKH+TKlpoBxF2McvLJ6cZtm3ee/hL
suLsjPggC4tN7ojUfN0BFtyw3UVR6bQleVP5X0YN3rYmJmjrk0i5pyLnlKDYWAw5C/5g1OYwPJS8
uhymjfLpZamtx5Og4CePve+o7zRj5xu2vHQTLW+VhubryO5BKk/d+cX+jk3jrybkIWtFRMquQIa2
aGQaPCH7lmu2mixYg0ZcUhTFXrqUnQqOXUjBm7fqLy8nA8KwJWQnVuTL5+l8KzasK52ufaWtJBhl
dI655gxrOZBHbL+NTp4+6lBrHtRv4ULXsmjrVNRH/Zy70U9yOjsDgzI5um/K0tULEltaXDcfb6x2
jDPszhW5y6QwlpXDBnL8bIQ0Tj8PWkda/IgHkvkFH2NNtgPBT9BkPB15rYBGN7VxD5xDrFR6q9rA
Ogb5wDXNoK0RrvWYjGfpa+ab8Ttr1dkb/PA10szwAlHkbRB+tcoct8TfFvUX1bT9JfemJxywgX8A
eZOQY8TcYFOQRMx+wwhZE5Pp3NZN+0M0IMd74q5sEenpVLF5VXb2lfhoL4ekst7QSUWI7J5lR0eS
CCPclFbXnKK2uLh2p11oGBABRR0zHrj+RyPUDm3FKw805U1MhtoR6AlC0e0+6CyM/YzvPTKyC3fD
YOQbf8Az02RTsfbRgTI4SW0x0KpG7tqE1kq8jxngNmteI6biS5bdX5ltRi+TugpJjg7G/349teq7
q+R9rAxvNdhlf4JUcehKywEeF76Efq0fVS7thTNq04r7hLftTbv7x3D5/y2IFH8intT/M4h0+41M
4D9nks2eRr7m3yBSzwYVCWLNRLNhW/AM/oUidf5DwNPj9GdZMZMk+dS/UKQwKtpSyei//zdL/w+A
Q8BIHQBt4HXM/yfyKJiJ/2w/tbGdknbmOzqGVxv82UzD+N8cz77JKxuUXrZjzPVdJnWOXGihT/Vf
oI6HQTNBj/npS5zXTzq69XEWsBPgqMjYMk7jz/Ip64g5ZKObDwjfs1kC75l6uOu1pCK8wF0HjW8u
jFky3/bGzVPaGTPlPOHgwK3Q1zejXq0w1X9PKO91ofnHxOriDfhbPNeJjaILoX47S/aNWbw/zDL+
Bj2/NQv7s1ni389i/2mW/Vvo/3PzvccNIGdbQJtwHovSuVYaIn2sMdRIVnvSoNpsmtlYwFd2qOgS
gDQwd7DgaosoNf8wCAhXyWRh9NhFeoyjIzXPRWl/GrOFQcxmBlahmzHRv+wsupIF1i3a2feA/2Gc
jRDpbImo8EZ0TKviVLgs3oo1dDTwrK5jsFBjLptE0TPly60OyggwSonlD/8FpEEmpxgy9NmaIWeT
Bmvzid8S38Zs4HCqFzUbOqb0SKDztLdxeuSz5WOazR8Eqedrxrv20g9Vv0L3ddMQnNh4RhK8I7Fj
bdM8ZPM64eQ0Nv1sMolmu4mF74T/TFwoqWCAPdVIwo2JuFbvquNX8WbjCkrJg5itLPAYunUz21v6
2ehSs8JWDUIwV0SInhF14YIldAZ/DOsLIrA1hAPBSmqHUkdcgpuG1M7fPu4aKGhvRehxPJBOopzf
qct0kpC6CwKoVTA1VxefToBfp8K3E8uAa/ts5cGWTVQqXKESl880232S3Lv30v7QlM5Wrtxa9pMp
1Z8KNR7rB9A4yRP2PpT5+IhEa7EnwVmUs1SyZ6sRjoRFMDZbDbGlxIvkuZHNoZDeTVxKWH62xJev
uxpXjIWPiaSLgyTXbjEMKCnY84fH3h/XULr8lZyNUB6OqG62Rgk8Us7sZdHH35bzPSqk70Ok+2vo
AguDwhBlGM96Rnb8xjUwaFV2tR8xPZE/lp2gJ7IDU4GxyQtmca0j/IVXjvckSvJNTNjWSenJ3k5H
BXZxBeau3nFhyW9wUiTSY4iVw2PomMBqxItbLZNuZivB3vGD90mixfFGTCwD+twaXZ2XaPaRFLVT
15FAG2sAeZI2hO2DnsYK0bCyCdQwVWNT02DqAhk/1BA4tq0iEVpXHL5j0D5aT0X7KKrHFYG1n8Zy
DMJiTaqDtwQnzvBalKc21T8LLfT3LLRekgFqd+wKxkwMsPppekq0+KksOXYHpvEgWKaPqEOEF3UN
QZn2uGmDYSk08qkknu0yRbuIJ4UQlEHtggCbVMBVaqPc9tZ5sb4z/mgkBO5lGjoYhwaCaeK6w5DI
yhq41JGUe/7oarh65GVh7e2IYI3rXchIeacJDzZa5G97w9BWumoh30cgx+20rpYURtODGSKHUfQr
RqPH8rF+HkYvvYAXYlrnZ4fGdSoKnY5Q5wFDQMJKjv2VtqBErzfCfU+hZJ7xmK8yVp10zM5T44S/
Ycbj/CzNV1REYlf2PLH/pFmE+Eo4K4A72iwCPbSFm5wN3ZiXqOG7ukcARwruYFYfmXKdja3Z6pix
ompKczkNv+0pjx/OkK5gP+HH7bscxQPdqz2Ieg3IbVZSu0+9BmwLoTR/z+yr1NIjUcJdjZk7n1j5
N826NgQe784/JbJz+WoTG968YmMws2TRzUQvFa84IMh35kLTzeu51kw3g4yaexnO2a008XqVtXQu
IkMiTXZ8jfgTsUt9EY2xa8OCyNso2NACby0Sro9Qt/Z2FH9yA8X/NAX3uM8XcLGGG5DIVTRZPqOo
gdA4u8USMqHC1aYif5UFGyB9OCV4Oi+Gxw3F84PfeaLx85t0heciYsLwS0uQAnYtA1HhNOSQG8YL
GQ2vOe6yTVvER8pfBGMxChpf77N1rlcXj8PAhOMGlAPkDdTxnUN26yrqCnPdOmCszFFhjAlR9RMl
x6xWrxZx9KGBFLyOeECiUbc3+MvVgnERsdjt8BG5qgQoF752I8knfuwuECeMGGY9ouHI2FhJU7s7
U0ueQKgj+qrvuOUUicBt/26b7XRGinDvCJM/DJJf1YiIJ7PcPloZ3mwubOPppdT0q4cB6YiFFYXs
UOeE0E2rkowOJlPd8B5VxokbWkuvZcWHsboW5ZStWUEQ3VgH7VHQF7SznCid2HEzr2ovUbk3gyLl
SppCxcObnSXOlzJVjDOJ5tiSzYeDJH3uJHRAsLx+xdg/qbCNyIccz2ZYTWvpMC5snfIX9xrxNrn2
y2g+MtkNRxYmxbow/eeuQFlpes1bOmW/O4siHRmuu+JY2k3etBGYpJDhgDvPnW2ju3/IJsZKKcR7
Eplzyk1y7nHIHFhLyIlcUQsoxGgDVA9be1lW43Ss1Nrqte4OopYlU+YTaFx1K8sfkq1vsAjwuBln
uUrPDAtPbI18KnabMIEI6cc8gESgoz10Tmgqb/mRuAR02rVebBGYAGbyRosnFjssZlI6StzN65A4
dmypFiJPkuPXhIz7q1w0zFOTCJm33I8J0pGh6bei1LYBRxW5w9wDOy2Lz4TK7+qu2dfTrHfgdmJC
xz4OcUB18vGzpk7L6kP3M3UmqkOdR73+8mjqDaTLWP+ZxaUYljlpK/RgS2E3EW5xzVjqIDHYOFTI
ZcqcZ8Y3h+VU5dk2M4gO1zouJEQZcV+CTDB4Siwr303XVho1tDliDRiAqyUIyi1/Q/QWNq8q+tvK
z9EHo6b7xHBCuHmErgmXAztiZLEYaiAvlOXsk40Mcj9SgqQAH8hdJcL0YufbURCgWhREYYrBghpC
KaLrTAc7gCL5OGgHNHQn2FAETLmyOaal+xWF7DWMaH6N0wwXHy7wJjsGIZYB20QfZYYcmq5eGWtR
Zd+UQz474potR+qBfmh4MqbE4KY5mW+NWXRraRG5Zmma2kjJqWLDgmng68vK2SM2OcDU7/6adrEy
3F3XFtG7nQ/GVuSxvQBvRI1VCrQiQYdpy+mGNXVlsItt6mwz6EmnNKtmlRbt78Szwp1VOdXOROOD
QGcXI9+oldOfsv7sGWI8opzzbvMhw8DLgQVMnjxb8npKm5UmkKcLvClrNHgHGH/cp1QsDr7ZcGPu
sruyhEQ/n3LMhuFpcCn1zSHY9pUA3mgAaBnTEgGL526qsSiuTZGsUq+9scRqr7nZlBeJl4ve1Nkh
qXp4lnqQ5EiI+VixjzXqemlH7rAzslkf5xPFWWbSX7MptVD/CLkVAq15q4TLIVD9QpiRHmnCWTfG
/DPcOfrajtJ1RVjAxRefeSTdVVCZ2c7NofZH7fCOlONpzM0PZ9ZYyz4idKxLMdcgzPb00MNczU26
U5Ox9ILCXlcVtwJWbQfDGy5lDlazG91PpqpLo8rTLTmhl1Bmq85g9ew0ylr6xX6gdNHyZF2wrEiL
7gu48BwHial+DE4Qjb+R9u3q+rU2/F9uw9KqUFvFgiftvV9BX35HEuN6/EFK0GWMgWR2tBuvBD1h
RP3qYocgO7kdQmsfOz7AZnXRdHsfBIJweHkZhn7XRPoqdFGyyFQ7WRQRihwDjx6+GdsNc4qtjL1l
rbXEIjYbqckt2aivztAutDIxVzpKKoTIPhjtaWdbzt1q0bZ4rvvLUdPKC+XT0FZQH1YYRrpoU5nV
zcvFgzutxJjx3VF446hp30BobhoVkfTKdGg2DCGJJIZ1xmEUyjhVq8qpSYOxNibDRJipu2EsDzLp
77UdPHm5E68K23gujebYmqgnY/IBAEhyp7X8YzaC6Rm9A0f2X+X46zCM8Wuwt57HYMg4CC9Wm4o4
6HqyN15TPcsyfOubW+izf6nzhwyvBHdtUG9hOA+PtWV/C/vaWhaMCX5gbbU7o6Pv8OF48HmnY9eH
ffm1toHD8HNpqBepAZPN5R6vjUj+7edmhNrZGcWm1yJzDZsDPVNPlItrBQvNC9Z5j1sH6fV8grDr
zGdh00qM8dEl3qgsfRrisCB/Od6B01nReuxZ+ksUlAwaJ9vfOkilJjM+5XYrf0MwiT1kIUXqv3ao
0mVhfAxt+943LbryzWDUX+hOXzTc+endDQzzXGnVZnSG35o/7ifv03bdtyCKmPHmj0LFdzQXn609
nDWq6zif2JlXW3uIdlVb/rJG/UroMBNbCha0/J6IwKhDnysG74FLwtpqofmO4/gkRmuXGGqfd885
4ZeKEoeCfu3hm1v0FlGwhrt2iuzhdNkuulQNN9cpQEWTWyNOMyzfWkFqGpLbUGMrnJQ4UjEicTYk
coNskUDXK6lKu6Ei57bRK5oH1yFWaPAv+cGhpnRLRud0ekebRKklkgGnJ8v73lXzCWleazVzMPQF
8Jy1KlP4JNO6Mki+q8M7E1ieDDk8wzp+eFP+5LbxQaRqw1pp4yjn3BdynuZedKAcjenmbLy1nfTq
c+3WZMGxeYljUBvOE6OBtw5PMdQNlosOYl3Sa/M2/lCpfiNi3R1niYeQhA7ad6Gp9zZFFI5Np+va
b7iAR1srTr6Il4SxnflLn2zu0gNhQLqRf46uddZG7+zY9Xc6PBojv9YIAbCyHMLpRerttmFeTn23
IJ0KMx4yTMu4+iJ8IWBoH7sJEblkhRO2OqJrp3bbJDmELNRy2yzPr83gEaNlr8Ii9ZaBPX50UfJz
ySxwq7VZ+9Fq+l140ZcOcjjId3CCfmOZWOvCes5x7Y59+UtHWThqatV07QM3Y5RmF8I5N7obLNj4
LWWe7z07vpVFOjeMDPjbvzCRbkIFn3q98L3h05X1K4na+4m86lKKR5OJPzLCODKZ3kuX2y8o6v/4
UvuFCOZQkLdUBvqq9P2nBIm16FHB5Vs9gRA7Hyw4GD5Inv2SHsVbZKMSZgmUR+9Qk4oW45kF17Dp
7P1Qhye7hBfQ9dpy6CEfTA6n/Zi3yGq9EC3WX7PnlHNr/a0YmE+lzlwBzxBT411K7yVPnXWr+eeB
YqKonPfeqldc05Zh1Z1Vaq2r7ENpyVfBaxL46bMqozV266fRLsFI+MVWEa+r6fTojnrmghESE2us
tGpY+1Vx0EiwEylqvzwitL7e6YS2JjQWVgKuyA+ekyTaJ7axDc3xpBwObUa5jroOjOqx0FYQ8d2E
lsiEaZ7FO5dEegBSzBC09qjZn+6ZQePFM6lGGI7hPIt7MCdw+muMblUGmipVJKEj2a07IBG40Gjb
bQgig7NAD3Wss25neDggbJXea66uZKUz0fbN5agNf/Isea0gom1DgKAoAREJIx8eQeYvyGR+NNw2
F0FencbGPNS6tSkN93WqOKrHColprG/I4MGZJs7Sv1VJfUsd9hFtVXygKdu4SUPTNl0n2565TeiO
9HvvM3Sy6k0smjd/KG+1BWzBSQo6UxvUVobFGBUdicesP0Ntx0SOwICeCwfTCT1hRDhUPTh42X4a
pbhBaZ6gFRZxdsllvheavjVkfynmAbyTLzEmr42U1mioV076YvflSyGq4+h2T4po5pGZf9IW7/44
PZLceLYrXDb1eKomLV/0qNXJLWY/lye0RKXDNhMQ3Fzo1cFEVjfCF7GTXExEEqxMtpCMczAkLS3T
fapz+R5Z4NpRZA323bH6a+MW71F+0eLimNjccen+dOAAY486HVGNst4NGJnQ8RDBpZQGYlM7wSGJ
mncMOI9qEQHNCLlGdIN7YvR4xh/OaV+2r5LyvInbT0+EJwpgKq0+RTUIoE/ciN+U6/l7Ffr4FDGl
KEYxLGWs3Uyxyt3yD3C7dWL9HPhYmHYUTrwqbFp7x/7W6WjDQP1tTfdQAN1Op3Jt+uNbavS3jr9O
caMwiuNgdmtPr7/DlISY0QQH6kxvTV2gR53W2UQmuNVdhXB53rQKOwfEp4SYQncYnubXq1blRye6
V9+Un3mbnTF/bLGQb1WJkaa6mxWLdSQ+Jvfj5lSMfzI7/BsnBODp2VfgGjFiFrygvqWwPtMK21MS
rwJEG3ONyJrYIm+Tfz3SRQmbhA1pBZdQc5+LPrgZpjyAYXFB8NQTFVb5LJvnKWDpPBqLTMOW56LI
MYd2l9pFtjPiTcskGzM4imwHdvmmAI0MN6rmEGC6OdUbBiqzVF6dAqPX137ROysa9OfE/mTFf6Fz
pWDKSiq28UZeousXz8jIuFx103vTWZjAyoq853DtiOKia+KD/Xi6GGS3Ij38T9qOh0F9h/DuuIC/
Zh1MLSvTTA7ZbNtbuOoGg7lprWDNaQnbz4C5gvLwIzZ09Xj1/ZUtcPlicjNkV17LtjuVHMuHzKFB
Twe2xXHnHWzECFoe6yemzlR15bjua7FzJ6bbJVaKMqE+gvD5N5PFj2Jt1/oAVJUG2H/i+ikMKiOn
aDe2FflXCYOKAQiXunbC3FnTwkPMDYOF72CIV2MRclUb93QAC2/VSd+lc5Yey4T2eSjNZo3oOlo7
bbhTAqdRG4UPOoJfU2Snm7pNmr3qGJmHWCnchmWq5aEbNCNA+vhRH4nwr4FRm9vetq6ity9tU2Ll
srTX2s8A7IXhY9LQHAXFa+DANXYkxH5rUNoqkrW9SypAghkEkMVPxlhG1n2czNwOVLLCgOWR9i1i
gwwLN7tPeIWwAgoIf9y3Glu8O5pF+UOrhxuMqNcm1NZ2fXc0XSFeT+TKVF2DRgMNdkiWc9PST3km
JmdQ+OgcPX9b1y3PUDxuGLPL8yKoXH/lR/Ue+qX1Uma/WTJ8Nf3ZVnCebPelqRRRJ7G3I42URXGw
1k0EbshD6ZDxDjniyXcdKqF5h8Puj3+LpZWhQQr0FQFJWCZfUZVzBudq7xiwFKRbwQuHibhM8npv
ZTWhJkTCA+cbn0hGcnk1FGzHFmlQkASfTk95Gsbo5bS2gV7j0nMOHEpWOsd4ig6tYwcUwhlC4oFE
fnTK9Jko8O+kIx0o89uNL/j1WARzUxPXqBn+5p7H7e4NdR4dAKGdmfWiJfZrGeEsgl3z3M5HctOw
FpHejPs08CFn4OKwtcnFEAqGGwXeyAYxd8rB1qCsXcxu+VxFKzpVTGSzlBXjlPUgVuM1QoduXyEP
H92qIJDdW6cGh6zTgdZog/4D0fOfyd4Kj0TIjMDGUgtGqn/s+dk3OCHkvclCGT7PoBMScj8Ur1UP
bUlzxr0yyXmV9S9ucScdKNLS0Olw7aZvF2GL5cJAzm/9NhAN2GThVr9ys12RR1QjK+XCBP4H/X17
p79GXS9RuLjz6LACZgFqDBGe9We2RPH8zCBASIExRQKmeIB1Re6u9Ejb2sSTsalGaZ2iyDL3A0sH
dMnbfnAf6MU+ghYafVwupird28LZI3V+Ccg5QosNldhHoc4Rc+49ZSxYGO5MqD9BP/yhrZoDrjDS
p7grSmQAfQZXUk+LD8Pv9t7Ur3rduPdJ/Efv8yVY0OcwsX6ZzXhKAFWsYIb81gdnl3r9q0XCMyr2
NdOhF73n7uM3v7XyzersaB9w522laJc2ZzIjaZiZDOw2HI0RUC7+WFygdBd1mhwc7opJQCRQYmq/
3FA/tEl1Jy5xyRBkEXXDmSXXm2BauJjE8B1FzY3U4Kz37uxQVrUebHSN3OVxap7DIXuYuboYoD/0
JLqVKjsSGFo99VLfM2Hu6BLBATCvLljKy2WliQNOV1YhotkznP4jZLBLhxApFRjSGEGR30vOBPNU
d9lXSH1PApRz69N+O3ToovWeb2bsBwEnRaQfTiDfdd25SK1R6yjPiI4n8S75MxbfYcJAo6ButCXj
dNc5urlx0nyxNi1tgVqHpO5RnRvifPhDxh063C+8xsOiHV3s+bFaVXqSLYkqe24hCSP3/UIGy5VR
n6hjIBET8zgfnKewx8KLDvHo6wYCkqr6xrFwGNkpNpN5tsvoFkv3w+/8lwAtOQFbeCfKGEZMTzFC
Ljb+jqun2c0ib+RrWLNSBHhZvyAtviRu5y39JtqJifRVNZTfRC4Tz11c0fevY0OylbWxVEsDh7mP
8ldDKM20F8BroLtYbeYH4AD9P2/9vKvN7/6Xj/2Xd//Ll/18xT/fL24JL7dYPeWzH0Q8x0lpQJLh
KWxqiOTBHLsMlqI4FOwKWDFP9yLB7GLPmb/m/PDz1r8f/i8+NrA8yRZEVS/cPk4B4pFUPEbEjyML
IJF2TlL25ujbn4efdwmvkXt3eml01UlQZCZJ8HrJNwB6CYcxIo8TxHM2ITS16EvmX9ceEL2sf96s
cpfgkp83J2lcAtsbNsFPyLSfD/nh5wHn57/eamGfigCjWOYT+lnVe89R/L4/v+Y/b6bzT/l5vxrl
PLDD/VjBw6WEI/ka3gK4jf5/Pvx87Ofdn0+4Xtjxuv+vT7fzW24G7IH7Rb8EvlbqzCz5YFW8whSW
bDTJIGeDVh2kDfYOCw4KgzSqD6xT68PPW/9++PlYDuxq76tfXtVdA63/kxFBvBcNQI/AS5+8kHEc
+tVfE+ubM3aJkQIACVXcIxy1dykozkXO8C1D2th5LbMqs/9OpdfTpfIABgnIfglxzhjHle/DcJm4
TFoOatZ8AMSVpkawD73i0sXVeGjsEVKAzsV17M5pM0DccNxhid72Y3AqpP3cBOmWYc85b3o3ZoeO
JgB3RnlGSYVoue3G9VSiwg+hhWTpX92tD9bg2Qdf9SPKp+nuJX16MO1AHqOSWMyx/tUkUb3rigDi
B9v0ti/ObV2ps7RrnyuqOLJlKDG9uOvS6fZu3QW4qQ1+jIkcnvBzXv4cNlDI5pKa1OVW5WntuRxx
cObIA22QzXut129Wb7TnzmlORolqZMI2XpkodqnDFy+ohbOTjrg5LKR17kzLOoMA4Oy3hkOgictk
VX/dPI3XfIk64/5a5YV9auJYzAb0aywHb+8aVvCUmgEVEJ4xbfg0UAguvcr8bk2Zn4qS+h1Q00lF
lCz8P/GGgGnByLOakmHeRQ1Xar/96ocGS6tVFhetnYrLFP+F9++gFp7QSzNdTDo9XUvBqwLWjRJX
l1ij07w4R66bn3XtwXZpODlT2KyiKmOlwritIBl20xm48OnP3RNKc/fEjHQfxsXdDGuXUVY9Pokd
OT9/LUYEEyu2hah9chLNKUT1TzzUyI2JUjWfVtgnKRlN5v1GRbsZ5eMZ//ZiLHzifubfhN2TxnaO
8sbQUfgGrqe2P0LqEqj40q/yhjuRn4GwNN+53+k7xnQPCpC1Pr+IbJRQmrBQydnJ8a+igiMrrYW1
/vnYP5/++QwCSCzsquSJOU7xrqisDGxi/mb53h8lpqcS89kCkP8zuBtGaM0ZYNoh0YKXYQAZN3yJ
2vrWVfIY8/CUEklBH33sB+MRyzBfSNt4xQxdLzS/+nRNwBnGxFS2nu791KljnlkrW9OJN6ZSNASU
chYwO81d1jWR2Vb81BbUeUmNJxrYZGxBx3Rxu8R65yxLt3uzS3PXEXMDkNGssL5h7o3QtYqAOhVx
670Os2FJlJa9LLyODYrRPXzuVdrg3XrIvgwbxmtNUgMDrQPtLewEnL2edF77oD95Y/rRazZlKo2n
LtqrkSOdMZpDtmO1TVky+OvAATfSJy3COqu65O5JskaFptn5IF+aNH4Gl7UCAECV75J/CKZYQiqo
fvc1RZib65+qwn/j5v66R1K40oyjR+LSIpisvw693aI2yFJ0wuEexFz5x6Fk0he2S3wBe0NcA8Se
5FHGG80sh2OfTt5yyLt3Jay7Pd2nmccRNeFVaWb2lPhoNjL4OKaZLqoOeXAcY0zVzjqoCi6E+J4m
orvqTnsLKjavZlSw203LXeNMXwHUKBrX5k5QLUmod8c5c8V/+LJgOuwWLyP+KW20nuraQPHsiJtn
RPtKgtE0rtDdRobk7CxKT34WKD7SUoyb0aX1U8N3UZX+HlGrdtUGWKKVYqWmm+bRQMspwmo3AdZa
OfR5aECSyzTpNq5hnoZsRDhtPukJFWVr7hWLsKEw1KKVUEDLoloaZFssLJocKybGyCrRrv4P7s5j
OW6ty9Kv0lFz3DgADtygJon0SW8lThCkJMJ7j6ev70Dqn7dud3V0TWugDKQRmUQij9l7rW9VYHKj
eLwuw4vDKm4btwKCVp4is58w0Jh5/QvsxYeDpHLT06sUeGEOTeI9YsOZjpFlYPEsLP1Sh+9DpBuv
vUXBxWrPOUD5U9xP5hYX1auu3dSsz6oSBYps6p9ZrTNMD+eyij51MrA2jsBk3GR3HouzwRjYGYdo
xbRYx38FJaZkA61FqZ81zMBRu5zVUrI1xWW2aNkZTowVvkGg3ZCNjPO3fU/cjko9Au9NYLEtIyZq
E/50W7u4QLtBqsbmZxPaZnk7UU7YGLN7dGygd+x2i4emrZ5RTH0MMvmV9D/JjbP2gzEHW3sJj4y7
8i7nZIEM2RiAuPcTO376AdMzuKR5m3mzQ+2s6/bvJN31+5rycmdLHKC1RwpcN93q0dTvapvmYx2g
C0xV0ID1HhE2s7fYUfJx31aoor8Hlv6rjpZbO84N+AiNu0um1i/o0G+ayBO7ZRR8tztqhbbBspmi
RzRXIR3NXsPAEMhtZFZkiUay5/2005ZcIXdjh/U9mbTpTjNwrGISMnaNM+88jVisAcK0li1P2pJA
JcGJB9zuxiq7+BAK/TGyWDMbMC58tD2D70AIwCfG+i0rfk1aOm7aZGY7zMhGSde+TiwkOiUGDFfi
DqhQvnlw1K22kfTO0H5ZkbtzjOatB795sKvmnrKsdzRd/TamKdVY0UOmWJwmnQryNcMHetZHKkPu
Tejga267SpwSQiaAxfX50YNtsXMtQG9lhjWrncazafafdr285CT38rPtM5nuV30wJy9ZfxvJ9mc4
DU812gMWatDrRhHsmkAc+iS4o8oCdSmsqT5j32K0kaQDwgYLQv2j0aZxk+tqt1Dbv0oqwBsWpeNu
UgBRQKJCEUUHxRZNgYxiiOdPADsqC+lu4k55fTPKE4pNGitKaV2cUv4yv+mw/syKZKqFv4oWsilj
ngnzCztnzLy7TxUBNY1goUaucK+JTdjqipMqFDG1VOxU8lJnWsXwVIXTYk1TjNVO0VYdxV0FDMYS
BkwHJVdiD26ovmQHS7FahaK21uBbMdtoZ6mIri2i+u2wYl5zRXx1FPs1VVzYVPFgx/KVaDJCbddH
1M2i6LFG9GQqmmwh4MqCxMgudlMzVYUV3NkeAO3vu2hODo2ETgunQ+7ZZNNcVIu/OaRjAct2PbIp
Ih9xIOxmRcaNV/jterg0FJxzxcY1FSR3gZa7Pr7eQOMhKAKoLve6owCzmyjebqvIu5E6ioHx2orK
O1NP5StYnIQi9laK3Rsrim+xAn07G7av4UD5NRTv11HkXwcE8KxYwJGiAjO4XyLFCeYDuqoUPhh8
NwxhRROOwAqvD6WKNIyypPDrTuGHxxYScQ2SGCONd3SBFBuKVrzeDIpgPFWwjB2gxrjXSGNr0NoH
ing8KvZxRhlkmykecjhAXwSQHPKJoweEmewqejJskZEsFojKeE7KC9oSsNqKtwyU4EMPoSwWoJh7
kMy9YjNXitIsFa85VeRm5I5i2yuac664zpZAiRcr1rOpqM9k9vxg21rsc1Skl5HtCXQXGhdJo3JB
4UZT36Y9pVjS1BaqSwdeOhsr46CvyGnMjPVlWDnU6ixjNANGrSjVJbjqTnGre0U5KSwsf7qiWjsr
4Hp90AF6zSVFETyGg43juNm5io3tAMlOFS1brr8wpuIGR7tURO1BnYRwomHQg9uuFXe7AcC9vvdE
MbnXI7IMnG2viN0t6G7s1fF9M/BN05sfhqJ7e/R8M8X7LgF/d4oALkCBRxImeK3o4NrS33Y5byDG
8GTQgt/ilL+qitbdYGoELwtmvFa88XYlj4cs52Zg5JzoPX7t7Jq2drV14ZWjEwo1+OWOSzXJnsKt
HoSKbg8cMKQPHzci3st7+RCMrPVmrwaiab+ZINITxUrXRLsndxLbn+KoG4qo7oBWXzX+/1NdDIY0
PFKo/msXw22avUdl/o5roejg7Zx+/vu//flPf2wMnvxLmiw9LMPUPcYtD4fDHxuDLsy/hOCKthzj
t8fhy8bgqGfIVbNd3A3EVBMf+L9tDeZfNpm6lmvzi9T/df9bvgZd/COpkAeIsjEIr+Vt6OZqpvi7
r6EZUrdg7VGftdi5ZIqQNs7VGVWet81wiY3NgiZ3AQCRTgbavccUCB7ZWvoEu5SMD+KdL7MHu6DQ
JJCcOe0UToVKn5QnL9C0s5B9e5byTCRIY+56gxBcpRQ1D5WwUmBIAYzkpvuYatX8bkumRVjRprts
5YyFK/JQB9qee15Mmvot5Q7MAIw4Rmk758q2XiqMVZT9PboFdHrOQzs5WP85+rrRpD8ZMT1CEW+J
6NaO61P44/E2roeEDIBDgJq1L7X0xcNveK7m8M9NiCX/rIgs29Qir2W9mxK2BB+WYebrxesT602s
/sd6tP6U9WgmaoJmTbHTJ8bfvPmM2hEKB6gufxFZfllvhN7nFziI9tFKkKgpKp6He/z8+whhYE5i
pT8v2M1CnRJWQM8iWRaogbknWDR52n1PNPye9ZJ0cV4MLcHuaOUgz//rhhTo2LdttA8z4a35JogH
iz1V1G0My6gusR1f1QFRg+1NblujT/MkObBXiTdJk9+hDvhho6jDZ7GMO1tk37IlZ8EYV280GZIN
i9b7YGSqF5ENIIPgnktb0jNvQochSvveu/RwzAEvaq2lvo4964jr8sp0aVmMDV5yOdXGddgZ+vVE
dqVaiLDRJx1H7JMmOQpaUifNJTTHIIthU/V6dKXNn0zhxfXgZSm9g/x6bItj78hLk5j9VTDTl+2M
j5A9MexfVvWFEFSONe5iag62plWa1xUbsY02jKytsuFxRvU5Ube6sifk+o3VasgUrOjaGBquzm7J
9iN9liPdsCMd+vxGRggpIhWaY47hIDd6OtC5a8b5IGvtMElgwK6IaNeA0iicQF4hL9yU44SzfCqt
KwG/7eC4y8v6nFeNnD0q8nnA9mV9gZ3Y7slotIPOn34N5MK8hnJiXndt9DJoBubQONqvzy3qBazz
b2fDcraRWJ4BWDSHTnZ0U3AyXjV4L65GO+Z8WEQ8GdoPB+/efplr/TzqSwKJsb+mIMN3vpVpeaan
A8DUbv/TY2PzvYHuQBGCXlIa5RfNAM42aw1WmbA7E4TUnVt+ORBXdbg++HVT4L3TchauDIBKP0Eh
UqfZDOd3vqz3jKmpzqmgKTotjrsFjkIudszakqQ7K3yeYuryXBvGpcRUwlb5bE18WWrTvgMaucU6
OZ9hp2v7f+UG9NZSbbyOHYOClWQbG9HdyZ0grNG3RjRu7AY3f4soQ59HYx6OpWf7XmewISxHnSru
eliBjKclWR5/F4Z/QFoczrJnh2ComzF7p9/bbF3P7KhJwbLHTsu5GDqMUdl0XB/CNkvfU5fYgUyd
dXrB+MMS30YABqYdjz6+UBbGu6ZOgb17IBXOqZFQFLGTH+k0DLvINOpzom7wnf45Wh+b3OGQIHQ9
tDqSizYghmnR7WPe2fER/8GykxXsbyfw3s3Gy/ZtWP2B7S95+K7Hjb77fSb7UYIQmzSfGnpzLliL
xCblXdwFNU6rBR2OLkkSUesmuP4dZqYIzkQHc5zlHRHeGND4YJ2BCrMqu3eitk82NOfYWM4UBATi
RzM/mvG4F1Z4jAuVH+lF+xzf1X5IumeTKLZz7VJQx233ZAec9HiguJNr4BwEYgC0qwKeID2kjQ01
eTuif2HbbXrEMCKRCIsrctQxlMbaz8IcPPSjvt4X1pF1Ee568gfsNW5hPexVlsJXXsJYuzS+Y3L2
EP9HxIVTy18vgNmy/hy1ZfnAkhRQmmpjrM0Bmq1MV2tHI+jV5JVh1PUCcqJzp5uhUnXjeW2PsHWD
FkoPaRt25nyG4/TDcBC3W30g9+bS3jvZEGDrac1jjzG6/W6RsKUTVQhLcCaUQGMWdXzD4ptaoCT3
J51qXOTan7GbNLv1lVAbTDBrSIXXV6cY57fQ8Fr6ykD7c4Bm7mjER8tEsz7DaprdU5yPxCQyHOK4
mzXWovLVyB5oQQ+nf/zt690hFvSe0yXE0Ri5v09Di7rcEFDe1pOy3qy9EWuyrzJj/hgpHaESt82z
HGBBWhUumHLxBGp02q8JkUKZ4OpI1QUKvh6M+eJsGsPrd0FNKzgiAOtMxqRjlkdb0/drZAN+lKuR
8sMBijlJOQTB7npSdLeBrpHIhEDlTPOf7i7fEb2ZzkLsq8nCpuGxChBD9Mj2Wtv3eRXuvGREIz45
uOutYVvXCydc3SxTwwBG41vt27Joh9Qy8apTRIjB2qnJ0RkkaYwrz2YuqBq0vsZUnu0YjP7XzfpY
u/T3MJO6/Tq8ffVfvu4KNeSRbtkTv+lQFi9D5ta+Oq7ffoomjAbr4XoDsMBTdlFrY8kOp2KCfE1Q
YLUnhZJSN53ek67cBr/HoHxhSI8wwQMJjCmLD7caMUs7FCVv6+9dx9v1vfzj7hIIDfyhotW7LAiR
gwedCzEVai/zPxvaxc1eWwtXJKhdcV5vWi0jWiPnjMCQhULp1DWiaOuTwKNpN0VadDEkBG4EP0ej
eNICGxVFoa5MupS78ismxMPUlNKnbJCss/D2hfoOjtRBThU7VCqEewre37M63SX8x9itSd/BWL/4
tZkSs9SCm1JZKmv3MF9mftZXI3F95utpPT/iyzNPa8/x6+H1KAnwGDoq5glHjDNSEB0Dxjp1z1Un
Jekz+kf/uvv7yLTTkzkytAPD1HfrY2UaIplZz2Nl2SVaWCChsnAsFCVUOgwAojLJxFUyOMuV1XsE
VmoulZacHm5T/IrzQT/rmqmf66rEmuJ593Pb0bRUncv1aO1hFnEDOX09XB/8es3/7TGH8pZfko8I
sYWf9XUD0Ls56jViqX89/o//vz5B6uif/9VPANQ0zWSnr756FRk8I/kOHNbUHnAZTIZasOeJPzGg
06TeU7FE70sg29+m0K+769GwSCJi1xl2vb9Os193sfNtc8gY525CZ4BjatqtU46hJp+Gzh/ZWmoK
GtX3yJKIovJ2pOarew3tCG5cMbWklXW9exxqKH9m1V+tN5OD2nZmRvYzG55rpSu/q+G4zMgM0Wey
aWmbL2XQHuMhDSAwtjtqmHLmbNhVOC3+ejh5airMNJ1UjX889bdXxXBUxG7KeaPrqwr05GV1WhxG
n12hVh+tmrTWo/Wmz4UiVqlnKiSh1DrUIbuWOj+uh5imMHLgHc2P6+FsTnxdv36K0VqRXznTkF3C
Mkq3Zc1eADJww7j++4f//ZGvHxmohvb6E9fHJrpnp55+vnr4H6+K5sidfz/z+3D97b/fyPrS9X5c
O7xqvf/7N379KJEUtW945KNeHGdmgFB/4/q7//Eufr/tr6e/fvr/x2NlDqa8Fs2wZyNE0NY8Ixj1
41D6aDrrXVuZC7W/+YnAEJxd8YiSWK9vZIK6oxtpCFAneUkgUaHKrl7SysRu7i0AZxshD3rgkEQ7
Vd/YCn+yRH8nU7reUQynWL/gyifUgP0H2S1+bqCvjdvoebIw3vRJGpxtD0VK1M8ANC189a0977LY
6/Zd2T2Z6EK2lQsAiP5pt7GH4WkZXbI9UGzbSuPb6aRNDjBGiWPRohhPhwEbNlV/JhQ4unI9HmaN
ic929t04p7ua9ak/dUnDd4FuHzperCVNRe5t0f0KbEUxmMbAj8Tw3eimeGfb39ykc1AoJCmZfQMO
8oa4Tv3NhMS2GfZg7XsW2iuXWzNPTm+fc74udJLSc6Rx3rJWXkhU7hn64u+R29EYjn6O80fmEaFi
FsFmQBO0D4votRsEVgIzOsmaDWlRTufQNA8mjne9QigUh3QKqQH+pDtOQc+zDgZBMfSAoSQ37Nz6
pnvVHPsnkQ8NNl1KqDNzK/8V8On8kE7BHpi/1dBtaKscJURm7yJyCVLIXB6liZch/xBEBPcsuW5n
xFk5qHBR44Y1Y3FXz5TJyxh9H0eNnxHquk9lX/mh/bbQpt7KwmtPJWArYPYyPCUmTRd22QfKnXyy
Np7xEGlfk2F78dzuXSxIcqYmfMHpQX1cSwufwkm3rdg+7gp9OGgytTdTThBdI7N9XOHq0k33PeFK
PyfM1Gi6hmUvovhpmRCdOUbAikS7XmwWoDmr1cKyAfl2ASNiEW4ibNbHMdQf3ZHyppmVJ4ya8iGW
7qNbZThAdXbvIXmvnR7e9oRtdPUEodrQdh7ljG3AKT/EtkeqYl3twhzeTZwEP7WhveIfQD4a/n47
NiTWxAxwrdRxvmHNPsasrTZ1SZpNshwsiLPWIm49SpOnFDbrWTjJFbKNGfSmlp5yLbupSDWZWq5X
XQ9KX9IAGmr0fJBOd3KcuTj7xdxPhgMF2yMLOoEME8qaYK/uw1B7S1c402msXjXpMqxCrspMTIQJ
hWcrxyhZFJ117S5wgCGQUfaElneRkJgOiJUeCt9MZixUGYlShZV+q03rw2qtB+kK8Q3X0GvFEIXJ
BLOkW8NSGKelORhkbl3DY4tbSaT7xC5SAufiVTnTAc2foJluSpQxdt8RJ6ff22Xf3s3Fp1jiR8zb
NspmdyMmOgTOEwJ44aUPTVWeavTvFLC0n4tOv4JcnSyK6Fd5cMUAPPh5iHEwzbBszAQ1+8XQ/kQQ
ZW0D6T1aTt0eKY3TSj9IWRIHacMSpqeKsFPLYBqTtxOSrKlY3izzSCHRkPXlQ3DVZga2w6BHSOcp
EKY5YuvAr5gPENSz5BD3jvDpt51zN5r2pZXc1IHegZ1L38qUXK+AIAvCrxvfLBn56NIjLaHuY1QF
AZ1kjeXBkEC1TFLfQgM/isfK0YJzRrBK5GB5Qz18SVHo3GuTNElwH9M9gUQ/x85rDwFjlC8Q2e7i
jj0uznz6Yu0NaIK7cDDtPWzksXSfxh78IbChbusa4mdsGxdrNg3fGOP3Zcx86UbQ9Y2Q2j3X177w
hmvsCi9mg+B2FjC25oETbbwMQ/ZZYWuHPdI4R8wshaVx+VbvlCn4mwbB2dHT714wHXH9PhHdg1C7
TH/2pRP6JdEMh0Qi544kiSK57e5Rcm8xz/d3mQOVK7eBgmYPw6wX21DayADwW+66Ki733kz3LiET
JALWuYun9z4c3ya39r1lfO7C7Ez9CipWmz16MV64mVk8N1LCKiOyFycS8Gxiy/ZdxlCDMYqcdlQq
NVHfgLKAGYnPMarEdtSHT1cvjmlEMDB4MFhOdLOcuHI2lDKXGzJ22D24EWYmdCfR5HUbN5XEG+i5
Byqmop1iFgbiLUUE6+OPaty5GZ64pB8OhBQBxoEFtQnZerpMVTikPbo6pnABQoQobWNZ+6LQUWSG
1SaJvwF8KcitgECIsv6jb8EQC6/ie5GiU4n0dtsO4dZ4Q/VhgGJPnSN1qAp2a2v38iZs410gCDsT
84xk2/HtrgmBm9loMLTou7Sulzy4mZSWNBrL+CCD/rs003PJbnjfjNYFhJl9A1P5ulFSgpCAnX2a
uVDJ+NgS9Bxs0egfoSswEAhU9+BcjszCNR10BLMOeEMjWV7LKKk2ddLZu8E2ChrqM83zgdDUeEzv
7bhENU+N3Yymd2lI4sn4RNo2e2kiFKM4EX4Z5V1oUYZCfgXcQyLs116AuVza9ypKnuWivXdeXJ+n
oEcMugzpie3qzRwUoHjD6NYcYBOguQEwdpsX+p27NN228ND6DPAcFhzmUKLBS8ySwTgCsNGjhO/q
iOyMiHmZAsKD1MxnJ2CATEkku69C7LvYnE3KPNqDLAlwgWC7GYYK2FeXE+tQSlwTCTgAFAWHpWvv
0OYpPYW6IJarWOR3U4lCJOEjQ9FxmsOZ0YF4OGzPzkUrQsxPcM2OssmA0PtekKW3rPw6P3Sc5ypt
LmSi3aESbi/lID8k+SV61ZxLctUB3czGbgqoBUaJu7N7QhEDXRRHADg/kEg89QvnERtHDXGJbCzm
sYi6ZJtvEe1gezAedAsydJjcLAiBDc3sdgK+xK5qCQzUE4wwQ/GRgRbZW3VD6nUC3xh3PgJF9z1I
oDF6BktA02tvBc1cXFWmrxIHCNrZhVYZ/mLPQRVfhr332mgFnD5EfLqMZ0rC1Z0glqEoD2PhZGeo
9iyfBICC1DD3VT8+sMtlouZb1+gaI5yljF8olSbgkb6hz09s9h5Lo02vRtKYRpzAuYbtzJbQytU2
ZMkfENBntGWHre6my/VsVvd6LHTohcOmKqCEJwh6dAwPvnBQLi1LXd17Q0Ot2QViH5oj9PCKKAcQ
7pTECSBIWd067BS1bwRwoOZn7+WnwD192DJ7qk3FXRh7Do5uECal98ZwRGIAi/l91ekepPlJvwEq
emmEOHseM3ishxMzbTHt+iymAzPunNkioc2YH+gBT3eOKQjq1vQGxixm0T6uJM2AsjlKO0n2wN+M
kNJXkRP40KafjoVDtWdO2oq++AEQ62essdbKnF7b08WlapyJCUYs6TzjU8GS8GCUlb2zs/5UjcBY
yFlbjiZDAwMiwScjnHllILwF53+C+0AQ6OihIGevaw1oENnD+rnV3qQyath7oecoBwqUnnKl00yN
D0Dzt0ksm9MIRQY6C57fLkNA4UxbOyObtTNie1/SuWHu+OhtmOQLAvptbLSuSsS9SmBdsdCKPuP2
OimUaTK5YRkZHK28ejDtR0eFdgSNvh3DEdsHoFFEv1urrr+3A4XzvjNepMHi3nPM+zy0XiulxojF
ve4CukR90O0mcr22U+sFW7BVD6WBFh/IsIZ8vtmutH86yGKTVP0xmy5DD7DRcgTF5Omht0cBx54w
K2c6Oz08YIn5uKPR6Xdi+mEV7rwd3DH2s56HCGRG+99AxnLUviAwCDEokKEHGC1GrX3riSrZEnrc
bZ1KsIShLxYjIOinCKMds83YZWggERo5cf4T7Li+JRjVZj/mtoQlaWJDsgVlu19GlHfK7jdtu5Rw
wNk7lo1tbRuH7mBKduJRD4gCTZyKrDcv2bHLkZukT/b0Fq8zm9+clRaQmjZRxPJbQXAiqy5QC/EC
4UFJ3Uh8eusZ+wnJihdsv/b3pkt6Bjx3F5TkI+lN/25P3VPae/eypqpeL9QYdDAZ5AM1LWJHc56I
ykNgnhve65Aj7hWYCZYKAHO/VGzXojnnyh4B+MqL48KNpcVESZ8CUO7Cxm809VfCu7SS2wCn/yAO
6EFQwF2GOP6wwEOhxFVgCaBIyfjZAAdIrMna2+HwS87LDZklfIB2deIzY9smlUivIf3IK5/dmvlj
zj3AMfqhcoZffT49G1F4KkNSC4f2PUij+RR6LJYLz34QbXEdadNTmgQbO9O6c2f1h6K0wFmhQEvx
tlouX8hykvF2MCeUgeO5DAIiwZ13Y0HzX42ht1sq1JxxSKM5RLm1oU6mX/UoTmlR1tOlkze0hgCZ
wdHeREv+LFJ8kAsOcz4yJIEZCTisNLa5pV061qSMwh7lGtH1L0thljfsUoxUEecWTlmFUmhTNBI+
RPeDvu1n1C/qKQqPocGlbctnRomfNc2zfZWDNR6w4WELwMLlMWoHlgs/aQrhfA9MoqG7Teisb6AM
azR2B7Rv9YsdimG/TbTQfYAgNloV6M8xQG3h0tDLcO8sES7l3Ppezn47L2hn0xarXvzhNBZFP67J
FrYovRUj3sSDQ31kiVGuUkzEc/cZLbjMomg+RvH8oZNCiKQ0AYuh3oAYiqMeNWj6iDeptW99OPV4
7Jwb1givZmc+NsZwZxYa8tH41kv4lPIkpJSajz9MbwFGy/zERr7uTVIY4+g5hKiwQT+6N8NUQZgI
S7A14pyJFb0DhagfIkRMW3ahrACyXgfimheswCUVZka1GSL+VLhUSiHL6Aar957UEciBTJESX/1I
rgmByPRuiCnAbDGXPTpWqV+lVBjwpKWM2uO7WbffUSGSu2lP9MjaCIJy8jLr75Ghfw9zTIQdxkA0
TMzOnfTjAQG97m6cDJUz/LJrw8TTU+E9myRpzMgpMLGJC9UnfKxYF49ZS8TOgIxZ9v1zDH77Ghlf
5iLaAgXxUfY4btJ+6Pca23iOxoe5cvZwwMRuSNNPDy/CBlzVmXSvcN+aUbiLHFgynjnO/EWofvIO
r/48E6eDJ3bfWw9TqT3346cXUfW29ecRHbKfue6bZj2DumSWM4ecNZ9zDKA1cmXR6FbkaLAT9FKJ
m8NnWJyiylFy29pfQITBmR14EStVFFisHLDNTiXeQZ18CU100PLd9i7SaArWqWR4SO48QofCXqDk
CprDzFuAWMHIx3uOTLfc1fTMdZajjYdxlT0qeulgo2P/5AvJnzSJ6bXvG22DTHqfaIbhhyFavQql
OihljAYC7Df+7d4Lq52+eM9p23zCgP9UmhLikAh/KfUNO5WAz7it45dohAhlAGtJ44zVufbNjCNv
07fQfJ34h8zyO3LJwMvjTkYvSer5Ys4bozavRas9t7NOlxj93XZA3au/5EGP+A3cIugjGENd9EMb
wnhfp8eJ3T1YhuqJSfParJZ7J+TyzHem+pz0NPH8keQJ3844gXDYACOEXC0iEhvNiY1dGFWszbwH
PBqAFjJv7yF/UTmDCSmfkek8RhSgQYNfpxYSAzK8z3EY3VGPGzcWmXIQPLYGMou6HZ/sOXmKh+Vh
muL7MJ5PcUcSY5vvibexUuN7yZ+A9tx36h8V9LBw1O5aa+Hy0q6muEJvszh7tTFd8IzyxWVBG+q3
Zhq+G4H5vBg9JLMF1E5SfyaR02wku4QBo83e0p5dbz5WFij73sPKHMMAKAP+XKu23+QygHz2nk1U
oBPLwUg+ukS91UReHfXvNBXMjAUiu1LfSYgv7nKumEYWxIZbDVpBbxeL5m1xnDc7rykh6NdwPD4J
kHsz+/6jKD7GNnA2BQ2OXATPtJHua632c7v4xK5yyJbqE1zJI3riJ+K6Fp+KZY5vy/nwuJ4Pbdp/
L1hgb5aYISmpcSWbXfme4VpuGgzoMS0imVEomE5yLkhsrR4tK7k0rXh19PZxdPJ9NNEqLt3gHoMP
leWh+YTqdg/leJT9rdFqV1FHTrLIflSCrlLjaJcMghWSEYSxYST3DThL3CyAkA29ftXiu2qJv+ON
+JWHN2bbIGWqKkgjnXtdGsAfe4BtOoIFzSR8xfq09BxmNjQG3zUw7wxGCcfHporESpvwyM6Jz0H3
asr2GIXfminUSFCb77WAraAjUKDFD0t8+B+tw9NN20IB91/r8I7v43sc/12F9+e//FHh6Zb8ywXc
iwpPMuh/SfBs8ZdBRUWXuitZu5r6vyR4hvEXkj34apZwpLQNF93cHwme7v7lUU52hWEKR+cZ/b8j
wdNNJIBVqRLXC6UXlJ6Lvkl6CMdtgdhPuv8gCwvbw/NshcajqBLtmM1EsmoI8TYs+q/TGNtDRj2G
5VJx0btePrsLaUmG18xI1irvMOjLS0ukHWq9YoT1IHTSL+SE+AImLkuBi4A4imBfbw6D12JO6zCS
EBZ3GnuT8aS2YMa7WnFlpu0TJKK9oJ7mSJClMyW6swiyEWKa7gMIx2xnwMEA8a0dCXlvd+w7jrM+
2W8u3iAEvI7jZ2r9RZnHZAMO42EuRudIUR8AN9jIO8oUgLdsQnjKaEr3eAzua2TISOAgEPUjxteu
Tdzrrg93S2s/10W0Nbz2sS4ntnwBcYNaZ11CIDRTHx6XhA6Npxx1Bdl9NAkvOk1UrC1W44s4COEp
E80XsESm8KawBcP4o22qDZRTUlrZ1WDFHfvDqNkfnTW/In5uiGJ27g3ZVNCIG3eTEY041ml+P5Of
ALWJnjvYBiQyXWw9jBXBYrXTvbZu8IkhkKSp1Mv3k2mzgZLAlmOgf3CBt+mYgon0euxjKA6PJGPs
k2Hs4RuF16RqDyfaUFs9s+W5LKfPNc5l7Nli02VoS2N5yC0CIPu0DRnrgJk5kEeiWlbXQ0OkgcEe
5pQUqpInx0sciR9s6u2bxslw+E5EroaiI7VIDeZ4W/2qi4pDVTo13hPG/r995+5+X7H/q+jzuzIu
uvbf/802/s8L2bZdhy8HdQqUq3yb/i4lzRcpca+19mNR44gTQY/WpLd20ZTN2LkGcLo6pUx+Lz7s
5A1fy9aqcjAemcRwHhnt7eBRaNCA42ztkbpIOuj3DoTpbbsM5l2Nj9YLn/SSuuQyu+HZqYb7mPLG
YYkSemRAwaCmxIex128yPa1O1EyIZejy8wQqIBxr5wDfU2WsO/HWJIfjavBGZpSCEkOLIzNvDxFF
U1UQQCFJLopTpe/OsLSvLd4Vb3FehoxFXAQMcVjGNzwsIQpLLlX0iUDIMAEl+vzQSrdjewiPFEqc
AdcJKG1hQn2yu9x7/H+fcEMwCv7noUMKiiCQimk5SEkf+z+f8cq1iZYUVfHo1GlPnbFzzh0ABoxh
5rUZ5lTSLJjRUXibXU1phe5g1u6manjrhKaxpa2I6pvNECVl88PqCyyAGfsIU8+bKxRmAOCM61iP
k33iItrJ1E1Y45/XQ6hibaU6T9No+Q1rFq1PzDs9KdlXtkDrpg9y51IiZodXskZcPGXxXc2ydyNi
LJGLm780lARGjAHPRlXq6I7J6tUM8+D2oUPi1UilsZ7uLDd4CeHmHuDggCqrqK+kxYiuP0aLtjjV
d7xLV1lG7GDeL0j43Svq1VhBy6bb1QBJ/cGtvseidRW35OzZMCfEYv4sbHr9jaEfHQa32aRWg8Ci
9kmvK1/mcLySgbm1cuEgktG6LdaDTU8eyJ6irkNLiFKRDEuPkNHc70eRbuOI3L8sj+Q5wUHFPHSD
oglm9Wx5W7OD4YHZAq2Trw8l8GaVuNkm3jdHccUIIkojfLmVfM7bMn605HBiYQEenvqjH5rpISqj
h87VXMiRMEW1MVEE6VCAn+hpKhTwHNBCFaKlqZVpN0NEk4LwafY9bDCAXN72cqz3gmb0dkZbS/cV
8Z0XuemRsFpQZJGTczXPF7HQ3TTi3t1WVX2ss1Te9CHekXmkjewykwx8pZehmi81XiWzQniCsYUw
qbA/SYjxgeeO/kCBbV87mnsm3YPcaL2iT21J69F1e3SIKDPnOQSabeX/wd157Taublv6idhgDn1J
ihSVrGRbtm+IcijmnPn0/dEHBzugzwb6trEAQVWrbMsMP+c/5xjf2HKjf3e0tFF6DYLdM6sjiDX9
Iuqp9fOskfcYLbKuE09cV1SZ6UYmkuSIIX4TJWJ16FlMZDw3p3FcpzRkIQYwxD2ih9PzNF+VKFcv
QU+sURFo2ykGzNPPGpmjdOdOvy9GUdlVjYhy5jdDN5hWfpEDsrO0DvxsMG8Yq38QGgrUrW9ST6p0
n5sA30tB53jW2q0AOtMuRnnyExH54cC0dK+0mjPKobIlybLdoGPj8ZSGx2jk6Sib1aXT2y/Y76P/
n5cBqDH/sgxoomgih8BPoECGVORf08I/L7xyOARBCM/jBl1as8dI0vEU1haKlYQUNG3ZLZbakGZs
Qp2gxdgYvUVUhxOxudlxs7SuiN4ZKO6i2UvB7ZUXw2uIf9GReLzvhnD6XkJRu8f5HnpQ1ffTsdUC
O9PqvVkI+lZo8FnDtej2AhnneaR0T7VZvU0WRKl6mfrdCIp0K4SUwCPt+qMVZggJjG10Zou6RnEw
QOd2PEKoRxvYtp2byxKcH6X4IV+qP0Rhb9ps+pFNV8FwWGRZdxq5mB30nnUE4K9sMlAbUcD3n+LE
1UR5Q04a0PxP+pmhn4squvoW7VE5ZT7u6z2BZqjAB9Z+SMbsgRRtPuKPpgvUCbI7c2MdlQq+Yidi
Hkx6BHilnpH3Jxg5AqaOLRChCiiMBO1QzyJSgehjqOJPHVb7Vmb7hiEiJGoHaeGABqzXSINpyaaJ
wJAyZazxLKoa5oG4GPdNy1yEGZ+9cAMfdEumuTcogxcHHeGxUqeexgKarznn9JCYi+9nfGQHxA8W
NmliehE/JiwABAs2nFE5Hn02Kumpm3TguyWuMRpvK6Yh/S4NSd/W8y0W0NyqBlYhURHam5yI/TGr
9WelYCZT5keJCJOyrvJjvxjh5feFDXT/X16gr+l/hz9Ar37r23+pFnDS/NOza71oFYpnQzR1XcbP
Yhj/+uwacYcL4dIENzD1IJmG0DoEemUdlk5ufVGVX6sm9wVhmW6D9pUs1nxSCc7Fj02w21L/EUke
E4oMC6qYUQXLU0vrvJSBFMnTMR9xgwvLTZjbBMq3LmzTxrwKWja/mwXcPpPE0RsgD4ISLJEpIBMR
pku5C/V0cCqtsRzLbAZEHPl0qkvWMsVoFm+Jp+woM8tBwDEGq3bvU49H6dBp6cLMFVFlq5yGieBT
wzxOAaAdvQDwJKC1vGkkYVJEc9L0Rny1CPRi4CT5o7KggldD/UjUTMedc0kQHkN7zIytobWbOmZ6
8Z+XC3XdT/xjv/F74NV1byPpsqgYsraemH9KMikWmjJSFBq3TF8YAiTS9FRXrJ5vMLCCSwESdiuq
EcRX8jHHrrMtZJtlG/fHSpNUBxh4csvLJ2JnBbdeEyBmYjsIJ6pexUDUIOCHgtOog/VENgUBKUDy
S1PSnhBGCcxvs4NEZbALyjBzTJYMRy5bRupyxp5AGzAdzkr6LAHsyVLzvSmicr8MEXMA0OlHXCvY
98T23oVBu8EyE5L9Cz0Dt+n+Px8jBjr/l4NkqIYkyTL2KPXfD9KYN6QKq6N2o0bkiUmW/TmWru0i
oi1mTr7lZ77pMtIFfZj6vdgvE9sVpND1IKnAYVnqBOw+27TtCSvVkFrOARApXSVyqTKqGhOlJW26
RMJgaS0n0SpQhwc5Yvai0HdYwIc9QRcno04eAF9Vv2yPUT4cRaZLXltF0KRkPPhmCGhbz5EQtcYn
oAsNVS0QRoNuSUPPY1dhbV/MNj4OQ86AxST+W1wDy6gYN7KZTwwGk/kpU1nk0ngQARe00KCQ9pZW
qeLjKkw6Nnh/4Hb1u5lGK4P/pySMozcBj5pP3twg9M0x7mmqk6N1MnQlZDYeqc+iNK/jqEU/5Cjp
bAoJFpI9EOPBSeKc/ZUMkToaRgiOEwgtRr013gXHwo/BjFZ7Y75EJc9ex53GQrMbk5ARtQRgN+Y6
kTKFLh3A6UsibVJLF3yBoukiqSPdR6sB8U1u7WlsZkcmhmfTlvoRx0B/ixfUPB2tqLqr9Sc0nAYD
OjE6wnl465WWZaOd0KqknzKouD9mStJkZ0KK0ALTz6kJR0pxyBDK90DyF6pN0rqQnhU5rlmpR0f1
+wRSo+JC8lZ9JOz6Ka6EczZK5rmp8ceYUQaNUUb/nLVP+EV2tYhRrYSEXxqlhJwXmi9ObzkxhH0V
6TsRz9yrkuaarUPJvoKG3jcrmDiexQdNPTrI0xqX3LSbYhJoOqtw6Wc5JuaUvAGvE7BfJaZx6aqX
XM6TMyS8p1LuyNzULEz7LStPmG9j5E6HdirsvAYbMqoxcsFs/DGkdZBa6qFXIc/Cckp+GUkHUSxE
R2AEpVe1jJx//4gFeYu94Esp83I3T1Rx3FJse2WyIkwLsHbKYYdzc6RaooU8dndFYcoVzeCIjS6E
rjWF4omDa9r/+S5mMfv3u9hSVLajkqlpvw2bf9uRAm0kZDgd6pumUxxMuZXA5O6NfUtH5YmH0g19
HHC8plDPRirc5Qg8hVy3zAfHqd7OAe4EiR6vq62IB0VrDkqiIjkKLkJeXFU5KZ5XFqDcLVdRTiI/
JraBZkMkv1igjsBH6YpNKnOxLeXquUtMbSu2PLd/11mlwSYZZ+24i4KZMxH249lMg+/BHG5ipljP
JG8yHu7MJ2TGwKilpCG6m4k7z0wTG0VZ0ck0J5IkNHFDd6YHSSXh7RnbdGMIeoAfo4pIEdXB2wlB
x+zE8Bq4ygdhMc2noC6BQeY1Yzi9LvjBYXHWeuVAqg+dSwuVl1aE/btRLTvCWJZnDKKDm4Vi5NaT
rDlFdR2QztGQKSNcO3XtpwQsM+iYkuc8uOvW+q/FRThNgZntLJXg1D4G11AHrG6iEV4HKRdPwYpK
y0XlmATgYEezSc9Uio9WlzInmuX0qENT2g2RilhyFhPX6o2vfEVrMMDQnTaK4WcgO2VO5ReMXQ7S
Ws6ECXOZDMsSBJCptjVKplsnLU5HD2Hbkp9txxpPrrjod0rKho4hONU8UgEvy4YtAebYjQw0QnJd
WgzydQ3tawJ7JmJ21XUC9Kcppa8xCq/xwKihCCpx28wSaxxxT25P0VGWsnYo5GdRjGr4jAO4xNWp
GZSJ5vZ6hKcKqeGSY/yiFU8MMLRJOLk6jvaorgFQVH3qZ1bIxDNMHlGC5qqeRAXWTQtZIGTCVWYW
e1gkAkOizwRXY2tt0y8sfdK91Lt0izswxARH5ggwImCoHSFfY51/SeqZJ27wRyhbnEEdd2QojdkO
d6dCQzE4BGqOr8+M9yVEyReQlZ80bKRTvf6pq62DFS438EEKpFOd2JGiSzEeqaqnx685PtVzK7ak
tDIPccCXZZ6J5csOxNzkFCJjNGWDOJSS7bea/g2a8VOvTf2avELbC/erHdabfPxh5RXzVtxFptM1
jXlAxQgm2oDAPg9MYCWxNBFAZfmWLmLtCklWbgGIarA49VcB4hzQUZ6VaajoYBHJUYl4/k5tztBo
DfXB2ls53VQku1ArXqqwZFay+tIq8XlQGkqeUonfzSH36+YEA6EExaqZq/L6W1IS8zDngFqMDkrb
ksZeSLw6kSZdfEWwt9OEQfdCwOYsr9X8mgZcdhRHUdQtb/UEBa1Lh4JJtYRklFX8CNAhBejxXk25
4ai6Yfhyoh0HtSovxspKEoYpu1Rqc+872C+ZVQsoLK3stPSkMlkB7ckhnqjJBHC2YZ88iljWVgw9
sUymlW/zYhS5WoYIKYAUveVYcZxxHIxLolX0HJpv+hTyUxRW1maKmYgWabR4KPj0rTqoLWxjyYuZ
aDwTjakpsPOtnQCl62iq0UsSdIJbhX6WdI1fzyMw5VbLDzrhLKhOBGirghr4uWC2ntRARQHgPdyk
ystFrXRFbKuEmEbxAs4wuEwajVM0VtkuDzFL9qoS7NU0J6NWIzKD6EvMHS0TOOTHw6arxzuSpuwk
m/O0VYYZZTOi89+yedb+oK5psPEEsIdnXC0zAbCFMMtPQOuZQ2+rPvnKkjHzxMwUj3KN7EIYEPsY
AdqfkhGNPgdHBM3L0zhA6rAqZpqDqlLMipLpL5LybhSGD1L3nahq2Rehfe0siSIh7RKd+aUxPklJ
/bHQLHZFJV9xd+ONGYLFQbMu3Cwkv4j9+JRVSMHrQvmb1SFotEmaHwyuzmGD0kCtatY0NW0A1ejI
RF8BoRZvZKRhOsg0EZFb3/o6tft/PSn/fwUzSBTm7Fr+54HQ7hsuw7/Mg/7rK/57HiRJ/0tUmQUx
+VFAMKjUBf9NZZAMBj8KEyNaKuY6KyroFpInqVowGehsGyZJkKCFpH8MhFTpf1m47nRO5lpnMEf6
fxkIMUL697Jl/RYrGoLREKMpxVw3J/+0QwN5WPeaESBEnZPBTxm0jjzs4N8u+JerOIMjhyy52/++
VHE3oO+JCFow2n0mxS3sgPXt70vSIlJpExLZerpn+98XlLAtkZW8/P6xpI2QMZ6NvGz1hyqNgKlt
felXF3C8+o3/6e+EghSuAOfRr6ctXR1w8fry+05uJ/TIamNWTmCg9ZGmpsJjbfAY+n0b1DKpIAOD
IrV8LPUqABGa3K1XtI6hETdYkhGpknpmdfXTZI303aOcJD8YGU5rwDO31VXVzxxg9DozP0VtDkFm
wsFkwVhUuh4PTaGLNmFLu3ZOPy0ek6w29bCPVj/aPEbDnrhcyavl9iJo/FXTFf1eFTB50tuubnNI
60Uw+EwYK1/62doZxFfHRJTsFJmmc9qS2kLhWO2nxUKk8fu2bVreyqsPUEEYkMIA8n8/J05L/F/r
Jybf2NiRb1Zn4bL/fZGWOtqKY3yehrb042b2w9WCnjZINaDd1mEQ+xNM+KzSB09iT9j9SeL0ELFv
Yg01aH+SdUws0i4M2Zap2BxwPtzzPK43JP3su9XdDLem2EsjYkN4U9ibV8DqP15CDYv/P/44r47J
TTEm18mUevzz9Hh/X8TVSPf7zlg9f7/vZFPWfTaOtrVaoX8/+e+L8Qt4XV+EhSbklKsghJmbIPzn
83RJgrUn3cqMOe8YaJGCwM0G8xwmTn1Vjoi7KW/qF1m7rxbn7wYfzQSrxik70PsepfogeHAtqGa9
YBs5aIMqohn/rCMu4V7LmC77G+/ojVuKk78OCMXkTYsgSTx3w2ijkwx0OnGHdK1q7OIt/SttUAU9
ylMUu5RnCslLKeXKpgRa1y5nZbqr1XepeTTMGyJ6GqYs82xXEeqSfTTYADIO7O1bEfOcDXTIn4fd
8im+oBeh4lPJdrkBbjd4YNtRATTSOOhYXWKHKAGLeKFmQ1PbUI+gUmF+qoWr/6DQsWzSiOTaxvqC
Y4KCtbgXdyXx9FcdaxWQOInQHxuzGgKyftrE6j4btwnbUbo5keXDD8+AxyIXnuzacJrwqbI+q2/6
/By+8/AcX6mU6A2Hbnfs7sQ4ciTIh0Ng0W+R4surAhnMBL1AOz6U14oUhBt/X71PtuH+SXeJXR2E
pxzZFKld7+QLMB/JkLKtuIoNEYZ4cMjqXJyQm3XfYloatjOSCZhzwMV/eh3Sx1eSOwYoPSCe6a5E
yvQlogDqiB6wObqdbPNleAvEPwwQ0H/WGTgSIrfJfZ7ojsp7fC79TZkOxUV+UR45IniNNcRma4xq
u70q5N8w67wH+2U3NC7EAAXwWOjp3Ju3ysScbONwQdbCiBx7UnbXjxjTukfxabwUryiVzwm2GNTI
/cFq3nFNGz4iZ4GziJM92FKcsTc2WZGGL4MuLtlO2/iUzY54mdEirlr7jfmsHIU3PULliz/EVv+o
P9MzgG1yTvfVroPp7Qw0K+TNIG+y77L1Qm4HDHBfeW2LCoT8TY5+jZXCV1/JwoTyiW3tmpb34Vi/
Thf5g1FW84b1dbScVZx0NCuwpjawuowIHwcUotW6XFBa5smA7fH4GwfacabuhB/NwY13Irkzz+y6
kM+wB0IuzMAKYKrbXVUGdH+tPdFXrS1TxLuGk+71v9YXYLZD+6N+o5f/E39bV9aduXX1e+hWFVWm
nS8vAbbewZZHOgeH6tIS3dE50gNOJ46VvcZgMnd09r/nwmdfd54L8GEO+6B5sds/8p+8dMvMx92y
5HQd3Oi7br3Vnr/5Hk4kLwwnkmL0h3rElAi2fDhZG1jd+aZ10T0bIATf4sBO3Ow0Ih+lyXPoNs1z
TR0P+441A3+mb/5FnDq/ooFF/qx0b63yztoRzMygEZJ9s9HMjJsWubxpAGDu5D/z4pTMM20ePRnf
bir5sG7zLjEE85PvLtzqDrJe8hxuUrThmLd/CEHxpM/yx2IJJRbLn3VvnPj57Cmc5G1+0Y5hiLXd
Hrehq+5GwI+kzjnaS/yOOGn0yi2r5fgxIEveVZekI6bLbgLc4m7UgnN4EsVd9RzsV09a52cX4Qtr
A+d3FBhc77n3iucJmAh3YkxPwZ6O/Wuw7AhQEVcm68YSPJPfo0SObbeEUU0HrXeYaxU86Fh3aEI9
J1yU5K0IbkgLjHRWVM0u3hAFenXip4GrX7m9r/kp+UT2bX2FN0yF2tlQWUCUH2Zk7H/siCSk6a0c
XpL6lALkvwPhnwSPbxNUDpGDs3A0hI92LigLPPZrzZd0796CE8o0Y76ks43FB3mWuM3LVw2DctUg
5bZTlYbItpNe6S2K4rWdzoaIipdffxMisWa1zd1AJUkYse1PDi8IZwYSiev0VmHdIk8L3Nt9uQfD
h9z+rJFv3L3E78qGx4BlqBiOWsgBKlvPL3wPlc4UtnLysVgsDOZeTL/Rood2AnrO4syguPmIhodK
qDR5zwi//mY7/sMJ4wWTyy/G+i9uqc320VcIAdJ+ZqZ1DbO3VD3JT4gsARssp3HnBG/NnrzkmEff
QaQPgfMJnUj4NehHYJlpvsO/FvceaVIytm7Rk0tXQl7Y0K91pe40jFs+HsJfdvVxvpPKU4pCgtA+
upK7brPi+2ya06QVeAnL2EZtr0Y6YaE5YFnbK/vkph9mX31Szss5eDH3XNHo7w7Cm8EUnSUmJSGB
BPI3PgJo3aYlfAcfrVcoT/QAN1niSoFPdHUh32WiUbQ9O9zglrnjM6aZjeLBI8l2hMbF5CjEr3H3
lE7Ez56AJs8HKP/eKykInEHtW4q+1MgLZH9a8ft2WW5UXMkN5ReNQowIS3zQacdjSjvgvaiJRiTf
qCANlyKS9DAHOk+SbJHdwwSW6+2YPC+r7PYkDf6gYt846YHDv5dxrGZXgljDHholXlW7urEQvazf
CoDLOSL+jerWpn3+g7a8eREuar2VdBC/mItp6pHkZCc/cXqVE4e3yDSLeUsvBMgmLc+RiOB+kzIV
BYlYg8R0E+Vgpa/G6COXXT1lpDh/qY/qZL3npl1c+VvitINDdJhIfKfScMxHXW34SDcZBqE9H6et
+ak+yAU9ZreZwfK6nHZ/BWPTPJENjaZg2/WbYYsFb6u4xUd3FbbDdXHDiyDt+117Hg/Ke+1fdWIJ
f5qP6QlLsXmu+B6LGx1Uv6CXson6TTKegJy9iUStPGPdFSE3HDhGgG1nIucY3tzxz7aENFGuWuwV
dmR7DOkrypwOwpfTyww1NmjVm634ab2Lj759DKPbvJBKP1xzDz5Xe58P1Ep8ii01uzZvsWkiZsv2
YAx1J7mqh+w6P8ZH88Lx54fF/aG6CvDDnnhwQC92yl37jIYW2skBMPlSEeriLNlTsTdepZflJ4IC
Eft5cYLtv2cbMFZI4GwRAe9Xf6n+oOTE+LqCbrmGNiL6FhrQJCTc+l14F56Nby6cZiu9iN0DPYL2
KmECWN0EDpsIXXyYy72jKOGT/FmDBV7JZSaloe78ZrgBCdXKrebAoDQUCB1wWz2MB0fatYktDqzw
MDg/kmun0gP12t7N/F70yp7J+y3WXZySOl6E3BsZLeue8icLbUQl0h+3rc/lN89pC0Z17imvTIii
bflNFsG2e+o7TAOOHLywq6rP3Yv4mW8W6830SBRLC48IHTDsbXvC8x4sXj5S3V6GW3Nr5JOE0Pmm
lFsr3aXv8Yj1j6u+vswyRmqvvqdf/PK14o5oshxCd5nWWfG+vjAehWndEmDL1xtPsrgR4j3T+faM
l5B/WkJnlvzipna7zIAyTKTVhgs++ZhbJ3hKz8GDT9QzSFpwKYfnodzSFCP6kG2T9VejPBfgAjmV
eiXOo4nvRsUE3++/a1rh4xsTVGi2TKLoVO016TzuOOY5SWfHccHcBBufmjMCDmQ3ygKHpkGK9Aun
RZJPwEG/I4zC3P++GFFh7dcERtNsPgIFsAc9SrD7PXSP33e/f/f7Eqr8X0tUqTBMXGQZ/cVDhbZP
6YJk07TyaE9g2Kn22S4zHwEA9PtulOAB/b7LBYHPlaz/J1Px0gMFOEyMnQlyXb9kAshU+P/jV6sV
seeaPlJHar6REGuaCm91Ew6uXFApau2vZI59Zr/+QNlcN5sKh9oiiiOXCA8ciAhWl3nTBkWzh93F
Y//3rVKxxZ+zfHTkC3MKRJld+WC2/xPLAHod8cQWrWV5BLRAK3arNVtghbDsoTbhjJoQ6nEnYzxQ
7fGH3OFD4yvqbjD2JpaMT12yTVQJdsIY/gmIUqza4rvGk8Ih1o0pPR4rQPJsJk8D9q0JhybBRVu+
qao/9Sc8DY581+/g7iTApgcBAfuaUYul1M1/isd8EdyOWhSdOD+D+vNh4pU7Rk546t/ldzZIy4Hf
/imBaGULTufrtnWdo03vqe/9qf5g1xliUoZtvWzofeYmliiMVvbwqAmifSf34SJ96PfuU5g34Q8j
cA60+l5ujdGT0w3nfq5Rv7ho4uWf4Tu5sEmtspv2iXHvShwSUUxpdNOeYMJOn4VX7Cg8GGlUx+7I
bGLhLgQK4nRvqT//gO77SKj73o0rUGEOHa7lp+Sbopid3qg7wXv7U37UIXFQTkLSrLGVMG5uiMZk
v8OXhSu9Zd1Mya/NfQg2AMlxeJSsrkflU+b5d223nBGIHfWJoCZGI5vI43RXnT0TsG4Xvnbt9iFC
Klt5miVaRS5yWgVRLQPF75EsJgz0QAzOXeJPaG/hDbDkbawSfp3HF/GtGAps2rfAqwIHRiUBDnZX
OTDhktkevfDIVVklTvGZwCoY3eEBalIcOdSC+zU5E+tYfAyeDYdYnp2+W0Q7PQVeM7utF+8VH0eT
wq5+C86BU/DNd60VZ8EY5ZOKDVHjk1g24d5FLi7k1OcvbsKtxu13Uis0Gzzfb+yflQN9FOkgsbDc
CTNW7UFyNKD5o8u0WX1vmd3cRNhyqzeLH1L52aMJ2OFTU8GwRAXpZTzIX0iklTbqPjyobojGAw8l
NXx9Q9xVxR6XkcncHJ0n2sUtwdMsttZJ3KGZnPz+JTmDNjMe9Z4YAuLQzuVHdAesrGAQ+kZUeA0G
10ic8KULuDIdzovlDp/0iRFnRo95ZGupx678rbL5ZkclAF7EUmAzkkI/G9zlXeNPD85GvbW86ozP
zXyXMW+/oFXNT+xe+rUI9OMPtfIsNgIpa3DpgWeRbhTn1yp323CzqqjLTUZvWnNIXCL9ag3f9VWJ
fhe6bG8idFC90a5fH5z4Idg9SNeV0X1fYz7/GCe2A7n5F6yEIpw0spvYu39R/LE91bfVbm2WSba2
UuddjR0KIYp0DOgRYGt6Ff+a+XY4so8UQ2f8WI7B8IfklIgZKs+Jlg+x1WunpCzlUdp6/R/tM/eN
nNRKe6E7mXiG7AYIpMndfXji67SriPBEWkAR40+RTVr0GDqFYjPmHuiDPYp3fFXhsu2hzIsbosCn
T4mgkwPSh7Xf0jrtx3oVfZg/dBHQ+d25MKChcBuuMluQc1e6AsIbm2/tk4skeluIShOc+kNZNtpn
O19zckESL6Mh8db/sMRF7xWZfvCWMmq1w3Bpn5iTGMRwPyrZTxoWST4XzYmdfh31DV2u5DJ+IAyg
laGHDn2sWXuQ/ixgo6ld8Sdr3PZjJhKdgzbiDrYXHt+hg0na/NvS/8o8ciLzD4RuiFXzrUDbJ8Rs
frLYTBub9jNA58+lflJ6O39dNkhJz0aH0M1eHvmHdZs1jKLu2G+gCWXZNUufA1amB1gFwhOGZhuO
p3Za2ywsoXqCx5BnL82h8BgIHjYGzQF0yRiURBIbEwALPetlXB+Xx3Ap94Mf3GdmOQxd7OVKWwtL
gsvZbb7TKzdJqNwNjQfnaVF8xfTyeZtHewt0tW5DQ3qRXXYvdNJ8GCbzS37FlVufqvGVrhdPokC7
RBalgssjp/k0XOOJDhrw8Qf3boeK4VSd9ct8YbKrR7bFqnRsKRawR+zJmUWXYa/f7kpeJuexHnfz
y7pSYPG6c+a55YQH5ArzuuYXssKa3IyfPDXaeZug31MQX/SsvIfyJT2NF+MDvaHlZOFG/JlUv+eW
Sw/CZ69tUgVOjz9HeyzfJp1Q7PKGXVJGkLNIFWMwBaJe3JXCz+/x5sSorngdWATM940ooiLc5nap
HdhnB9vq3FaeJgG3dVh8LMBMFCGln5dOI7sSm0+UqPVMkNGWFpb5w6MWoW48b4XsTU8OPKFYRbmw
iO4wJLaadvc83uSfjtN853bTdScfXVri9O4SARGuF2gbeXT5gaq6kQwboQBOPnS8LPbRE3FF7P0h
//fc1nbxB4JbxSTgDVFy/jZ/jCfuNBZs0gQhUipo7qRTlrwgGiN5Mts1O2AnM1M/Lqdyxw6VYwWH
gmphNFys+Y9CcIJkq5J2vS70CvtbPjvHW723o899oZfHjNzDg/KhTa6BFwyjy7LDZJma23ryzPzc
czV+xy7bYyzKnhS6ae7qEqY8F+bdTO5U66KiFIFu7Kr7+juzstQuvU4uR6bwDOjd3Nc+M+oUdT3h
wXCKKj80Lil0yY5LgV0lj23GqQSNBE4Msmh0MtmNdWe9UFTaKdBYrh0LzAp/HU88Npoay+tGCRAL
etYTy68NWvmVwW1EDSUfcBty340/eNks02sHdpdP4gsPRZqCPbuk7/La4tHeJl6sXTgpykN9Ca/h
i/qtUf4/DYeBTLEHqXV4FOzQt87S2vvdSF/JJUT34wzlLk+33KO4dLnwyN+twQ7Y4kvJjYnmm0vi
Mf5Qe9VMWhkOOagJrBvosuYsfc6DS2Ny+Zw4FJRz1+5Zw8/xCrYQWlS4Ca4tC8najk7ZLZY7/Cje
eGtfYIL9SW+iq3/AgtIjQvtsxC009PtxJz1QHeKuXbEukhc5jHWKnTB9IfJotwSn/GH5VbksX3hI
4m4HGoTIoF/v3faHWhw3UccurmIycBL+8EhP9+Qd7s1T9Sbh0furG+y2vcV86ZDXJmjLxS0dm5Rz
6AR7gg0K/kpdG6siLcuenk7+xJ7/wzCYuFHtyWTGVpu634wvoxu+5twBFHgjDz4vx4GtOTnKD1v/
G7ECWzYKKRHWi0sfmD4m4TPyfjrKf1l1Ea5BfhTO4YGrrLsX3ypKEtzpG3ylhLQf52tnuMEPgARW
cL1yKvpAyX5h+DH+YHzfJ5f6FvpcrV98SBAubXekWVoRRg9fax/sVEq3LdlnMtv2D/MVcJ07HeJt
5qEzbBcbbtmKZHD6vzyWLVjmz/ILpZeGjdJlnHCUztpygdHC/xUdZUNxfmONahRflryMAVm5mbS1
zAikQ2geo4p9j7dyesojW7vh0/rk5sR0PDy4WORvGbCDYdvtaXwN9iS5cfW/TI852XBDbTh83x/Z
83Js7u0Li2JC/4T+zXNMmeDKO/V9+bQeSHTmlxRc3gfPJU09Z/1TNH/xoKH8D47KR1BvIv1gflGd
CIhFC/xdu+iWUz48a1ewCuY9hd9H+gWX21F+BpOUPQYfsBX7nn12Tk/TVXzTGrvcZegSjsVBNYDK
MDuB8Waj/u4a5i22vKtc6xRewB9H/uSq57KgAtdcNCwe4ed2eYxdxbe84mIdJn+6jW/S1jzC6avY
LJHYtlYO3ZmWOIOKyONsNJAlKaRcqouItN5PDAjDnTWyXdcNO/uUVnAYWUEAyNk+0XM2CTZjN8bK
RzVZuU295QoH4hAftS35N4wDnleUxrQRUb2YG8XcmItn0uHtHWKsQIULbmptUeSUyHPufW+vaHhb
Lxx+QEr674BSYgPyxDFhqO9n5aViYU3pRdFt2PeUyLKfSS4FYuWOX9K+2Xcf4/PQetq4kd8mR99w
0qmYe9lDrFCc2fVRmN5IiZU+yCvZlS/s+A4MBHZsLIyX1aFwgvFGBKAIB4wI6nWr0b6D0wpZ9ENI
Wy7XjvAn8Me36e9qU4etcqrfhM7rv7pX0mit0c+uNfS3AsKHrb2aB/GTxhU8BvUh7Bs4BbfpdWxc
rfNoXZTfmOhNPhXdfJ0Nmeh3yh5JPjBfiAs04ukPlaToAeOI3JCIasZ4OC8nRz52Iht82ikf8DPF
I32f+T4vR8XFVHav31YaFCMoinFSkHKaMbRJbmr6MfAbxbvxLR6x9kDzcqANRvTmj3TSv/xWoOfV
3ThtdWDjnqHxZkMqMKXNTIucZQSPoy18d47xV3ll6IGnMQ+3GiM2yY8vynKSsk3LZeGEvVObLy3s
ptYjdSliG5whXPQrJntACtIN3ih/TMFs2VlBkpZDR/GrsiUnfMNzKaqwsdClrsc/bgigtaebNBPv
SKVhcxewh19u85lMcX1tSpUX82tsfP4x+4JsxjPmpidWbRIKmWaE37NHNpPHbPFSPyFmwV3myh58
Y24eSmUeJOFJcyuv/NO/ap8dzFs7R9/3R6SVDEhHcdK/5Wznf7t3c1ofVMz64KPt20N0YsYa/lWe
k6313O6xG7Hhnz/UvxOSWbAy8Tob5RES+Ui2uNNwUt0C4bKw7cfbBUI72DfiZVme+I5Rv5/egjV0
3WYgCeyQxTrpMfXs/w9d57XbOLSl6SciwBxuxaCcLEsON4RDFXPOfPr5qDPT1Wj0AAXDClZJFLn3
WutPJl5gM4x8ghlXgHQKpjBYdc4ewGa07Fl36Rsjq9zcSNYa0FIJ1rCI8cHBr3du3mG2VzOgmw1M
VK9GDFGCtbzUEWCiJMh1NnTR6kWlKIcyDEb3rvQ7UNMs8Aqs8gQCBldEbJlfFMf+SYeuDTl1i728
q4MX0vg5PRfAT/4BZSwX8OjBC/yqaesofWib+iZZ3mRSwKzinxDnTLYsh5zir5bpeb1KRScBDU7P
ABwYGcUK6OeGxqVyYZcapxhl2ko8Bp8y6xjVvSsT77bh26MCTpBZYii/vIPZXGVX2eXgSPIqRO56
ICf6GJ5j7diQfkkKGDWojXlusGbJPvFxqYzjd6rlrDzkOJBiBUqNZn0Z90yx80fyG+gup3p2SGzL
NT+YBBiricXokzFTdh0PwQn4tH2FWW/ilILQ45UeHkDR+qjhhjEwid8qSIsMoQo+gSv8GX7MDzY5
WXOWDanfWBQbn5hYsH2zw0EQZHHtb8NJ/ZNdK0qcrfFT6KvKTUJvknFTOWCKpa+1d5LeoVuyw3Il
YUgIqjMRTO62tZNPCHjhxwJSrYEOw1enqj3QZPAyIuGkVfvDBqrYZAzfCxOXPAp/DmmWOOKDhK+z
wHIkg0zN1DbVQJC6GwvYnDoFfRhXGue1sArvkdcQtbISJZdUJTPfhJ9paVeX8l4UGwPCu8pk25Vi
Znae1W+l+DIND/xjcJ+HLeQHFBu8Fa/7TpjzrHXGOw6wIOe66jbH6ZhvtZWwYXTEuUBlVzr9nbns
FDlLFNrNuGispWd5x/aoPhSv9po3Bca3gAzB7u8yAXkxc1t4/yGEGDvuXexh5lvwmG/wYDvlM4Iz
yRsEhgDK2pjMyTMXi85Ysxd/fZAqQ98GoTcTTA8hJfzUT7rb7BKOFH6Q7xFkg/iOI5LqRl9javu2
zz9lMxGgNl0AzAGMhs7TDYeRJeUGJk6uegA8nR9MLlxgrPcOmPIuXbBSOFev6QubulWDGQgORly/
AEYx/Wi9wvR7n0Y2a/FNVM/xbjjrGJ74dvrHfxPfJnpfCu9t9ZGv4x2sfZepjvLFsLv9ZP5fYrts
d5It7+vP3MUNcdveoxsfR8WG3gXlULYh/voOIzc+d3gMzuMxX8uQeRkqLQgdmdGcNNR26Wv9yqU5
vnKSseDJlafdlHfEGsJ5MfHZWgiK5UNffGCFrDx0hjHtekAYkXvpCCZrG60D3F3+yZV9nbhwieEe
zmzRHHvKHezNcQyiv8J7NvEm38W5rhocI/GKZBeTC1seJSJUjW1Xkn3ldup6HsEyyEclg8TDNxEU
AX0I+AM6XBPDGrT8yVtaUsoY+144SUc2FswIgL44eiiqlsOrOaT5JAZ49Er5qP9Et+x7RIz5B0D4
ystzxizPIiZkhSquoFF6a/b1n1rkFGFLXxmH+I7Xm/liisunU6BZgywx2qpWQIAEzfRM/V75dviM
Df0HZdibvO8c46ifoQnZ4t58ATsca9f4Jf3N8ZlD1LYBUEiaaLzX9/3X9JOQFkIj+hecY9ue6nHV
VngYrofhEXQnSXEVirTEza/BOwrRgsmucTTWZO2RHrDi8lO19dw5SudQbhBBZMIrl1bTd/RGU+Fn
6xo7XxAdwBO322lcp1B6vs09jonhtbynUP89YcvqIHpKvK6Lg1UQ57WpcDZ0uQwqB/Kp/Kpegj/S
C5qC5sfEPc6GFnFP/whMbwvGEo78xv/Xe3x2ZlbH5k3cKHcgRcEpbsKH/jJ+BNi3bGVtjcrqp6FE
+e0cdgoGcXch2JJ0uwZbvBsTtl12c8MYHRHlW3BjUdDFhYimqS7mgDQpJ/M4bMAZSpJRFimCXXnR
RVoPP8mlBXwTLp244owv78qHCsgT3UgBKO/mN0RpjeHPvnsFPJmr5XjWaxOHt1deo73WV/Ebi9cz
Ob5ybROeR4UHH2V8zJ/1WgkWqLVh0MBc9AbIrK0034X9Jr/LTnYLPzntgpvIsNk2z0A+JZZWh68v
2uqECcNmXCfUYH8MEnvuFUMhm5g3COqAmCoL3i2+zze4ATlVLSt4sUINgPsdLO3q2+JvrMPflANq
HdI1MmwWTrgLYKO3zHeAlQFu4U256Z/ppnvhtdkvFfLIxgsRYAWF5M7Act+esrN+Ehy+0viz5MLa
R179gsPiVrsgi72Ma/VbATAcVtBC9vJGu5hY3r5Hb1y64S5y8is+zA7oIkFzuCrBe2EsT9l5daRt
vkZHJXtofiZjAw+PMQuD+RfEV9Db+RDdW/vZn3Q+LfDt7zKyDfiqQSlnJ9wL2mriONOu4+p6Vzfp
ix64B+1vRWgi4+sNWYtRteV7/mUWg6uV0Kw7bQW9A6Ibpy/EG6YOgIjGbr4q8lbHqXOVVK/WTtxn
LJ9sPdWB87Lcpfcicowv/Zv7OoyJ/rBEcKJIHxiFplT2b/VRdiQqtoiKyKnky9C6MUjNhMsRfDpy
7Vd8QjVYK3S2lc3YeQiXU0R8ra/wPgUgNzrqjGn5F9V7qbz2FEmzK8lrrJwsbSX+VAdeCbKsqdhi
Z9eP4abDfOFCyBck2Nyrez90tK/uNXslfZLBS457z0pgsg0R89YehV3y2m1hUelPlJ+u8UU+hJMz
bKnUS5Y+3iI7Jg1iuDHfgLAxaMuP0gdz3T8jVdUheOSHhSIWOOb46U9b61x9hbj44fgH+xBOCLhN
SdDnKj0syWrQ59zSOvswYuHDPer3hhZ8cMjhYd0e3yvQXaZTu+ABo0M46FemAgiu/U92utck2ZlX
iGVXaK7X9qN6E52aOjr1yi9WbAFVGc6knD7KmR2EnUbfwRpSK2hoDMJtCk2pOgaVPV2pso2LNCEd
srH66+rr9NrctMuwr9dpso1U26CyfdRrFpgzwj9hb72mwVY/iRBI2JkXE9ofgZxQB1LMPh5tVj68
0bGChAbHqRcS7rae1pbDSvBeG874AOuuH/HDutOUtiYT/5V1D2iDKL9c5IS799Q/4gRjUNcyMeZe
i9jXFZDq9BexmvUev9IwtHyRAXkwK92tLvUppuagralsgqsLmUrZzX7bLzrViKSkk/Xp32pKbazn
6m2bEZW1qWguo5U/7PPyFIsb/Uf/SeQVi07IQTwYhqMlG2D06J2eqnsnanmcXB3gSjwbFLuZnVyG
X7HdFLd4k58ULszONr6ECztdppyz4KOCw6Jwcqn0U8NGnA7tsLHylyi94pXjh1gXQE+y+z+kEE2Y
QWEqsZQZBWMsNMBeew9+xsTF1D2EJ0GbwxVkulmxGUq3kuwxWXf1Gx6JbJNsTRXjNAm27IazrC6Y
LoO7MrwCayIKHELUsdi3azv95LUmyiruZ2npXV3fGR+Z5Jbr4TvKt03DFEDfa7odkuXek68BlLAs
yLOwVDQEVSFMtLDORp9zmzbtn3FNyixXUL9gC9pr85ZAUQ02YXEgwFRj+qE6hbIp0iMOEtCoWPmW
KARIfAZNmy39TLuQ3Es7mpcSlu6GuWVgN5WLBSXnUH5FYEeRO7ZnY2sCm/YbRYGGemCfBpb2AhYc
5KHTSzA7ykiKlBfpO7nzqEh4w1n6LvlQRrH/wZkx7rckJEtsKoAR1Nbycvgr2U3OJVYdwh4Nd1u8
RMlZzo5ZuVEKiOyLueosPIRhO/SXfNqZoF1gkAXAxG7sj0r6Pek71YQs9phMxjX5hrKEuoxaiCIB
SU3NMISSnbJbds3IY63k68BZdBgPlrD2IdWhVyWJtXd0VEwMD9/VF+sCPQmn+KRFwYW6Bz38isIo
Lz2p+ArULZpVbYTD8WBhjvRtf9e/+8sT2O8WtP8fzv+8iXsE5JdMEv7DBXg+LzSDZTpSw4fjD0a8
27G1rf1hrcnh9nnf5Osqoifj0vuZtcWJBvNnBmNxw5VQCgzlSIJpMbwbOkYp/GaUMOqHScK1rz6Y
gkqv+Lzr+aA8Y6DRtIy2n/dJMyFjSG34i+dtTBU9s6osMuug2GexjDXFGP1Kw8K1f95XLw9UCVT7
54+pQXrw/O3fA8/n/edPTLXD4E+I+tbpVeCt55Oy1MRl7vnr86ltUNCYxHKy67W0Pgf9dsQYZ/Hv
76bO3yi8WUmPzHU9NIXnB+16ggMkxy0WloM+OXruRvekm451MF1Hv2mdACXjqsgU7azn0TlNwy9L
yV4UVfiSxb718L1WbQt4I0rw/xNit+Z67fzzmI8Kfi9SzLT33RcQcRtxOnopfDrC7EZsZpvAy+Ji
8ZoNbSsHakyhxU5Y0qD4lGhpTIM2uYMnmirxSYiS96wvhm0fUZ+iOGHr09k39S4CuGq6cZPpINvR
8FWIhbxXfWhRCKwnU3X5VjCV4hhp+Jk2qGs5BxmNDpeslaW9pYE+oJhAQgYWb+JWbYBPJo1j1tMn
qpBmlc4UHF2vEy8JJU0IKIzSCMgygt+pwbZoMAlwpw5aYzOwESZYg00DBn5pEb73sbwrYKcuQhJU
qmBoZUk4F94fUdx5HJDcxlib9AuNiKLMqvDsiCB5zWoMma7vj4Eu/2lE6Mx6CMO/kbx5Bi8viRew
5dn4jTPtiyAstKqR5qO3xjHZgJkwmnBfasY3aNVs1QDa6xVJcnAhYcETxNLE/nTAdrE+ZyFkOwiB
U/5rjnnskkwXjdELtmdtA1us7mkD4glfZdwfHQ1Vuy0sIdZR+IjqPn/xiwTCUyhfJZGN42k8YoRF
vs6zmUlckxL5o32P00bLhd0ssAZORRw5HHK3GaG4S1E6u1HWvftiWG7L7K8Yw3zwawjrxpgO6BK1
nQUW0CN6iCRmDjXJ7qe4zdyuXdaaNP+KKtQW0ikuK0gKhQlpYSbGwkiMz9AwWkJU9G8rxC5cThlK
mRLMY1HzkAUD8/GJApXZphzq4ynTKlgtBX7Ui0FQyqW2NZTOLfoRHec0w+YOLebBYIqKXjwqzkRX
GiTmkNUWRRTkyITFLDbTv/UQ1nvMCc7zzEzEjFBDxznXhz+QzqBhKoZij9rV+GQJLP+qWfAb6zWj
tZS9LZEYUcmcsi0zNLkS+sNsTjtjVrhKYqoBNW4+BNKRIzLPyM8GIKpVXXDlTmcxkNMvrcoYddXx
OzafFHI+XGejvIm4RSM1wbK260FVReaGQczWFivWrVMDxn5lgq80S1lcZtoZs0dBHi4+J5JDpAWj
VNyBsdSAnZvC/s7/DkLSHbAkw8NAVhxrUXCKURYtfkTaDod6qP/BuCYmJ7ErSLeFrMIzRDY+til2
+jYKbwDfPi0IKdf3Ogegr5geZjhRk6/OFDzA/W2DvnbfznV8wCc9WGUNVV9eJmhTv6JmJGQT3pcI
yYAlNtjgJo+RBzBElAy/GUHf6BeD9xDhMtEQqbQq5GSNMVZnR3Uyr+VOzb3GnLhMYKoGPa45P/Ws
RjTAyVs9zw81uYwl0FQLhjgmE+TnjjM4XCz0BIZYBcBnZAnE107i1VCz9lzItDDJ+IP59cc48l0j
bZ1cgTwiaNnfTUFvj9UQ1tBkO55NlZGjoD4wfWCvflKAJgCXWIRsm+VwcLX6ZcwE9SNh3CgrYJUY
vJFZQXaHKuwGigiZgOOV0ZjtLumjz7QzYxcR3V5pQgNWJPZIWg9AOgbIEnxYItFUXS2JlAtivfeF
AkwcV1QOraSITl8VtYes9Cy3k0tAc+AkJup6v1ZuyKQX8S8zQwS82H3hp+R1c438xgjPuRTIJ1Hu
3mu5uxc110k3F247irTxBvOJMGjCU1bSgGqA9rOGK7yYMGynmzOGsuR1Wd9kwX8R/ACcgvzcHVzE
Cj/EEJM9vKgBya0DSY9eYb6LCWNKPyPeV0ehIMVTuyHtzRX09G6Ni1xB7z5bM/SR4lMOD/p3qmd/
ppZAH5xKelsXmcFnbqgbspP4UEtkOQsd5G/SmUQTKANSkTimSr/UDYy05EBfz0F3XSyaXSu0Hmoh
LtFGzCm4zGDKNVhCEkjsBJzlMP3sJkDfA+I85LG+TU2vD+Ab4mGGGXk0PMTuZRqaR0PWJm8Re+WQ
kyrEwkeZsCKOFY3zJH1ElhJ6Ya5JO1zL4BxjTgKMA8dDspiMmC2XIh6arWd1FNM5wEevCx0UaNFu
pEkgjSjwPZzIzolPNWpoauFa9bwlUbh09Sa9Zlk24W/CeNTE3ALraCKNZ4gN84Cvczb5EO1TZozk
FXhZ0iAQ4UVGOpwudnDPO+cBp7wRN70zLWPqhkJcjfhOLbHFgq6HuyLgGKvXDJfLuTeJNWX2Jfsi
IESrvaUiQ4PMPMwtwZxqBXuiGJoW5tK8Kcs+3hVjufO1IHVJLaHdzpD2xQFT/lLzu1XvIxdfokAS
IYpA0GhhIJ4MUBYCk6mhMmFnZtRXRSoFN9REQMKRxj5WmXo0Or1fzw67MpbkTQPD4FFOwTAFuNgw
R6qp70kPasp1kEPhM3TtNI3MjIudhTjfzjvw/cggQI2l3wtrhDIJVgMEXWnxJgJol0aSq3wI8kid
3yST6bLA+e22DNSKmNQIhJN3K21MxzczQM4Bx+RWzW5yHj+EKthIi4d40DUDc3iaEZHMmS5A9JI3
MbolNpOsNrAbxPo+U08TIT5s5OVG6BhgTmKCYqstfjnitOym9aab2vA+deYPXtu3EQePU9b1zX4I
tsoIHiDr0bDXZEwY8LKADJMxhaot82Dl2ZfmoxjvRVD8Ir6MoWns8Fy+L/Y4nKyUNVR35YCZJCrQ
ZgkiJJ4LI25qL3hcM9ob8KdMV9+zDCALQzECCXwa34gZliKmKWw06VdJtEdRVxJxruQDDtMh8iF9
YqNfOlrfEncmqaRyQ10Imxd8l7eRjoVoBKlBlqq1WZGOlhF54SikkSnNUNF9tYTIjQyxMLAoNWJC
6hnBGOBBmcmeJUjCueP9O60W1Kdiqk8+YTnTaIYbHc/82ZniTL2qrbgJiD9csgvmdWX0bl/D/xEb
kG1VTNfj2GBHH807tRkuVUq6Tq6E6zBieiWFsPiLuEKGFHWIFZcWSKhTN6QWaHq26cg6BYM0kRfH
9KWOCycRessTS0D6NIydXD0SmRbbegC8qukIGUXprza0P6bY8rTgAg162lPfccDKu5/N5rY64PWh
3mZZR3eLlz1GRvuZ4mQ9P0JiOTwU4NjHSrsyAsxRSaGXpVk7DKEGmEKwnGTAFTLkmghhpvRjI+MO
Pl/KIENwOyElxXLCMNsJbm0W2vNswLsajqPFLjGA/TSVLtnWBBty6B6KosTbNM0uEBFGuUZwCaG+
kviqo3ZUcB+t3Ry176o3KqJxjGqvjmrwQr6eE8ihjb803D5F1T21aj8NqxwOmYX7pEW7Ymnluh8/
c+0olxFxXSW8fMMEApqwPoyMt1DSbm064lPJe+UwxbAJMz+hgExep8D8jrRe2yjEJ3tN3r5IbR8c
MpWlLJ+SDy0R/iQtB1RjTkrAwTbUyo8aQxZquuadQFdwDbE4RX6FPREN98CV62Q6YQdty1HAxZ+m
JEXSpNzETHRwtDpjNjGtpHUVmKJnkthktYtNNrnkgxb+GkPmo3L89hMmO34yaS7FmJe35XRSDOmU
hYKKkxosBU8lKuSlKhmqdXS9LP5WdSUnjUlwVDTrcmH2xlW3tYxKsAMF/heCTW3uGWIE1J4NCpFK
mx7qmCFWNKMW8XEjuZZW7SviZorG/MCtB0OWFNM4idlRkScwhRqGbxPuqTXSglcR0GyImo9sjBv8
3wd4k0NirLGvr5K93su00HK/1xX2jzaUEZnkGb9NcOfEQKkdI4Kfpim1G0VQNepIZYH5Eec5tgXi
ELPw2lZooAckZaE0EdWoIQ4d+gia4hTEno8bPyTy5OaHOs4WHVgt30Zhd1ri4sDZuMRyMROvKub5
Ju6ktB1bRdAvOIAw72o8ktl2AryJMQMeMgEpFLpUKMwZnq4Q1Gjkt1zJ1ktTHohjCqdumbjBFeTi
geNU4n8ZDlulkNehXwMrk6ZxZaZwJyYP3UYmbBSfL5DQHmYgY/eZdDkeaSoBKUMo2E0rHvwJtFbU
MliQjBsnyNKaftXphnaSdh1EALF4esRBtyGMj9FBiKlRFuDLq3Gxy6YbD2+aJKh2SMwTdLpFL9s8
EHePe7yQo9VZJecY150ZE1O1gxGrhWtFH699L9F51xQzvhIzCq3Mk6Izew2E4Dj7S7EscXJSl0LI
aY6c55ljYuboT9a3WXfk4bTxXhL6SxzIRz74vDLxGl2RS46Gva9Ohhh/JkqCCyOWxk6XsfgVOSxB
I3nB9Kpye6WFWjJxfMXle8et1FYkfy/7Vvom6rhOhUK7j8l8W5kk79mYgC+GXMI6xT92GEVwl9Fi
Ns1XqeIjY2tJnR7HZc7XlMKpDr+7UdvVU5vsMZ7i7DBVYJ06QOUDpdWkrQgmBdB6Rm07KMY2jF8K
7JlANtqfUIRTUTMcIJ4PRgK4Osnujmig7c8Hjm7JcMbDnIq0jQjAWyhoLvQK1dY0jdi/MHGwklqB
pwsfUa/04RgWhlda2rCMMtB4y5DiItnvXB0DLWRIcr7tavh1nTrndNsq0buwyUW/NNcdHJd6cawp
VB1RVf13YunVrHA6ZB3ZzjG+OZAYYR8NluY7qu8PpyYJN30/H2dRTva5Ce9vnMu91RFlWtY+3EE/
crXYv2Knwmh0lvfKAu9ohD2v1Kx56KkBBCc6+vA2B4G4wxDk0asKZK6+MVa8KX3F9xluVAHjaEzh
wANxulHyDqFUC3d6wth6yARP0dA1TA8l1ZGiivNoxyXMKow4VwFn/TAXojfmeD7SBb9BzSjFWv6Z
qxt2nZK7rPoGXygCU7uJTnIUoQ1WomsBsaOUYRiWU7UhpdWpJMG/iTUKETxVwWTdVErfUl3x+nmr
NGgrBCXaUxZemZjMkC2GdS7Kf1kof0mOqWwjp7vLu0HiCsgcvyFgr24V4DU5tQlsKlw9smhoTes1
xyvXjnVOVAOwcKCHP8ssNoizjJ85iuCEQHzvcHfyZH34QEFFtItS4xmt8WFDGNVVmY+eUMXgHEIb
Xif92wxekDiUzKQw7COc1RjkT7EFTBkW9Gh6NwY6l1RvPmWRtq70Gl999wu0pUiwdmILzyPtwq9W
ZCgU4xlAfihunwNlVQxI2VTVO5ccAyZfQi8iqh+10g0rSYF4Kuq5DM1d/Fb04TbXYBqtfkrqAipA
Y0LnkyCQDclvaET5ZYaqLxdAZcXSx2q0cBI1XDkEBwHhhDkwAhlT6eDPkXnTagCRAfBqYvgVKJF0
wsLPKTRkVE0PVTMpx/w2K+K3WUrhN73Nr+ZzSUv6a25pTDUVEjql+iNbIkS1NqDKOhdVV28YZ2pj
MHpBFX2oOPohEe8GNtRIRcyL2/i6Y2k4ZDBcphzdfitjJ5ZVay2giDHwaqiVwWPrAppQsWgeUtMm
Pfbbl2Ps4mCKFz7VyeTXPqrrfhOqqeSNJstbTqxO6lv3fI7Rr6TPxQrwyR9PeJ5+mFIzrGc9aw7V
qJrgXYLk6JFYQMipvvpBXS9thl3U+CxPujrvLQsXqpi6pZjr3Osl/8hCF+9xMVZXQUkgsWhKr6VV
0RtmowDVE1Gc1r2zeUXXZGwnWzOtm2mQD0X8DKz/qrmbpLzoU6U6Y1EhSy2Um9qy/uWSWjtpQBKW
QFo9HFW5RP6E6VzGPseMZ2Tty0exxnUEe66sVnd1kesbA+aBQjLc2hcoQk2UnIqfswplInoEqiSR
7E2T0j3rQ1YUs1UxGcUVXghKDMhja6NQW+yCQv2JMsE6R3F5mUVEnYOsjJ6V0e3NJoqXLKeQV4mY
izX8qUWvn1owSytvT8o3gX12xsJv0xFWcHsTJzMaUAf/jdxy15wVSPo9eEYYf9UY9l9MxtF0DdNK
742HBfkuQ+qH5kWd8AIU/uYqSQa6qdO5CWejq38DBm9uUcOVGEplXlswMeaSYX3lU3YvU/tCzAov
MJRkNeAnRbD9dDLHkYRaA4xU8ycKuYriwBBgFPsCHIRJZsWQmF9hQChDZR0F2+i6jyAQHnFhaE6q
0yWHZf4uT3O2kbVk7/s4mU8D8kOlW0iWbetk2E2za7KQFhLDZqW51IKJFQPpXysjCDWPNDihw6wZ
gy+idBF1kJuHyrLDnysUCLCT0PKI+dw4GubJq3ZmHEEOXGHHEolOsYxpeyVzVIVR/NFx61eaTPuw
BDhWZlx+xvr4JbbCSa71A3vtZeCbfZS+tsNfD8vBvIGx0nANZimxafn7SFe8IbPq0QuwGfJDMiDk
j5fU7oHFv0WWxUYyruhH2J/16icNiMOKJBN6MX65hAD9r7+GU33FVhdB1ZLVPlpaEZ+fTw8qg0h0
kYH3inpmcmj8c9Shy5OWH/9uZs/Q9uft//z6/PP/9fF/fz73Ne/r323DBGEc1pIw/OW/DNFIKLzj
5cfzt+cPoejzXd0jUv138/nb877no/+e/D/u+x83n8/zcZsp+x+p9t0pQSps4XW885MSh4dp+Yj/
+fV57/P2rCzp9QI2lZ5sFTf6k2L3/MHZheL2321h9v/fbXXR2aKjid4NkqM2CcnfliA2sq0yytyl
STvzKYV2q/rZKi0nc+OPCm45Juhp1lfaLhRDspBD33SwtIeystxsq/n/PpAsTzF0FeRBUDb//uD5
tOdNgaHQWh/C/fOuSFPV3ShjXwv1IVHRL+Pb83ze85HnjyKr+c9pOl/iSEG4recIuogZ0HbPh1vc
s8nE/JlUWYMwbPWoW3FCdiJcxPYUDrhsLW5FRgWYj8k0Trol6K8at7c2BqDp66m2dXwhd88f8thC
iAiLeobfOMMQwXUGh8jfUYBrkZsa089YivYJG7hag5iFTQNcKAiYwobyBpvMfBcvRlG48nG6LDef
P7JsgLrdGXW9qQOsnKUeecPzkT4gV9P1y/xPOjCV//d3aROyoU6dvvOxr14nz1d4vnYZCIvziNDv
+TjR+t//95//5fmy/3nO86GxBUkhJA9V6H+9qeS/3tnz2c8H/ttr/38f/vcKpRk3a6trtv+e+9/+
zyIyNxHBtITe9DaeWSx/ZoaRgobDbBhYt0GFuChL6OyMqT0kjJ6xk8I9ozdzwDAhYnT5lahStTEq
f3E2DrdGMuVb3H3rg9ANoEoJOH4bbPqwd2PSZ4QA3kpVYOWFxQox3MJXX4t/dTXMdn0FEF+nlPqE
2aNzCzW6bJwKBF1nJgZmKZMR6Fi5MuIAgwcRMUBrH+wDk1jm7W3N4M16pQArTsnAkmZV+MlKougG
bUKIfNBXiJUA6/u8hviJbaStjpgaNHh45NkfAtYEkjThQFEL4AKOzzMjOge5POwivXgl5IFZUYgz
iASTomdKRvqpAd6NqyX8RzXYVqN0k438THnb2GMqQkSI4k3KFrzpdaletVha2xJ9GV780KlM9FwF
ydlSwWYW+d1plACWOhBMSQGm6xY2eBpYu74YMTlNEG3FAlxibS5nLi1McQy4yvh+TBAlzVKoL2QR
rvz4HPpzStSgBYVGan81Yg/dOa4MR7awmg6HDvqpDxkdq/HARAAiGgRlQqtswUEcfK1REHUwevBd
1oln7jr8T+u8+RYN4qPTFqBRA9FPkktDkgmcgBIOdYhe14cNKgOu7VXt09CULznpEM82DNPUSdpo
OtzxsIAYUJz7BLqhkVZvqAyylWXic1K3QbCqTOakUhJpbIFY0PeE5kBPLMZtZdA7BGCwGInXe2MQ
TuAEdd++ViJ1sURn2uZ4mEzkxQMGnwijPwwkVcEf62K3NYuj0CqVN2j+WZDV77xa5ra8HTwz0Z6l
srAS4g7LwBxhTOLnf4002qf+gHA8qIRjmDNDYzvDUygSOCapfApwGVHEvrZrMnLcCgrMVAYyEZjS
u9gqf/RE2BBVY4v86ZFxABdMOF8yQb/1ej1emD3KAcVaosEA0zXD2hj40VQMQ3aCKk6oppJkK5l0
Qbkl7A3/lqi9dsXj9q8mo+KP0ntAgYKiPoe3q370DRkRVju/hRshkGgTZjneqMnC69XbH8DApfEb
BJdQ1O7SFoj4lC51y5hVTSGHEHCFmlXJgbShwDa5ITrAWLJbJMZP0Nfho2C85fskxoUDAYQDxm0+
c13Pz4jUSqItw8y7XKn+tuIICZYiMOostLtUtIc0s+DAmSyiajYgq1O1Ta+E5qYt/SNWv/VOVXPW
kSLbMRI4ioiwxqb/qNL6Uyx5B1kJCTbzr2UhXZpwpPXjePeC22uUgko3/UqJLhzrCJ2A3DDCE/CS
x9vYwLUQGnis+e9hBKl6zkU8dcKMohMNcBv6x2LGSVrk+sA9QvihXYNRIW5zC4Fv0O1VGHYDwp6m
xlKJ5dxTBtz4SiEL4NRm1XemMzZocEh0FB3zPRV+m8RoD/JL0ngGRvu3rK1hGcYQZTi2EJjbUDhR
02PgJ0G6nfI9QXnBxejYkwNgIVUlm2VUpE8ztkTYMIRI13Jyn9SoWzcJbbgUGhp5OP5PywitkzQs
MWToXWPH+6q6+ELw4hItqqCe9Tuu7rHvocVMK6tnMqUFkKb6wfe0eZTd0miH164YgC2H16ppRLil
4R9Z6RS7YljgtRqc31GSySU2eFFQYjgu3aJEHCzLrtFMp03W4ncSy67Qn3mLsiM3RKnVHaMPdWyq
dY5HJTA+TNhxKvZ5MLRY58EmhcixngVBc4cYUQVuQFkC01jHb3crKxgLaUJ4JvuBaJFxcUIAvSNA
3Wy3bSCeiV5J1oBV9//D3XktN65lW/aHGjfgzSvhaEXKMCnpBSFDwXuPr78DOlV9qqqju6NfO6KK
RyYzRZHA3muvNeeY/ULeCmFZY0vWiGzS+5grCXuhGKr70ey/EkipNNqK7ykBSTg2UUGVJv4RRALX
O6PBg6RByqy7+SBqJsa23vCGpKeFXyo0eBRjTUctMFvU0/PUyejB1ZhuseAsRPQcOsQ1MJzz0yoy
48o1yoHQo2rJ3SbPj/RJz4L4K0CPVbdMCF+da6Pxewj9AAyXdD83vNHWAjA/jIHTEJ9EG2F6MyCW
Q2Sazil9+/1YMVjJYfXLU6JgGi6tnTilbyOCV2Oa3gh3LnxRT06kRKGPnrFa6DIWJrFR7FBDCj8P
87Fvkmxfe/OYP2aVxJpaWB8wtGnmd1h89eZPaooxmpnqWWeoRTIvFFGdnTkXjG99vVV1mRFOmh+b
kRuInh3V3jJ9BsQAjOJcAc3ht09wvEsilmwzx4JcRy8AfjUJqa5V79Dl5DVCBCig/HP5ftSB2zFm
xga1fu33G4sJG6821Jey7cKDFWmvcQbZMGnIpehXgs24PkhjipkiLK6REEX7KG+s/axOr5EAqKIt
lHkvUe0hL+GhEbTQ1XLkBAk6qENaF9KuthZHXruHQSv703oGEA3OBTXnSLMl+5d0T760Psj/86Pf
T/96iutfaOOYwZz7+4WhkynnpvWZm6P0IqQZkB9jFB0Tbzm6yFs+dYeqmAuf8nGh4TSn3d6UTT5k
kF5uSr1QHMkSAJA0ll/ARMybNyVE+y9Z6Dx/S/rfB9XkUpDXh99PI8Gkg86BzVG7pt+nwXuo9tPy
15NSWojjbje3j+SkJqDl2A86SPcbKO7AyNZDRC2DLiHR8x8f/cfXiDZg39QxGDVyQnNyPTkJQkVJ
Gyo96stUewj7ngNdsb6Xfz+QPwyYNdZCW2TibKs1w86ttJJZfxGpBEZxZilEf2o7WAnrQ2JoSJl+
P49XKOtS042xMmWrCwPJwIsxVCheILPmzdNALMRONyAWmevDkiHkFTpSz0dxXElVwGL3fYXrrCm1
U2SULBC6LO/nvlT2vx81oiDvq1En+VCmFRuujNiaCDRqMY0jB5/9Poffj3TOt0SaIOGKYsJhamnf
taa0R8c+RDppfzU0EzlF9BtWESb4TFLnXaQ8MRYp94Vk1n6UmEDZ2rdlpM7jrJfbjA1q3sJSdIJQ
wLJjtMq+kiVl3ypJ4/TsoQTooD4wCMHarOhkWJeWUUALgHiTBdAUAJrrFdO6uVVlWxk4yzDHvFRB
EPtSbnA5WRx53S4Wfsb1HPP70K8fSWOAmH5RaAz9E5NrgOZ3moyGCCj64lAMEvYlMg5yqF6VhRA3
iVE480B/dVd2i+RPzEf3y/rw+/r/fqrQUsxymjm83CEAvfU9oHL7x4M1wVAx0QrYi0UaiJFxIJIj
BVHp6Jc9ipeagtdaQcJ/X4C/n84JnvJyXgKnb00iNca3ithy9ohVK5ksSetF4vSpYI9n3Td241Qd
/keuDm2kdsL0IAMjXKwdzR3gmyE7Lz1r4JOpX6Zu6hJatBXfl++IA0RCm5BoIgeeo2u91J/CS3lg
NCUiUkWpvdaCMJcTCmIbR5NxjK7LG3ix7+nMxCK4Ri85Wg/fmCGc2vkPEMX1ppx82p5MECt8SYwC
5o2ikpJD4c6wnB6r170WK3AMBInHor48w5NuRkCvXi/6UB2jYSs+Lefuq+TTGdngRkUMAeKIGeCb
zO0rkb7odK/8KJ1ZHPKvZiM+YUZjSJjjBkd4ox/jT4lTDPZUMpm4Amk/bUvhgHeqS1wq52Yi9N6W
VS/SvhDDAKupAI2+SG+PAKzc+LKGqm6wGSO0eBHolAoetvNkBU2Zx/krvMhH1GmAC1z8sRAJMkav
3xXbWWbrz/q39iA/C+/KPnimH0+t12LHUmDvboLoSM3AsiK/Jbf5HHxPeMNvIwzszg+PUrxTMfD3
9siirXOQ9NTaEZhiISc/Ap9dKg7dm/KV6wAH/MJ0gqnRMTsknzguK9LwXEn1QPKrcJQy9BYYewE8
9MKmjhlh2cjjAEWNFyox1g0k8dbjEbWFP32GJGk83a3O62ak8scZn7dZsxlu1XprGc9C9ldC8f82
HUw2/zMezBRJqtJMzSAiDBy7tkZf/gsDvYL4n2SKhFGTeAYByYqb/giHcpt+9vvwCcpphm7BE4NL
bDhz7tNWNI7mafniCqGuRaOXrWwXIgkkrwkom3ZCtnJSk9CPzF1QXGB2jhUMVUcRfMGSmbFTN/gy
kr9XiCYoA/8sP9D9vNzL36BwnPCAbqs/wyPhVy/Vn46Og03A2j3ZQ6x9zT5UDC7+8JDt2fvRYYpc
sBjrt4o/M5HwjUcWM7QGW2Qz2KmRT+PbVzA2zb482qrD3WGDeUNZuqi4o7o/xgkM80Q3+6gP5J54
92b41l/yIzje6AdjAoYG4wcHFOHr+oFTmgMw7S35RAwpftO3Rv46PjNYeKl507HawCrmO9zV8BoE
ZP1IyXYYZoOj9sgl2zF+fEJsVt+QWJgPpfeAUQKvLr3hjNdvjyTqzYgpsrfZJ1p9T3hU/kDB9Cw3
vBOBhrFb8eOXbOU0yq+m4sbHfiduI199wBeqvpMjiH3KxXrfPYIBRPCc30rIIrheUDa5yJ0xR3Kf
GrgBPhPXjnckPtGd5A6bzysC4EUR7TtgsthwqQ6czo6dLTBLYJ9MsCMMhId+NV4c8CmAU3elJ4aV
UkSlc6RFDl18pTdw2SLje5gdqgxHqLcQGXb8iqGnXKTvPN/V2+mDIzhPlQ3c1/b123yw3jhX+lRu
HrX5VsAx5KyghYc37R0lIQpRd5/4pvsvQQWX/zUXT/7P5LHfC1+XRUnVDd2y5DUu+l8ufED2LYou
eXyQzeEBz1LkrGsMl9fVsF7lVWG6iaF1vWObQdmE0eiKI6ldid+rVvn/8mTWgKR/zYpbn4ykqiie
RYKUjP+8C7WEHMHGGsaHWKZXyP87cRcV7sxLBKINhw37h4PPLoGOwRzsXHXnkAEuNssr/pH4/Pt0
/v+NqTBFEnn/DzEVGV25Mm7/Pani9y/9I6nCNP5LtXRFIXWCPBbSKP4RU2FJ/6WRPaTzZVO3JHVN
Bv5nUIW8fouvq5JuqLxvBCu2Zb9mWCj6f1m6YZj8lTXRnH/x/yWoQjOl/1ikKahlQ7FYqC3yIhUq
rX+/VmM9JnJbaiN4Xde2tKzdHKysshYpy+usNijecvLO9JizH6c6FaeD3tJTEU1PTeNvfap+lroT
VqlwjQYSiwBpxvYYW5e5HfI9czmLkyDKR4EDDOKSoym3IHrJRISrdaikRPsjMp6TvkJlNJ6nWjsu
wgRnQTOWp7FdUB7nrMs0EIKL1s9oKGCn5nXWeXoNwqsh3XabLaRnKC2a5+x1LKuaOomyZJCPU5aK
btFkvjQmN2sG15+aIejdrKL61NTaDUVaqGjIWWpidBGVph3bJPtjzuFyEJWdURSyNzHB62SQiih3
Xkd9L/RsqnNRNBfio+1ZIxzGMJZdvmZ9MqyFCKCw6IYTyIesX6EjrXIhhS+AkQJnMUCGqc1D4Ye4
N1MraW7ihKuonJjSI7UTfaViQNhrCsdvcCSLkbgmeuqH34dOl3eIgmY3FVFfwPaxMnkkto9VPaXl
BHUgUdw8YTcEoIrrNhaeCK1PHjR+XttUi69J46FqQHjEM8c2aQlcSyfQx6jA+DPUrMBd9Iz4gbfM
JAVtU3W+N+O8E0nmcrOWHdwkq0kvp7O6TngzsPSoY6ZLkw3GJhkFexpKZheDwIE7wYSeIh/mMG/t
F9oycUh3ByZPVbUv+bhyHScYPQXzwZhTuxfpeAKVsQT4b505gchNocAzYiKbl7Q+VE3fJmWOdrVb
TN5BilotyW8xudhmFg1OGVawl41XEZwRYVLqozBCd6BOXvtsgXLRZdbcwjDfAy0a4V4L8HSyCqq8
Ebt1ScWYY03ZK9YIAUevMlycQntKSxQzSIycAo9ON8Xg/voOtNCkZ3898Ktpc5Q9D3FGP4RzbNuU
tNurcygXb4xOyaAIwCzKZD0IJuPYMai2eW3GWzNmnqlElCyF3BPFOrB/Gy1KXg1YTou5Z0pTvJyi
9GToDV6NpSPfDdYDccanFP1cGyoSDgjGAZ1AP8uYwwcmbDshTeG5KKX5mVIVMYQ65pXeApymTYfO
KmT7dZRa3uE9SO66GZ2KQPpUoxKhXkAlLWC+OdcNVtQa2Q/9ODKURQARHW1Ju9fjwBEnNJ66tS/y
+JHhb+JOPe2eoZO+zDyEoMKwWEw1Oo2E9AqWhU5O6NmALSzhC3yH8DC1dqmWkj0G2YD3BZh5PCyp
u3Q04lTi8dJZ146mlJLglpEfVkMxmMOUwS6yJ2vYjyQuLIv8pTXpC+ulAAoTCvjSEM4+V+YtGSiu
6jJI7Ug1d2YSQVaqFyoVqQCxRNE8E80ljrCwCgWafRlDO07pQZTrAXc2DB9tKKM+l0QstLg5DHhi
5NWc9z0VzsTwoUiax+tQFvQ0G5y7QsuvqMcgzslL0GUFMqM0fspK+Uem/4T6q9typEYLqWIb1YVp
9WHW7QPH4gcFMkqd7SPEwYTCQz9IkekyHMrtyPxsojdD1SfvruegxUf5u0DAgyVpo166rjhnU0WK
elu/zuZCWIJJ/HG2pKWHwKTaBGU0bYa24NTDEEAr6MCLRfZTh+Mz/bgaMYOT15yha06dZjBBGu4n
ekacNXol+sxQjvHipZ9NVu/CCvWA3I0/DA1iR0zLL/K5OhtVFqq1ZqJbRRWjoP3bDDUCyCUu/N4y
UGvkgOlKDphJJKEWCZ7zMPsZBoW/pc60ICTIjUvZXIpl8UnrumTWS2RywIq05WapAkrfLEB1L29r
rre57R/0qr3GWf1eTPGlzQIk5MQ00zthXlktEP8Ds3/PESXuK+ATpibPdA1Q3w30HlxThk1hMKia
CiKLokV0imHfwZ/NORD1TfVd3KMxvGRRNu3lWXzQO40beVIOSW6eZDJ5ohwJr4rIMYk0GQb9gHOw
whxniPS4dVO5yUH2nmWEUxrh/F2RZluN89tc0ZauB+U1TCu4z3V8m0TpIYp6zZdeK3FM4fKHBNuo
uKnzGPl8HRvQ2/T2FkNLDvpg5ICIhL8WERQq7fJMqvcPQtkaFbmtBMGjJomoaWXUWvJPuUTl2qkm
F6VLyrPVhgZREgv9kAgspfkqZ3pyLA1GTdzrljetafdIQM+i9WB2+LV1GWmvQJbHUDXfKA+JFk2S
xu34WZuOsEySXu0hNj/iOD4R+0hpHiBNZ225Ck37LI/srEHS3VWtOZhNwpTKELzJCs+htg9q2nVV
wcqd4NY7RMKyHclEhUNpBnDoCLcVoAMl3B9VmsN7mnmS8U/cah9qv7YZYvVayx0JbWVLdvYg79qc
+ZP1mojq0xzW6qmPoGsOc7mfhfiZpcds+ddbvYY2wr6BdPpQWMt1Nko8/Bi+21k/W6P5QdbfH13E
Yqaod5MdyJPJoR5p6TGyQew44/ZWBKdKZ6JoZWlHzjJmc2YVlBHljqw+I+YQSLRC6Ba1kWK/lt/y
YKgeeHpAmJTZsQw2Dmb7R0PBFomOBEnIuoaP/XxVuTEcNP1dmH9zqy47IRrZi1WIOLzFRBRSytSG
bzUjIRJANaiWDoylObAPxX1UiOOsOZP28YAaUxdf20AjowjhZVipX/X0GNREJy46ttk+p46PqaLC
VosOvUGPbtGNY9UvIZGpthSd50XlRBCK0JUUlq5Euvc5W2mlSxvQp4oUuVXM1FftDTuq80/Zys6d
ppzQMH7KnfYetn+mARFsLPkFAF8E+eCmzZcg3TLDvg5459x+hbTqBud0OORi56XUH0uan4wGHcLY
fCwzptV6uliZ+iTVIcmA5bdc67sW5qnc0YskZqLXqps0cy7VucTEGp1DLWy5Gr1KXCIfI8fgMyAp
8K6bn0X/00WA1MqW40w+NhDHsvJrCvZz+oWIyY9S5PVSaLy2BeO4UPvGIwVZMDDuMSC7cRCImxmg
Bia0bTLNeqMtHDD15BVjClQ1lbYdNSFk+Fxc5qwzbCEw3uOiOhQKI0IKhFNYaQxWUsu0eZVKmpvy
OcKt3FL6ccHa8vC5QPdlFvdoNOFnOHRXPRH25lpXirWyBySp4IaQuKxj4gTqiAMxwBV+JyRweE2W
RFZtgtd3JSt4KUCBEiIvzl+FKgWN1iMsxMtobsthdiRYrQHeo2lcDkykn5mbQ/QNxWsnrSOJnKVl
ysWXfm52BHnu0nFlPUy3JQdARnEabE1MtVDIZOaItNEWXYNS21k+TXtwatZYQMuweFc5CcCz0alv
TZE5PzDNIJJuWSOgvh6ADVoq6IPB71T53Uq7UxIKn0ZkPmkEqCH/g5A+rj3VBQXGyp+v8Pe0JXmN
6bOckueh6NqL1BSVPRLYEgztSW4Tye8y3n7myqRbQmdPWejUGKxXjBBQxxkFrCwZYTjRn0ja0OeS
iYlvWDcZMSFDT9DR1tcjBInfDzWzJ/cEOwGiHb5thkL9j+/8fh7XdeSYPW6n3z/9+/D7DZnXHgTn
+q/9/fD7nb8/NWQSUaQ53v7H1//lx//+4d8n9h9/Jk2TgyL3hJDjtJbc3z/HDovZ4fdD1n0soX//
qFqTtqYyRhTrBPqU/XNpAAb+/Yd/H8hQBxG0/oZ/PzAJ+9dPe7wq+xrTbhDMdK3Mj/z3Z/z+KfXf
/+hfX1P3InUq5hg67q3KcKFfH5a8xxwXr2yWQKQf8/vF3z/z+6A1DEVoS+R2q7+U0QKa+d///t+f
Dil9zL5DH1Rn1BFwH//5g6RST/2aV+hXO/cri4tqhgjS2vL//ZoxTKk9Zkik0ykOvJZR0V9BD78Z
D1E+MZT5/bAXQuI9cyfv/XqMjsKpVR/YrRbtxHkiSa54FsgHRWTislPv4UZMb+Oj8kz/6FzaNby3
A5UL0/FrTpizXd2WGxUp3PjyCxkY1iCbSnofv0hAtXHDmUeskAmDAk5BNhyfe3K2HkD4LbCpp8p4
zF7MizItmy/ai/D/m/mIkzW3GYiTSArCafT6O/cvZxWwdDKAkXckYwS96Vj6t/HHyMKTuyL5uqRH
7OG58GH3VZCuAwdlxifolMM7UEj6lyQZA8D6bE8B+Ci79ZUbSwmmAY8AK5Q8m+BP9ZIesAySjAUh
EdsbrXli+jA5sqWdMh9PkvSCPi5iboIRRnV1Ol6ETFyys3mBNxjXm9Tvek/E8BJymI3O+b58Cjuv
fFoxcjBzUKoeC2wLGMd3svwKBHhCHmLOwNhPPErGxoQQdsf2vOiMEvhnhmnHuUffx37u05NvhS3d
do6sWCCBaDXpnnWU7DzEKIqM/ZayrieSgF3dVl8C0AAv01MiXoWPC7qqLnCWrQak/5A95+8s0Nkl
3kjb0s4I7KsfySfcIPzFdm06DH82MkXuhgHEh+W9GtYZwg7UjgDYIdhJPC69A6qwE4nbgKonIxCD
bGdzxHQwlCQfQD+2jTu/EuHsfnEwDY/WqRud+bXAPfrOBP4Ig1R7vMEqPcMWPtLznGjcotVRFYfj
4SYL7Au4wWZrOhf8Rnx5o+JK5XckJcNWL8E3Oc10OFHrQmE0d0B4ff0Sn/Sd/l188l+Cl+7NDcPu
Z3zFZRh8C73X3VT8y8kmuIQuc5oN5RcvAAzclusqwtG6J0pKd+7ipbhBnriwK5ZkRuwEF8s3h1En
fg/evqyreTEvCL9WbaQ7qbsg3FtYAGUojheaSISJGR6y7mzjM/2gxx265ZUEjPdOsD0xdRTnvXw4
h0+vGlpg5nX2wQDZcSYELyPASdvqsNHpNAcbGqkmyCl7shmb+tLTjAH+ShP84a48PcXDTrDvHZTS
zwqQXekk5xj4lQ0Xvb++JA40cumwkP1IkrMdP06Rn+EzcHLupcKmm9OOECxTAJ21cCcf4jyTr1gh
6t+QBnId0c8diCSofdLoJl6p8pQ5EwFeHlBcgqzDd0RF//wqDQ0v3MPJGMA/FE9ENYhoDZTEAWq0
CfcLbPor/25yrv36jkWHa5mMExRgxehMdvWnPXJCkfFh+/RZ6PWQr8jF9nVKjpPXOIOHDyQmZaU5
IxFVWELms3maAJWTzrVFN2ZH3l0lUQIEHTTgGHiz+9eVck9t37IzzqgbY3aa21fqN1vGCS/0fNi/
yQAg3Sa3c2B4zgzg4SQ8YNMRNkzh6NqttzNvJlfZAQ94SBIGqX/3ncS3xytDR0ZVxbkqTkG4M+hx
7MP8IO61LyZNE9EgyyOevGDbQwnWt1O9ix+iSwi21bDL07QJ32mSMFK40e/fMNh6j910j/Qv3nPO
KR8pmHjlSh994JA/ekiIjE+0rakrnpZdFB28khAtqHIP72V1kR/7nwLywXxuBI/Ax3oLvltHrmLx
qpWWXX+0D/ETU1Pch+Dgmnf5O2XgI/2h0qWVVQ9u7NOfXBypAp0K+pZcm+UIBtRSP4Zvbc0pOtV4
0Ug82rzjKwe2/BOL50TZfDIK1Bk5AovWai+9kuZyAzUOsNgRVltUscNnSieq20RneNGkA1ROfi/9
RrCprfAU3AtttwBkZb5tbmIX1uyJi6X0eVXccI/Ocb5Gr/3j6A/GmVdnOcCZtdM1KsF0jGXD2Ugu
wHN5CBb597nSsV6pw1t5kniLAH2+poNTwD3EY7PJ99yF2AggUS1H7pHYFYsnZQss7io5SBxU89gh
d3pK6NfAcUemj8sb6bwP9mDirR/vWHg2UOtJ11A+2SzZAmt7OmCgYnHAh12+w48AsxG6vAa1Hz6S
Q5R50+dMpYrcjpAbtj9c6et7T6um/Mj3C1krEGbEbwW6CBfKKfKGrbpeexVzp/4PGSPB+rbHlHiJ
/ETjMnt5J+USltLjbyDt+YmnKN5B6W7G9Zc+sfRMwS6Ottxvu4Sh145IytABIrwFS/v7/3Ak8pVZ
zCF0vfY6iWtAEo5pN31ArmkHj8UF7PWVQNJI3aLW45UgHGAsbWAXk+5nXyIYbvO+qGeNYheMP88A
ySw6OwpwWLW4NbEGp3Yi+CB5x2t+Z2dgGblBVljBNth9mB2euc7Z3oJ9vRFdpLtbLqvk2/zRYXOj
G27YozwuoZZ7pfbZoDx2Un7BaUOCBhFFGD9BU33Kd2RGLOeZ9WXAYZTtgP4c08zkGZf1op3j/U5l
I/LQtBI8tedxr9c+kacbKBxIZ8AIkyorkjb2uOziu9YDK2srJvMPFSIxJGXRi8Xgn2vgIX3h4P3Z
3cQrN+o9cogRCPfKoX4n28hm8WTNQHyPGfPTOIxAacONFx76jzU9ldvgNfwI3oUD5t5D6MG75BW0
B48tdl+2F0D4dOWzi/wRHpiDTnRASKN2fxcmh8XJmQwPI1j25wLiAx/NBl8sM64H3pz2CvCGlxBq
5/omguLn900cEj25l/yBrhHxEuaqkXdZHVcLx6ZDf/CBqnlhrSNgzyNuKcGfb6M5OSAwtDk0CCs0
n3JoKd8RSlDwrHKJfDvnF3XIDkQ2OAIJCZmjB0cQyzL5cYTb9M+G6VfjM3YRULHoF8RdyFurJztN
PSRMY5+AOtl339RtYXtwRJ8hLhBBy4I8TUymC8YY9hFvucLAf9O/N+fIS6xLtTVcP/DoZjmBh5LQ
5ip/UpwYKYk7Pk5A/c9h/Ul2W/5VCy9NFtrTt8JpUlask4BKS9yjDhSIzzPCi9RXiJFyFwPQUhKT
wLWcE9CAnxoNB/KJbWd8ZMgVqfcI4pPwES0vapW54g4BNdsVbarJeKbFqQVHRr4quAhfKL7kl2a2
YY2jkJNRRZqrbDc4BVtrIFKFTgKqpD3LjrQlzeCcMDHfKp+sbewnFNISLH2WNm7/nncuf8Qt2Vge
5Up9xZ1bTzTGdhSq3HhnVp4I89O+v8MHv+IRx8BcsXCA4yZnhCEQi8dTqzraU42djnVbg4hPBel+
LYchYByzJj61qSNp/rAGkbgLacTc2mxXRJFQcXeEO0Kws5vnpdpWnnpX70K1hZN7H33FpIx4q87c
58YtdbudSH7ejo6JDJmH57Ns6K5s8icJpg3qzs6lSdyAWZP8tKEDvZloQYc44lgrbOKDY1Yx7niQ
eshLEBRR78gALJhF0Alixl7sZO5WedpP6pmWypIhAfaEpyB5CEkIPKXvxmtARqb6MA0eL9/wjcPv
r9eDtQ/tVp+6Ks/ZZ0+oyh2vdnYWOHgQRUZQCqUL7Udx3NUqLgFeOBs5Tyq43P59+gfKcOJxP8+A
Hfhd6s2LOm618KghQrD107wX3aEnqOVYppfpgJOLLFNSUup9nuGhuQvqMYndvHDeY9EWJFekLCLs
Ca7EhpgV9udX5Fj9Q3OZrxCmRtkTy6eBuC6QiKlDU0W8tvEWcEDPM9Ap0naKflLa51n4E0xvZmyX
gIqpGQC3vnfihorw1tFhpgTHvdjaMjIjHAWWZ5B4WbsUGLMf9mcK1OWA6IRrXjvTaDQIR1izy4hh
cYjeqU/B+upxKZXX7FlIXxjq7Oca5s2OdCh2gvGSeeTxlKQdcAhDSl050naotk3+qEf7CeRg8JIl
0A84wtmFMzF0A73PakYs+BozU36uUmExQ9bvZcqll86UM2tOHwn0UJHu5p0EYEztBPkms2cZfq16
KXCXrHyJYJpEglcR0hTYYuWqvDRnhrQhJCCDtc0mY0EBvJBCAN4a+aEOodo6U//DOQHQgflMLwRv
OK1G1ADM6GDYjhrNb6dIHLECEeoFlku+LxikCWuu4YDAP6+XH9EzEFsKy2cck+aO9lVFT8muMLaS
p6MxSY4zvHuKMPYRzWHSMz+GZOFGR9rRBGqDvUhxg+MoBDnwlKfAHziQCFA5xMGmRuR/SYZ/klqb
N2D5pBokoUsn0oV9uU4vZNyQzgQEfsCPnR5I7THUD9O4NIjLxT1btiSDL/gc31V6W58VpjHOMnd2
JVmz7zIUQALv+q14IcaC4dcRhharV8hbtafzTaw5SAPcFYk3Kh7bNKNjgChqvJ2pl4Wr5nW5RzS7
Duzu1khuHn0HaK7ubEnI7spdPL3wpFlzkGYr1T6kF8JWRMHEWrdkjxM82Re2B/anTXfmvjGJq9Jr
70xaFfVrTT/co+7onmF9s6KTHP8QfqQf3fG92pWb9+pbIR3uC6GXjhXS7r4rlRWcLDsS4T5iFqb5
xJtwM6hpuET/0BZoN82Fs+w2PuWPCchMeux0ZjnefQjPJKxPzzov0ofiDOdJd5Mvyi4y7NjGjONL
BSbewV9SX81d8zncWEsLh0gtrj2Ji3hq/Jbgb5dpElNkqlQei3N+Svf8QpvuWduuzQNQi9668dJ1
/0wEj+WGk15KdExRbcen6btvbEqaWB6IBd5il9doRnBV127evk9clRWIRM+S6XuY7oRZgyuzXV9Q
uhJ8hshN3cXmMWWeewE8PJ7WjWR65t7iJ3Fy9+sry1j52PvccFj+z9AaTNasY/HMzcsdmXnMyukX
sKZPrEEbmfJp3BIwzRB8Jx3hqnGVzXdE998YIJDskEQWOFg4SWTy6EX9iFfpkdudn5JzaLh0GKe+
ERTl9/gxfzQOpW+4lHf66ff5hMM5+RLd5Uiy2XpspsivyCg8B/25SN4WY98SyzVy9sY2SJSGmTyU
tBAoi9eBaX9VKKisW/LKmdzwyM/TtvKdBpPwmbpB/mVUTv8ou1Q6LJAF6cMO70MxXbi0ujMnVelG
eanb3RvsM4xqincWd7zjht+c6ZX8hqAtsbeG0lHR8uLgao5t6YvGUdy21KI0q5noZwEHFyzXprca
1FASvetvLfF1DPhY/9BlniiaNOvlbgBydeXrNHoc2gcFwpUDj8WXHCSk5Y5jhpiS9n5u9HOc/8Cl
ufHDu9GzuKLZjutVFpJ07ioRDV3xRfBKZGVs1RppJCG5pU8joZweMQ9NtKGaVZUL/ELxTaf3oV8g
krV3LqBd4PM7yMAYbJYswnOW3eCkH82xkTfVCzwR4WtNMVfsHOHC4OJOuBBxPKt2QOeldsIjQV63
+gtwx3F8iQ7BrbmObJgcOkGe4WM2N9GjDaLpuTFuCJ2B/H5Me1gJtBM3ueeUswOrBqQ4iXMOm32N
qeAj+CGPzTpi65IqwLKbNH4eySPUHe7EUn8h4N4APjwcq+F1/GA/48e8575GLdS93aqfnIQ9jX4T
ZzZV+Klahqp2+p49v5QkmBzbR6qR/p2wt760ZfmwspRJVi23KC5oM3bUsXQH2vvcbiJkZhsMZwsE
w7ty8K0navND7nLCZC7q9PQw5TWB1eONFNOH8GEed6QBzfIBNWOyHJGKyB6HCbbn4plaIH+XZ//F
YBrGlUqCw3qgowhb12nClemDrM2OewJ62iPr5jSnPl8V5YPANTTtBAYa7Ulc6DW7ybFNWy7u3LhW
gTuqF6g/1Y2ebwXvhIWHOtRsD/kfsztPzRPv+klkANwf0oFf9Ww1VALZZ8lGUNODS8IKue8hN47i
/EqHrtCxQByDAj/QJ/+jI2MhwVn/86AEB0ivm7G6Wsbj1B70tQ7V4wtcnS2ZZS/4c83oO8udQTjw
M3o6/n7wU5y56r/ojViqP22JTjHJTgkcFrQjZ/y1P4LRfxvAMGZhxYVJ+NmTERyw5ymcrnDpv9Gn
o4QHbnyj4uW0RMOy2pM5hxSecc+mvgYd7XO7u3U3/rN23LbazXqqiycw0wcs8vpbL2w5eD1w3ROV
kvoDlhG3uw0sP0vlUoaxapw5aZjFhzhC/SI6sOAXcKbsxIrKj6F9zamNmzliVaf8BXC/TbwVAofd
lBgFt/vkcIkyEQlPfybFbm3oygcCFUnx4vB5Ex7YhkqHRVVHccLghyKKtKBwm9O18WVyXQCYDt60
XV+Qd55RO7KQMgjDsLmeotkRUYfBPsKs+bsC5ieW22fO6tUzwN3fbMpPXq3hRq3FsobIF67devWx
6FGXBm/9Nfri6EJdTC+XBRJ/TOUZWzk5cLA43KHmBW+x+kyJmdD0YybUMn/8ZHWbXnPJH/gzOvCn
A0p8Urax0z3T1ODWWoNvsl0bngDE9ONWYpe+SVjhPiWG2NBDac0Ekpf6O472mylGK+KLKmGgImJg
TmGH1LA2yQsWvDglafvcEhTxwIsc10TGuKGKh8HtT+NVdec9EA3qao+bTPnsntGSHWl41HRrKEDN
N6p7KKh8SPefoxAlhUTPihqBBL30T8hZEVWHSzEiKVspOfdrChyQ7x9SB6moUt2m5Y5JbHQB7tQ+
ZQnKCHhpA12l+6jd8LKitAr3ye5VeKYnypLhp9GelhJPizeIxJbxHtLO+VlhozVq59IjXomying6
XlGEKSlHpHTPISl4m8eTcivOqcve9sbLJia3gDqL87dJh+a/uTuT5ciV5Ir+in4AzxAAAgFsmSMy
k/PMDYwsVmGe5/h6HbCfulsy00JbmZXRSBYzE0MgItz9+rkZcAk8p79mzG0TOMMBU8NKSXqev3gn
phXAX+SlWOGn4TZHPfXkEtRuPEge1cX+cqyzxQSH7y5i1nkdgdkLbpIENuF1mt0qeeDN8g72643F
lSG2eLSP42PxQiVZLhcsml8AvX/w93V0AbTSfwHR8B/BTvEQU2XfobO7ZoCTafJYfKqajOKOC8Lc
hc8nyR4C9TUcQbsx7XzvCmInxqFm9iLbV0xOKbVRDCV+zZ74WxI7DZsLiO8SkOKBuzFKiku7mZQQ
YTWOkeoOEAbf8LoJ/Od2PtK4QSQxcZnaA2/llwGehpV8pTqDPbf/Xhl/etQxQDTJMCUncu2z+1H6
ezc61k7Azrmzz4V8NZj6OWYDE872sETHvD3M5rIOnmSNPJiyCa1X68ntxKgsqf3uuA/4W/W3eiRs
28UGoKUtS3v+yMYEWob9Ix3n6DlW3plvbMF4Jp/O3W1IkDbrteF8e/uZD2Qm43rUTCnzE/9b4Awi
t6W1I5vI94Rc1bM5bxzxlOKz5QCxyXCS3VTxdz1/c1GH6Z2X8zlruALD4QqCFvss+8xl5Yw4L3qv
cTRd4EHZRw5JUK+nBMZ/a+Q1az1HjXeshVxxrpdDV7K/T2lWQ2lPfAX4b6uARw0ke4iLa+4iKcoP
RifvCWeMdY8upMp846xzko1N9kLanx84fDLreLmFAKv3uUXempmSlY+QWoB1pJop8X0jq7k2C1OX
o1G6uKdDn50jN5V1nqtK679BQgMxOE88FW+kLaBhaRyAq2HtGFu03/ohAHnghOstYlZgKIWSGe7e
6B7p1Dk0Hz7WGnsswvboE8bqaBp/HNL21x6ETXJo4548CanKwdutg9bbueKNscKPpFxx1Vp3CT+f
zCfQLM8h4MZJTsO54swYk4Qntb2amjJXc6Cc64IiCIR9hr17wOXn41n4S+zzTlxWXk9lfL2hOIpi
4cpYTlaaLafDoLd3HBUPEf/Dn3A7psMcUxpeT5uzxeCZQ4M7yKXjEnCM4A04fw15LVptsnkRx8sg
WG8SBKQBZ7qYEhI3kBgUr8i1fGMu3SU8EWxAVGUy4jQZDt6wXa6nDz54fKRKYBAx7flcTod/unvk
DV3SPPKG20NeOCNqdhyci295KqQT8MgX9rmXwUBVQALzpQhsbtG/cRN5s/XBSDY8qI3EnY5i3ZM6
O8Q/3p4bywPCZ/CH3HbOkNNc2T3b0T0095GFBQDZoZ3GvQyZ5Fo/QAbK7ncLLxOraOEfi3qjw/1M
Vdffiic3P5M8MTKSCY+MeT48RPVsIOXcLeou7TcYw8EX4nwmhhL7waPSF24Df0sb6DoWEaaQfoYw
QnCK9JWMO9sdxiqyzufpt2xhN61GwRwFf8dtEB7gEvq2Ab9etast+N63n3lBbF4m/0K9jvHBrZxp
qigOjTjwSdTc45wN9wmTYd6n2PnnaX36FGEfR8Vh6wuFDR6LrN70w5lB1t8NDxRIoxZfxi1E8/6J
fkeyHnUPVZRtCyqdAyU2ENQY6JZbO/6kB5ij4zmW8Y6d4zzs6Skx/U1dCHpPggftb5lO/OF+7N9T
ZGIdrae09zrXSNpMaw9cqbOuAanGek+vamUGlMZxb0MxloldJPemfOUec5hj+MSzp7pHfuR0VwUX
tjzJkX15KI5qvGqNrRgZt5S51gtLIy8SHWtH8ITCUWMCvl7+K1zZyx04asak1zw7c/CPK4xg2+iP
aCq5PrDkiYWzdjPBjHqZA7RunNmCyyfZYGDVDjDDAw9cuVadNu0dbm4e8N4toIgqOwpryyhEUwDn
2TJ2XDCs1jH149ZxoVY0MF07ep8j+OTCMgPxcyt3ayBV7mqOO0UmDhDrxDUF5Mej/I8HsgMaeLUn
J/fN+XFfGZYhdTtnzU9O+dn/au5DzonAicGYnLiwhHkcEue/CoIU4qJN7O5CkvlXUbXGpugjE9Bd
xbPWZz5+HQQjqcwNPCEPpDR9UOHBIctJVHZF5cLCjsmnm5iU2tUwLleT32wOzJ4bwMsF0MfpIXHf
eBj9c/wLlWrxsI5XYKEEqV4AsT0tP1ZmKEteRphx5RC1VdNT5tOrfzFnmKXGq4nG8+ex85y9O65X
GjQLMxlZPvrH2wNbC7tDCretGWMlFNkDXf6Yq6wX3AXtsKnxjn+JiR2Yy5F3UWFEPbVdeCiW82jf
I+lvnsizoeTwPciTGB6UZIjuVR4eeAzW58fB9BN94bZGfndHg3M1XPgFt7ppzi3IwHHrUzhHw3IT
vnBFTesaZVdK5t7a8gRUzCH4p3ZHV9L/cGy9r3Vc2/fcSxKtJgVRyp4NPVsk6mErGRgJ9buh2yO4
JJPLDFSSJkXOVfjrdVsW78Q8bFk+sz8hPkRM9P0gNnyc+7bFeJTOoei3WbRjeq6cE8OQs4AnSQBt
sFHnAW13uMrgCM2ONA38+KaPEIDvI5OHZ9enB1opeNJQZHppUE2fxi8UK0xjzu8Gmikg14ei2nVc
U7Y3/huA67rbokFcRxLcPEyM166kjXkNhr7j8uizHeFbH0TNeYzPSwlW+Q00ylr1IpUQ72KcfHlC
2xNzlUXKqV8XGp5F3FGcT9IIPmWaQ90cGZjcCoYsin9SUmWC6SVPoCTXxyZLwZYF+/DMYgSijNFO
EW/yzvwXU/u658Bi5d744mcvhpwM4uzJ5RRqYEAbVvLSZLU/GdlDTs1sWc+Cv6wwDORHd1vjYIAw
EtAUYmuFezyAlM363BtoP9/JiPDxqtvy5PHOVJxYt3OW001lMRop+i/rBLKu2TmZtICZBIGyxncM
F3KSQfKexxJxeti9NEz0OHCNJ4u3omc+ARr0iwFPDSS073l0e2y+aFfQO7iiMyeE2IGnAlqbbrYu
2O/+RG/JlR65YWhghrMtj9F0NJa9Seo82tb0E1KIAa8ynmEyk8jhchvlfciOi4nlZzLiYa3v8nfG
DI8UR8ZMpMGgcgQ/0zmTETMHtyiiITgPuGnMPAWiFReyC+UlhFrb7hNBCBMU650hA/4cYh5xM/tl
uD9o1opNJW6ZxobkuvXQGbM3h+W5YdvAh/GprH0ky/iRa8jmjKfFnIlR76jgSJ+0/Vpk4LbyqiKi
MQfN+LUvWOxoyUln+I7OC0Ad6pnrfo+3YguSHZhCcg0MfmUdpBnZ4ZHRH01A4AKeGfJpuf35gCaA
kgw7Mc5e/WKSvyM3SrBOvLou3yhPSH+iLALjucoM+g7VX4DSgmQyi3NLhglms8a43RDe3pvhE246
IDLA6Jk8pI9TW9TQXm43/czFXH822pJq0SjdlLdngm0a3Z2GtrFQCafskNzpRns5vY9lr04SZEtk
p5ixZCg58XFJDrXr4AYw2ye4TPbJX80qzBQRVekUAQ1rH2lPG0XRL9YpgwsOISMLzCmm0G3Q1JK4
LX7TbQZNHXuCUzSEETRmC/+ycrLNzQiVhMFO4qx1xQQeBNOmxDX2QnNHgFI9T+6Ub6KwUzRWzCsV
zrHhETw1jkcgtfITvJWVoLT8bovocwpZZGqb1TnWxWFQu5R9TRR5IAUQTV9NvQ9zSInH2cMBFQuj
v18euu6yDzPv9udXbWYXbHLMx5+3LvC5OM5kbsq1Lai05v5UdPDXpibhkg3jJbEQUWb//GJFGiHm
z899rBCDWjV0nIYHt3Xq5hRl8X99sbuDlBVLybQ0bDfMh3/9Qeqmv7zFHbDpKikCrV/acaXP/+vn
n+9GyJdAO4pgWdESyQ9a4ufb3KwQNIL3TYHR6LPRoOw0snbByGZu6X5SPCMJev9tH2LZ9HO0noEi
tG2yHoe99dufX/7jheurUXbyP//6ZZ2FwdgSg/XAajctJjtAGjiIny9wlaEM/hzOz7c/v5R18+qb
VBJnm26lqDAhjDmsdDDb//4yrT/+j9/9/O/P7yzMoO3UTQ62gpqOscm+HKMGqUuDfznMNhVHBjNA
89KaVgeBL1YwQGgviLppa45SbiwXlbl/GVLPxdVZVYcOEiQOkKZGLCa9Nb2dkhko5z+wjVoiv/AL
YkbOjqA5VaHf76ZGUhjRaNpSUmipgkFQj2V0W66uirajCf3WRrq4I+cJcY4teUdn0+qnBKULMO6w
4mqmu7pnQR5Nic95XqNpXgiJcjxL125Cz8lAzuIN4c/eV9E9tpKEoGxF+WRSCgH1Ds20wJjba1JM
vWoKISRJnNa9XyxxB4arOtgOwtdmCq/6me3JgubwIFugF6ApXEIC8nPVsrdjaLyJw5JWjcNDh66y
JmvlZZjz1cUQAIg3E2FThGubbTgPVA09Yi3A8ccun8hD1c7Op7lvV8xc6WihOxscaAs3aNuqSxbB
el+y5nseDBZoCPuQuycs2Cmmp0ZGtZ5FiN5DtaGqEOPcRlSIJQR1bBzPYelwUUdvO43kR30TQ6oJ
RUghiDAAcb9UZh+gp09cqO1VSvxcKZUEQqNBqsgyeyQI3QnUHeYpH2PFRWubySHz+mL7xA7lzG7T
hMlFs+J2LOhomz/oD4TJoUYU//ZVbMdvzQL/IR7iCCRq5RzyCuACGSApMnmcbRzn6pzNY1xSgBlI
Vrkh9ShNbsdMMH0d3DSipWkor4vGesRbYevSChF4pBCRetFBq1Ae+eA0oPO1o6EOZjy9VwNHbBgZ
okDDuwz9LG9M1i414Ak+Y4HnJIg96zh7Vz27UVN++akvL9HAAldIGk3rJHoVLpEhOma8Ty1MWuNx
xjqwLM++PdIogQfXqGS1zcW6vRdVuIumMr+mHWyqphG4wmhfl1Z9r6cBhRSFXlpQ9Fko+dZYNlKC
0TjUQwK+ZsIMycOaMYrup/K2s13/NVlTiHLnA5w7FzMc8KTqMSCWkOTq6iyN9lopOR0zHA/cSIr9
NDVoVXh4N42h7geRsO4l2FXnkZesg4g4J1Ej2Rz1XdZ6AsdPb1vqON8NpHgjgujVu+xHjLEsMZhS
iBnwRwK4ZJ5jhVEdwKZtqrEiqRRG2SId3rEioQqk+2yfCtbfxflWkZqOU0tjH20fN/aYWScboGhU
5ez+l/BT2vgYGtmED3oEQvqpaNR+dIR/aevmQj9Nf6ZvBUKe+GMvHQ00NYkzlgBqDQiSsPGRUqQH
Ix1h9NN5VIjmZOqH3qV5tgOqdioRR9DmF3ijQsVmLQRJdbq67LjdiQ4pbEFD+Q3StzgUlXsIRc5K
0HbPU1t+TG5OS9sgDtrOb9aRTqeub+6kkVsXFS9fXlbjl5TEOy+m5W2iRaUR3WFm/+34R8MWxymB
42W6tNqUPlqPVk9gb1hH/H5Mtjqk2RvnVnBtskEGoho6YBupAmNgvyUt0OdWpE4FxjV0+YTLNhti
DL6jLhCmoYPJLpd7J46PaS3PDJHiKw+taw9bJ6uv5me8DA5qoM3NnaisTR1pw7h9d7r56Hi9cdYJ
Mg1ohzSAzRqWg9c9L2Y+B7ZpXxpuDSlH1N9RjA3zYP+WE/ENHVcQOnx2RUIsNzP13QkuG4gtqW+l
Y7+2vujIfOgkaCFrk1okEQVZn5iQJiy3BrZltOMcVAKTmCqmigz4Baj2trJp0zEb93Gh//W0RM50
SEK4uotVlifNRsbNq9Way74fmvQpFH6zZzLOAit9dqPKvOnD+uJH2j5b1LPcLLGe+mWkqIMUq2vh
duB/Ni/+N0QhIGRT8meJMVaz7Pi52ka0nAaV92Ekerz4dXUdNkt+AN2Q0D1gfkI/I5oPqWd5dXsx
a6xCMhFjpzUS51HJWHJxLQzNtOmN097IVLwTRf3CKN3UjVGDE+wJz0eAXYYv813SGVQBI/noYFyS
a+nuaCn9nc7hJe0sGzltkW90zbazmhJwhkS7eUbZpXEoA3mZcM9DOD71WDsGER06FB7WFAm9w1Gb
JtdJ1uwdVfzplKA/QODOA5MmCqdp9e3IYN5Yr30RTbvYkfNhGmuY3moMGrmw1DqWu5cT4ZHCRbIw
8xcx2mg0uuXeUBFFMRtz4AKrOr+qShofscmzZgh+DVPL4IzWfjKt4YL1xx3YuPe56m/boiNHkM02
pLjxAlg4OvRJPJKDnnCRXrrbVG24eNXBsAo8ffpIbZUrcWvMFiQuBk5VoRUG1jzmhBZGe+olDUmd
S1Kh6a38ifaf22mZL1C8bozUBYqvC7og2NA3NTwpSbMkfldkUFKj/C7xfcxTuWP/7nyGJr3PDPaH
0hGkypUXJOzQj9hkrLaHwwVc94OgDTkqWyz4TK9EwL3Fiik91mP37K9U1RGoJ7aWBFs68n4lmt1m
5Q1IZVzyVK0VBa5JSjMrlQyw3Vv8fTYTHIoRqUkfozStenJzXsMzY4rh4KgKlXk6XtP1OGflHxr3
gQG78rPWb007epsogX5fjpy/S8eL1n5yvcS3nizQNgzvwOkQsy5EA9Z50em5b9r50sLwRjf8HUmX
jXnU9i+x8TBh9rjN/K4Bczh+JzBZH30qS2aVDOAEPO86isZfUafCgxHYsj7iRABOq59JA+gqaAq2
9JkoznGLn5HMul+iHw+txXaj8UiCt55+w+hw9cIg7lsWHuMP1XU7J9L9ToqRcrMIWYJ0diPm68VO
4stQU0L1Uns/CZ8CoSLIIQwHekjAu/JhAdiBCorVe5v4wWQN7yw4Dy4MX7xGIErgtctzugNPJi81
NpGz0D3d5muOyaweZz+pghQd3JLPnKRFg68kQW/7DuXBzqb/2QXK2lwk5oW38FCba8AEpPWhiPtk
CLx4xA1mrm9tAe8q8ym9zjTiZDG0linVIXNT9uVVYXppwwF1UJodXFeScp0lhIfJxF5YbWNrS4wk
z2KG46oW8QrA81YPk3st8vaFtnXWSQ/1ZkpDumUx5cwLyb2l9O8yl1sJKAJVk2VD4Impc5pTvXXF
PRmzPi8AxPTY6mizvC6dLiUD3pOrc2u5y6PulI5j89IhW9zX1NehOzy4bkv6wqm5ZTkbutGkSt8I
/IN0i0FhkkMITwfCYbiK2BbJAM6mFTi+D3QXcuMAV2fdfJM5U934RGhaHzrasJED82Ph5VhkZfJj
AcCDVXF7nmgyJmkpPlqnuS1W1OWgdb9ZHx43W6BXRlxc6TqrJpctqVHsS3de9rAGJf3YbCMMZqYc
b4WpIg8Sps5Hxd53Zxfm76IFBTmbEzRMaJvnBAy0z0NaWxHTmM0AX71t8mkQQTgWuE1WIOBdpsly
otPC9uiVDbsnzMK8a4w+cUu2qmOVrG0ICD5LIcV5DvWNaY7iaAGHOBJP25NedwVI17MILxJHI2dE
EEZAfRJZm90PiZ8e4oHiOj4J7bGqFGwwd7EvZpjBzRtdsmZJiKv6HLgT7UeeGgj6oCGc8nyMWa8y
clKwDx2hbbYnB8/OF1q/l+jFAzy70Rl07rQSb9FbrmjBT9nUb12ls0sH6pYmuJI1zzLDm0Vla78A
5ZNQ5s+mSV7EdYS4qz2aYR22NvjBY1Q0dx6d8jYsCEdFe2SA6aEONe6QfXWmj/F3s6jk5OsqIXOC
o4BbB9oAzVz0+bTXlTiFLcptX3XQ7UmjlREna3rRbW9zc1dfn8bUBIYSWtfkmcjIFrQZRooPalV2
b4YBuc62Rp89S9oG7YIcnSiClFOC6r/X/UnT/9L1N4Y1Rteemd5azmQ8Ee7arJ2/dNs1G6c7j25C
xsaj1jgYD1WpgJIRKKiBqqYZsnznPVX0Ut0QDG3LzP41ZbGLrhm7wtQpSsoOUNWL/m0M5xfSDpLw
yWOWk92xUm1DA4VfX8LBnihI5EFGcH9Sdcvc0sSnjkq/0ZrhIWuykZ5IbictzQdDF+UVrntrFGqO
hOU2wsmImuHA1rnMUYYKm+4TMRWBKnr7zpnGYCQ9MmJedh0vBtJ2LD1uGJ9Mp6mtoQnjRsU+je22
a3xbdBacPZG8zQnLqhnzNDJaeKDZwq4OYuW+FdW+Q/baCabRxcXnso4cjz9o3yt7sqF1th/mJKF5
JQmPaF1TydFvIjGf45RSoR4py3s+1F4rp9QfLhgQGmXzESewsu05okiJ1ryrkf/HDdWPOB4Ju4rs
Zk7sR0NN48H0F0XdA3OnrylCfr3ENVINA4Z2b2Ob0cb3uV5etF5oIfNJAA9VcVN23bOOy6ORR9Fj
Ll+7cfw1pz4i2phQsibNAU0UIzCL3K3VmaduLugOQUECtR+9gncavew6bi+2MD9aDZKhsP2zgjaA
6Zrrob0dHzq/GO8zc/ptT7SReHjdAVTw5VWnsuwRe7o3d3qpq0p+a+exTLL7Ym6hyZaaMlA6r0Vn
KkGdT7o1c65nFiRQtP2fsfHHY+9Ty4NbM7LSa/8AQQmimEDRCL/l09BUFgRE7RGL6a2Bhm8nslcm
rHE/pHiekiZKz/WY/Eqq/LtWUUNWt7lrRThcSrSUI6uq0t6335kC8yeHemSvXz4HT8w35mBg/sBF
gltRHRo7RAewA2Fv3Yl2PKqsIKaZ+n3JDL4ZxHwZR4zcrMhmwx9f6wIonD8qShe1Ps7QNTbzstB2
MACOSNygsNacy9qYOLUkMZa+JiE+NJDiNJspq76lx5fSBfZEaGedt9L3f9uFUe3TofsqXe64lYT1
YdHurZ0LMtKp2ncGuyJFbFd7tNI4Bt2AQ9nQoo9gfHYggfj0bXHXeXyceNvNCq1HJkkVjLHFhE2r
gJEt4c3o198JZcq+L/7IEIbj4NKDiiOgwUwT+uanUSAnEhHgxiWnjpxQjDMcmJJd+1UKuqDwE1i6
pgpap2J6dQjlwjF+HbrubR61vs3lnV/QaQxEPj/A/CjRLgJVMgx2zB25dJ/3MPLuvs9aDDqnbrj6
f81ns4UjoO/973y2xxWb9h+bzxZKVPn575S2v1/6N6VNeX9J3kq5rmuy5P8bp82z/7JBWLoOcDTP
gz1s/ZPTZsu/LFMKyebHdvHuUKDiur85bdZfJuQ2qaR0hbRsx/m/cNos2/L/O8bP8ZUkHewo3hR+
gW2uzMF/YwoOiZWVhFdkDavVEDgc1SVphifgbN5Gza/tNHYPIzZam3bFoMeOkJeUMqTGknFgFjrc
Kh7WveOFxY2ieKtWGYfGBLQyxAm8LVFLHIY7LISWtqbqavq/0jSnKKbJT7mzkfDMoN5LEuRDkzsT
sd54RZ4++qtOfmV1LWHOVEemjDT+QNujy3Z7yewDvWTVVkaeRymOerGDFdJVJ4jjTIWwWpZlerQq
knT1TIdGGUm86S02DKvMUIid4ECR9sQVEXxdBtVaa55nHBfNqdnYLfZ+ZU2j6OL4+7CPQmy03ZvO
wfG+q8FdsL3FEcZ2j02mMT4Zq22TiPpsMlnazeQFRbLIgxXPz37s0dOXr84d8jCA2zjXM+vP4k94
j+Oue9W19iFKEbUYeeLchH1KJyvj5eRO5XeL7QdS2x7Rb2UJZJQDTA4xszy4gECcpHvDSPVCJiB+
6fPymKZMXXbS2Ae/8Wl5l+o8VEqc8Fb5aruE9Q+DiUDQQpsI+eQ3HVD1pEE5QEhcFnFxiWaaaEOL
9luHbFoIIG1ePvXYXQr7WfrSP9tGJXZpSFOYmZZHnTvobdadJrKFaKQb3XeLh3AtCmdG5xC/UtLp
fGS2WYyHahgp8ywH45y5C3wqnCdu0tGfUVnUz6Mb93scCKDUJrG85HW10N+wy4cxpLuqZeePhNOz
Iay1pdPes017JZfXXMxWvcwVfhC2zNBFUBR6mLJ+m48GLRPNsAQu8fjGh7e/w4OQTFFP/0cSypdw
oG/AClk42ujBWRJ73+TwTZs63jVFeWeGbni2XUrcs5Wg3wbRhUZMI+Hv5X2LMdYDF5SUh3vUUzc9
1YaPQsU3+52RgwbLxxRMTj0h/cmwh8BRa+2z+xac7pWlXHXnZCwHlf2OuqT+hCmVXnLYiPc08rLv
MSn4t9bovsLpO07pIo9lbZbocPJb5bJzzkADMO4xuvWa5bqIlXFHjIJ7dQ3ktHjwkMMlQ//o+Jam
ArZm7qIYHqJ78bvQpoxGEq9Rtron6XOsrSIKRBkdB6dpLwluz1c2NbEg1iJI82bYYX4ERREjGHyw
B4j/hr5vqjE7aj9rzvo7NSoNfB7n0LIo6Pzobyxyr/dVFH4XA+kUS5km9xWBYIcFClsrysdp4aLs
TSgHNNhfe441bw1W9KMhTIHpJXqGD7UAk07aBgduNjmNPHCjsFnx8Br2LoaPegyHMAMP9s6nEyl7
NgsyudL3L/jf3ZKlrk+ePdzO1pzfAkS8UcqFYTGn59n2DBgK+Nc4qXUaBDRy3+jGgx/TKisrvKHm
esDAIY133Wy1t5OeMaJtKN+V8VNrvZQt0ljPm7elKZKbKKLnIPUt7B0MdRcitWcKUmSIhj9xZ+MQ
DCJnk1RoD9xicS9mGTFn1DaCdOziYtNxD2nTknPOSDkJt7mZowR8dO+Hh9wz2OQmNJ4NPZ4vjjc8
FHUzndLEBRcz4e43RYO9M9LGhjznJ1wf60MozKVzuDnUAIbvzs32ESXNgxHl2TG10Sb3TvubfGm+
I1kstr2JlGFKveIOYUnmIVM2nvM0tPaJnWERXVeU+11BaxmOCFTijTsdp8tOz3gOxbb3x/HDl9aO
0aoIpA/sgzH6e12MIblZPEhbKe4rHPd8y6XdxMlSIC7/XeT98NwOAiG/s00hSB5NJx12q2eJyFBX
eBO5w3QMWmHROBqSB5mkSWEF23EkAMjAPOyt1fIbw6gEyYyaUTtS2O275jWlnALxr3W3Jn/jl+Vb
mxHp4BNIx50zP5fsJbfL3CvUfuElFh30O7P8pT1KqpXot0Y5/SpEhDwoo9jQojxRS5wSXuQIUiFk
FFidC5NUxWDDik6ouYcC5k9PsQqLHh7K2HypF3pqKpuwKSG9A+rfavYc+nH2Y5Swmbo4jjHfefhd
X006mFvXPJEGZ3nQTBx2K9vdHE0F0zwyE+0UIMWMV5xMnpeOzImsfTtY6NMBFPglZwT3ru3NB9/t
isDWzTuF4i8vzsP7tg3YUBMYAPJaMnlPTT25ixIhsLQZabFwqW0uFSfROcl9GydMcQuPZlvYtM0R
FpQEAnZICDyW9DWKDFFDa4uNYWf+KRfEnSSYup3OUeyY5rU3khrvFeoqvBvNI7n5L61ltJ2EBGXo
4CaY+sjhaCNQaKWBheFh7DgAygp6+aIyLXY/zgKqJGUgS3KYS7z0J1c3u1A5Cza/K/7Pbl9tGi+P
Vp/A7iiTcpdO5Sfmwpu590GZa5QtvQvlyZIzo4QBljeIjSrV+QHQBpca2vOM+3CBRFrHkT522vmG
yki4kMaALNCcGKL/sxSeeELlZlbFG1Fm/QCX/7Vq9K8S22JIkoyZgroSRfbuFi13btjUpg5+aBho
Gdp3j2IxxsLRtMWHe9yGEith1Sn34JO7fRRWH2ShAaWD+XvfyNC6CzkBu/XEve/SKVcayduCe+nc
QceyKD1YSpj7Nd13km7Uv2aj8+gl831XivhttMSmlPSm1+kgn7zQeGZaQr8d969KRN+xQ9MxeZfu
hsRfi6yqj2gqqkyKZhgtZf2QPzrJhMMzHmqU9Zjz4IPRxhB34dvsLvTd9P0N/sDO1k8vbmQBpzAj
aqhqCs+9K268Zq2OxdRMiRbVp4y9t7AOP2NTT4HpFM5TOWDpU0U5yP9WO0+jal9Hh97/XkTj3vOa
6EG6PsAZCgJHTZoc4RDFuFrN2WmQ84NTjOM1hcZya2m6olGhRzqMfzcGdUvptuljFubDYfQESbDB
lrfpxPWQDqQODDco6zdxUGeT86eKUqbG/DJZy+/YM6loqRpPsZhmPqgpVPqjwxRn9EknIjy0i8Cl
Az86tQw9fVoPWdHSLRHXJ9B8LXACBrGk/PlrRmdeu81D4qG6aijXBgjndyghH7lU4AG6pA6G3oa5
F+riYudtdKa+/plERH5p4w3cFLmtWgF+Zk5QdaV36z5rXFva89A9YLZDpbponll792Q1s0A1wJQG
Uz4MdXdnTUFYtd6HF8Ln6YT2HzVGGLu40uU1OW+fuRon0Vw76C/D3xaL/8bpsbStS7IuxjpwshYx
QVYhbzBWGzBZ2n/SbtXg9o57LErzzgP6qLtXh3TKtz347yEO8m8mtoebcalZ4FL4LVpOlP0XVGfV
y4wdHq28CK1MQ6IAg75KjlXH7+FdaSfXoZrm3xG12xhK5jupIxIqtDr7ZfVQ2mOwOMM18xEzCInB
Q+40F3fyklvBsKQYOfUHd3qTk4DGINmVIpUDGqFF+zvsuY+qS9xbb3TOOi6MHXJ1Oxzic7M66UE8
q/C5m+mM6CBLC5U5+8WgAYayEYZLOkzuVq/GKDFevIE+lg6a+uTV5m0VGnGATc53DVZx201iOcIc
fW0ARTY1dg7+ov33bGwppXH4qVLmUbYzrTrOS+h5pOlwVp6KfkYJ6wHIGbDfoT5V7gkTvu0S/oBr
DeeyW6u5OKtfWVbyMq7GL4QemmoF7uJyfc3PC380LLFTTOCq+Vt26I9Yj6GeqzIfTFGV5vpMovql
NCuwDeP87cmEfjerwhS5gZMweSE0Sjri2HiMp+HH4mX9wvwcxGZ9b/QWxbhcp6c4oc+MEWel7g0W
jeOBDdj1bFH2CWvYi84AePrny+Qn8ykZp3dRNTFsPEEXh4mDnYQDvlna3ehW0ymLECvmo0VVJKLm
XgK+3poKsxmeeWRM4ZSW26xGi9fU6atYdLbH1enG6JCXCDlTgssiRIpWDdO/G5D1DvQsxU5HxElf
o20OEBy9fDlN7C3JmpMsh4L+1TezscOhTm38HJzWGPZPzbyggvBojrKpAUcWdiDFoqgwLPE9hWiK
gtGArLd40I16QLyyU/GXm43Zpf+OR59KFwashRwkUld0naHozhCIoyDE9eoykwctEwy/evc/uTuv
3di1LMv+Sv0AE+SmBxr9EBEMp/Ah/0LoyNB7brqv70HdqrxZiWqgn/vlHCkkhaHZZq05x3RB2hoh
nVI/xB0fbyfTic+EV2CICmMvyGJgY47tHrspfS5C7GYDOVi3pIcgjtuqk7MLIUziGyk0G8Jyvl16
D3cl9hFXUw330llPm/gxWXVT96aQuk24Q04caOC85gJjUUFtaUPVT6KUWzb03/cxhraWfsF9itHZ
KoHzFuOVGIlQ30LtfZWp/WbE1qYttYPdh39C06U3mRkvyCtCjMtV67IRrVCii5hJq/Ons2zHtzaB
9YI+Re1JGHAq1LmB5UM1ZGQLVaqSardjY0JCaLw30lOKltTPqLqniMlNddz07IopEXbbHMHKViqC
OA7H3/vMWRA9TJa77AEXdRJbW1nRrA3R7gWDejaswd7TBeuyHnmwJFc6niRiTPOmNOQ5kDOHZMHP
kocofE5gsBInf+HeveQyefH10tq7bbbXBvVkWLZcsbD/faJiGjSagMmW3OO90ZRMHCXuI5/KHZD4
FxFk4sEvuI/D2mFb2JFYBAUeKel8+ZHO1rMLonwQ0przyWrAOIyGiEy1zZjpZHWn1r7uXcJLQTx3
aJVaMzd27phVng0neREIPlPTgVbSUtGtItchGXOUdwaeaySJD4wzFpGZL6JVV7Md8WjT+Is+O1Pa
qx+CeA7AKIdY25WNruxlFQQPtRn4O6UFvjZr6FxbLjPq82wCa+KbR2cdJTYqchK1EA5xIDNFk+x6
nEd2ViZ+Z9JrYxZvezeUOqHhwUNZUmE3grnpQAsLfCzHwpX0t6eM2LT2LCRaG9kTR1worKNYywAi
LLJt7oKeoAEH1jAMPlkNoS8lBnNhhOZGFeZTP/j6CsHXDaRhrMmbBpeb5gimZQQsHurRkzq1kxdM
pN4zvT4jL0HJYYXHwE6/aMZpM64WEbG6UVTWyrQBJfsDWr22kZT7RA4bg+4/VBz/ye6jcCW18bvP
32DBZnchvq3Jfc4GkuNEgl+5q4B8SMj6+uiITQpHcOxHKvI2vDQFIi/KdT8cgDXaOFYrbZuHLJkm
0CmtcC5xoL1LDZqGNHeGVN9aaoD7AjuxOU42hGMZbwsUR34TrMKYiE1d+3CpSCzMqkXpOOKXSNjb
1CPsmUB8l0rlHk9ydN13EuhAji8rmcl1T2UscIIHq3FSyr0jrHoB59AcVRhcgbEK2tlyp/fndghD
BPoxdkff2QxRFh8ES/1lWzc43lPJqN2U+8Ig042TMfoQFkztqx+QfKUIpdY1lRGuS+vBVxCNR7HT
eYWuVeee34pNrHVAoL0JUAWhsth2B9L7+gQ/eqq5tqcYQXi2G5BJgEKTVScxVPlJBImlIL2ItlhD
IBQYLy5r9Im0taf0kuTVrh0KWnLgO4YQ5oSNHkBJh3P5BH1509OhyML62VUMLPBhemnctCFX812E
4B1VM8UIMyVY2e2nsGVAKyiFTOLEfb2Ox3JPgvR32XI5CL16MBC+LM26P5IdPHBfJasBMMmEDnZh
lLiYaR9XKHQqFeVUmM59VgyjwkCGbhryY8wHojaZ5Vy9OQnmkkXGNg4Vg6e00yxIY14oWLPouNTZ
f0TGF5D4L+qGKBDuQ5BJL9F1TlD9mlhkD1pzlMfOqDlz2mzmJG3e9M1rGPCB6y79KELt2A34l/MB
OIbf05dXdnbrbwM1/3Lo4AzFkHtpCwY7b5ZqHKLiYKW8yFQLoHar7oxZMsSm6kGNlUsJ3pBqz6yi
eYy68u6E8HkZ4dcx6xsWRzfukTYor3nUfVsCCnejWS/QME+FxcGhRFHH5Y0C0z4Syp/I12m0EoJe
JvFedST+NYb5oMWMqxIyU6GB6yitEht5qVurgY3NiNsZeBiKl8mtP6fe+I4ngKaG5U3BQPh6/9z4
1tbNh0/0FdVKq8ejEul/lKG6T3227OLoq1O1mz0hvHW7Hf3ity5F/xIjIlqYs81Jph+DUqpzt+pL
o33mC/BrDueBjcrJEJRN2Sbs3GhOrw+0J7i/u7FMdkFEC4hWY122b0VlPvbsAvoiXqcM5ikeqGZ2
7gSINbBNZBlyB7ug6mpuof8gVk10hPUJQSN0aPQvJ0RNUyBoIIoUD1SbPpsWWbyxjzefXYjaQW1q
HaXC1NisRqf8Qxn4Eu6M7Kuo9IVS10e97plYgeGjUMQWmRrjsWirP60wcOSP+FqgbsZD/jyYAbFF
mgtJhnVZC1pmLNLv0djlis8Vns67G2IDR+ABmvNV+/2b0eEYiskdoHWHZ7MEWjIBINMvKeFtSvWc
89mLpL24XFOEY2VVtPIRPlVTz4lNfDziPl5dwQfQqeOKTi7MJtI9y0bENxjwGKq6AQsjWVuHpnLP
Q3ZBaBqeEx2ulrN3TeofBX+OIm/Z5hDPgnr4KY2EbVTiPtUKLgjyOd9CJ4NA4uvTTo+RPiZUW9w+
/Gly/dSaNpljVLWlIz3Ryhj7Wa4eq+Ib7Z5n5XRi9VDf5NJRtpa8VVNm4MAjoBzNsonk3jP6+Yyg
TXaHFPND5+9aNzz6SROyK4cfMfn4CqLonHU+C1OKOXkFTIJ4Ym5QEzmfnvebuiO6RQshIU4+qWdJ
+J5XJf768MEOI9hxPkUVDcg7gRx7heLpQ0prItwaZdVBEgfHUPnBKs4aEJA1ZSkDdVCr0MQUKoAm
wnMnElnYY9Yh4VbRKClV+cV4ULitRIp5K8oqarKauWxsPNnkGwoY25KFZ4ZJJI8/rBDa4IBfYpm5
0VLh0l+YA54kxwY4ICLTOhD5qmN6pJEMZ8DMKPCjvSSsvEKLu5Cd+RRARK76EzTujzz9rPxOf3Jw
EOU13UCBsOyhGUn8nZDf7uIiyNcpOTcM1zXKZcwpfiRYY2jUJUF8oWfGUNshfmpEdJtiWVAuN1pM
VRQ/q6hjpx4oXuhDMarRYtVdLU8m2qFPtcQs10+Fwyw3smwMtTUhzQUC7u5xFCqRyMptKnWCx21K
EqrtYsiCQJSQ8kJjp18kKdSuqEyGDfOisRWoxsn4TNBtmjZ2HT9/HqnCEbT4iKYKR1QcvSQtuG6z
N84dg5arVWITWe5FrYxHcslh0DghbqGabm0UoHRoO/NWNjSIR+Is1jLpSNUIyDL32Qw1hLI7AXXV
QtSe2jR3lEOYrVsX9d8qJc+bzeSuHeE2O1SAFnHJDEEy87SuJ+5OxwXe1hiwR3Q9dC8GqhRTY7VG
HAFXiq8eaneCKdOKbULwOe/L+cljXGw5Y5U1aSC9KmsbVnP7N36pR6W8GOgktJrLsM1pKKdR46ng
XkKA8ZGrPrPArfEt2cleUBNhBZJ+ykIRqM+egsSudonLJsx0M/2sBtN7Y2aEFBECQ3Jyvc7S6inz
7Watmz5SlRESZI5+S8n8D0IAUgqA2HU63SUaEb2pSHla1EPk1nfPVPthEcjvuBn3g5599S3pygLe
2aRYb4aVn6cgAJJXbki5IHq2m17zBveQ5eb3weZNqVfHxnZKI50Vb896+F3Y/d3JKWG4Wq96pUlB
ISC2QMmnas2uooKvk5UD1krZc6gDmM71qJKmEK1jI0+32tBsNVty4yvKwmhHbTH6CGvvPiWdCJvQ
wo7ZwKkCr07vX8Hy3xvdRxDMvTtMrkcZEx8F2cI297jbENqnT3iM3YSCAn2I21jjwnBtaulQ4z9m
gV1iBD/Z+GWO9dFWfajDJW0/ok9vIvJA4LP4xhE5xqcyq9/rvuWKTd9MlrvWMBxIJlpS/12WSol7
3LJxB+vdJZn3BjoR72N6bLMXxGYwrxLEM65afU8pmogwY5dCuUvfJCpUp6F/obvoZY2+qoWNTVL+
TBySziS1YkjrlVryLD20Fa69SP/Q/cYTSfaVaaAF3WsxWsNSwy1ru/1B4D8xaiKrkYJda9z2E4lz
bgCdwAqOVdS8o0Xx6qJ5ZpWHd0I6JznYR8WKV0HNrhU8bvrYyfa1NP39/Fy1mRzzwnhgxbpp9dfK
rZd0LNhsDXuNuTVCPe0TyRBk58rOX10xXnrVurmywX60sabuVQj7wJl0SR8VuLHN2F815ozxZ/TR
vTHXNoIhcjGwMiHqFumsvq7beX+iTlBBJrY65XjUS4bKKNPuzjg9Rk3+OlDoaBG7DHZ3IOn5AdXh
U2o8ctTg+WHjVmtP0g+pB/dsQhmZz5dUKOhm8ZmXPKkEyRfW1W+b976kqoUitiNQmL32AIS2wO6j
+HDj+i1+sxgaes3UkjEzGtTWS70GfztWVyuVL5VTc7gbZgBxExYeoBaBpTVdLIJVaoxotLPfYlNv
8LNU18a95pp1qnCT1s64tsJ0k7MsBrVoPiOgWaNj2/u4S6pa6gSlKI9DjhDM7a9xTKVKsV2aNWEd
b9I0fh6U4Yuu4hJxJqaVNrjoMrkhIEaKlXbboa0fjJS+QaMYqzDxDfSUxrkSBFDL8KtIabiGVelQ
Jnum9oynEzXPwha40i1VnK2Tb7xT2HpIxw4Q4EDRuou3qovtvBeo1sBdwjxgeDTkJbAGr+UaUbTx
SDLRJopDglPCRxGz8Fb09dSCTGnKrY/vxsT/7lt0Xcp875cDXSVt5Ts+fA5T3n2KwOTdLhh2N4Mx
+31c9SAKiJJRDgVrHnTjjyKl6sGcVnSnHixjR75TrduvaRI+EENxQhbqNa3zRKP9tU8Ag5sDrhV4
9lalvmi9Y4KQ+Ml1B8BP1lxHbvmFZgWcnK4HNqjlDyw9DlVn7IQKDKYhtdHwHwXVh5L1S5EJBGjR
KY/LD9rXb83gQOJBCBuKbGP3nyRUAE10Dwash5qFi8KIivXhz6Q1XzIznkbhPDUhdXeKEV95a4GP
sTxFETurrZ7pY74Tk2FK/101/asxNT9JFT7lebJOzORKz3nXYwdNQFw5sx8/j89qt1GK6hEZOYgn
bmUX3rdKH9jS7+gkAWzIT8ow21niKIGiKZgQ0+Yt465X8vIgw/hVlP1b3yr2MjBABCY2+XLZZaIF
qxf0vgMB0ixhAoJ46GTuPrRj+HjNzrGCJ6Frl4JzojvOF+8VT1q4DJt6U2RPKp00i/mz0rJLPJAa
UH37o3OqAnFqUlBmuGqJCNimYXCIpuHkwOrQlfw46cZDrZffEQTlOumwFslXnZvKwo9pjVoGqXrR
Juo1baK3PBP7tCb3JWaDKxlMuMFeTMVEXh2tVIqNpQ2SOCpPoe1u9Y5mitr2Z30qz71A3D/pOL81
ys/Ml06wb/zkILX+keLSvWZOWUx0RAoEiAgLvbbg0mb0JIcJAx+3ZyYuKMl3/i03e2WB+jyjFGnJ
9sGCGMb+DKcFfiD7bI6zss5E/OLmuGLmi8UX2cUHxuvXMPKdARxWmTDOIMe0G1j4fk7RijQfPyNX
aPTLdTFn+AVn0MNbYMyPGmiSTh+XdmGC5Sgq+M3lOW3hVtl3PQZYOuqIE6jwB+LVHHN9kw2UgOzx
bltzNaaXVNJq0D/GMR7FxVWqP/oQboO6hPM5HXy6qM00nbKkec9kdCuyRzcM/YVu2y8jgXruuBvM
4bNQSjopmji1TXLzYXQMT71WfRD/3NXNoUffFhrjmy1BZybuc+hwy+UAhgyM6KOIjgZVcNoim1JF
EawIllN6XeyGVqwior4SG1t/0NLZQBdDusIDYXCstGlGJzB4wmnjJ6yRGDE8C9TE1JfIsgcLFoQS
Ar7V8nXFMgvv8l1TxmDV2doT3a2jm4sF6oA9e5xtZKTPRsdt35NS17uYpSg/lFAVcq3m8qPwZBoX
1rzfIz/3NcdzUWMO2tmqskfUrZtAv+KueGn6+m6Z5tplGUF3gHJ5iN0fV25crjGLUKA2Xc/SjJ/5
dQm7u6pIRcMqPIYadeFaINWZXzAztLudmdEqCt3DEMibG4LoaLhSwuhJZBg4uuLZXtbadDS1ECbJ
gKuzCbtNajoPSkj/ef6lIatepB2w3Yu+RROCKc6sx0KUVxmuyVNBWJwW+d1BUoLtb0WE5B9B1iSr
WuKkpomZ3F1NbOCIlIupDGP6RID4rE9yE5vABLC/NpGztAyKIgrJfXTly3ZaCArMTaIcUYBjPhmZ
DoZ+W9vd2fUR9KokQ/TNeVTs44geNAjbTTzpO+MVc1u3HB87HCpDNG4dB6Jt9BbMpcy++MaA+Idq
687K6YHOsWuB/adyn2jRbAM//fYN5+iHPmZkq8Kd3nzghbn5Wez1MtzhAzeYNhGh0spRmnSFPeXM
ugm6MD5xOdrvOd20lUmHPE0LtPQ9hzKRBjA8Y6bK2MrKpq2KUZ/8gw7ZAB2ofGnoVACGTLzNQ2bQ
DK9WVoHWy/CMK83ZcuAEuLFakTG8dQXDI6qJI/6Jbct6Yk9+4K+m8f/jVF0HFeX/XbW5y7+ij/8u
12QQm//mP+WajvEP2zXQZQrXRRphOSgv/zNX13H+oZJzbBiq5pjmXz/6r1xd7R+26SJmotKnGZbh
EMz8X3pN+x90AFWXpF7XccUs5fzf/+u/ZZ03//b9f+QyuxRR3jak8rroO//jX2OXDZJ2ESa5lmvq
LO+Is/s3vSY3XDSFg0Kerjdxj6SWPlMho+zsj2HCNkml6iDtUxMjG7FiDPrGCO2BCe2aInta6YOx
wUjWw1yKAlaPmKAkjagMqzGbno+2yVBuJOKPZRPuaeTatbaEse+S6KOywxC7bQiqEuX+Q1Hg5E4z
CbwzAxvXW0CcEEN7UwGRpkL7Tm33tZUk1amEFpRS7x7GPthHjqgZEyqC15F9LPSsOLhpjuZ47A7d
6CZAukEmpo56NF2S7hQBJbKq4j+jaAkCZrRgZvMXaKtwirbyppDgXru0Bu0IJ4qfwTPk9mNTpDtL
X9BOYkpZjab9XihDuB7ZwARlnT5g/mU8cgg8CHo0UjAjZacRe9B4dV3sS/aFX6ZlvsVptrQztfQQ
//10AAe0tWk0KcJKrLl0YtyVCPEqx/TtMDnES0upKIQEBod4gJHTaUj4gDqnuJk93yQApiizndp9
hNL9TqDeVmxVshS+Zq6xyU7FpkKKPRl99WxW+aqkOSXTlkIVZYATWqlDLTviR6LwktUGRLLC+BMY
YXsODYuc18SqtkWg3pV7FmpYXxriP/WMfUSby70Tah5+U/fk+oN6reRP3J5dIYKXfiC2LuspBeu2
+JSGbe97Sy5BfqBRd6PpZBBelU32bYzo8I/Ubc9Vek0IxLQ7DQlvkiIgn0D+N4TW7bJWuSl6ri2r
IvmyKgqP3QSGCvUofEqlDzaRndFopUYTatoEqgo3IGKxZqXZ+pVGLQBlCzQWWW2ffuGm+9guNwQO
qgut70m1tJVmGznKU0QWnZvX+jUMaf7ILiOgbQxyjDO86RwCUfNMQd7aCYDg7I+1lV70zY5GIxwi
qzxo8wajoQGi6BUqAwBnwhz7h1HtgxM+ZteT/oj4UbXurOnLl7keB8zfSQO5KtPCwKtG9FgXGNMy
b+kVTIjcJlxPK8cYoZPKftsq0XNSFvdmKnPGaCpzomnQ+NpMoKppbS13FEuN/scaza5qGnBmdUXu
w8yAHx1OlODe7d4YHiUAQtfHqjAFYtzFCsYqqairUSibBkcFEt3qbOOnXw45eyuZwRkStn3QimRN
Lp9JXlfar3o1Cw+IND+iycIQMMLK79EmufJdxHgsR1Y2TjTX0NrypjgB+tvqaiMNPCUxQDzU2qxR
OjVmefOdBFHMtgB504STSzNs8ina4A+y13XSjOHGnbJPwoJPoa6MG7ZxW8H59mBtMNIQrqibGOBU
eAs5RZCkRMKqwbvRtdjCGmgAN2CLhUbYuoy5Sq6KUSBDK1pr3UfLvgWLQyL4azxWD7F0iB4AwiYd
5FmpYxA3Zh2DuIRMOZRgL4P2Kk35nagBzW/RIoyMRkIzlYG0D4llh1VNSkL6rTqy2jwgkPHRu7Fc
nfSAmvpBiOYUaCS6BuOprboAkxVAhoy0JttHYVaQLGyXs1UL/bkHA2HbtfFR0clz1S0kxGkn95qq
sgXWaL8pmWrTJj1oXB27gUYSBGH484EFWCAnCiyntt05OK0k8cwkdB+NlKE9cnUW+7gHO02/qaX9
ZpLdugiy7KFXXlJar+uM7rZiYNXFC8ISZ5aFTolxVVw6mq1OqDjCBDgdJV2FNmeMsAD8q+5r2A+m
l2vECkyio01YVx9BJU5dFOLmSYpnB40PrQ9TYRdPrlgffWtF0V/ZJKMkmpzHrFNoByitcy/gHAfw
Q9i8BRd/kjdajqj6LNJPtbrt9y7juIYXhs1ijBEG96rr/ARaBLxNyKeynX220bfTDmh8ULiUvVl5
sTKYm9iQr1MGa3ayXkEZHAs1veH4vbVq9YUYltuxy9q13TsHP2XKo1je7seB9luzdtAN7YNywFCl
lB2MyoEoJLkJJhVcA+yJUj31CLTOUrOf8pBlrqM1IwhFWjx69ZYjlnyINeWA2lFZJ8X0MVRxuZm0
8FufiuEQ2z/Y0sg5c+m2oFZ3LESZpebltLGvtp4iNp3Ouh9PN8NnDBWJ78lBCo5CPG7riRp11URk
LvVo1tzRRGcwwphMKZ5ONQnTDV7WwJDLgeiTgHx0oajq2WrZEg0m3txUUmCVtPkQ2lWHxpk+fAOl
RVImz5at9ie3NOd2AHX/ckC9OOBLShyiBgxGA7AiSycKzGNd5ddehAiZG4xFEiTAIq+V1GvU8rt0
c4rMiWD0j4RPE5xQndqq9yNYZicT8RHwEIFujmBlTtMNBknA6tVvKCOxS9R8t3jQ1f7PpAMciSvl
WbeoiRnunw6PvddWjrmxYwH6JDNANBf5RTGtvRYw30bu9JV08k88SgOScMz2ngr3A4PSPg505vEs
fMgd8z7GLmpxn5KbAT5kKSetxy9XPaoJSxwMUp1nUgQtNTqSAzqjlcinRxQexI206aXMmAuVsZm5
NSqBPNpjSO0dORfDWYuU4ljPgcGWYqHNzUB/xWhpyqRBjMsKfTVoP2Jg5+qU1tFu1W0gbWs1ajBe
JsivCTWfU7V1J8RiiR7g9C4tVl+6am9itmqLIExCqvAOcJ8cYsr42tQBsYcW4dtRkBxNwDUZ66cH
3JWXAPM4iS2dcWrJud3ZnfjwK7Agli3tY9Cpc59B0TamDXRQNdovLTCHQwX3YWWmGSg7Pkn8WFRu
udSK+muAOrMutOIJ68t7iwpsmzRMI9RfLK9192PRpveoraleGzeHgtWqVDKsB4SC2BAS1TGFtI7a
AksyIKCkRGEllOlP1KAR1OL8RAEViKoJJFxD/yZaTaxRC7J+W3du/VzipFA2hZPBiyNnlkK3Zqyd
1plB0aknA4Kh1GL6DHsoG4KVHiEkEnYiCR6lnTHCU7Xry6TalCNNkWzS3hTZNiziaga2hP2nk0Kw
HjHVuxFSxNavkGgxriGqokVbLgvZqYSaExVSQLFnipC7zoz6pcX+fJAU2AL0nttiip8dvSJmLUMc
4N6jpAUQENGVsDQ6h1VPIGDzkMXOtG/HCK73BM9swMHn4vdkoB/IvgU61q+d1Fl3GmXiXEGDUcMT
Ai/NKtAekDnUldi1/jEssvKUGCrO0xK8Fav8hTnXc2LDisYHPzSrzaCo0K7yu7Cp5g65gzZCr2Fh
2SOEMVfMYqeynCNUiApBw1NAD6lh30n/MTLCx8jHhDR2dQcAh60zBou6oKZEn83xI7m35n/MghIX
+hn4WL/f//7DGlvbJfVN713iamvDKcmkYDDlb5GwQd8CABbBMTGNAVZgP1BVnH+cR626RrB4rqRR
7plFqv3vV//Tt//TY0Mn0OslFPZ//zat0xrqqlWifeH5/qe/+P09tGmEGlmDTMHxKpiK//nbZpJR
0vr7+5Y1PNaBFNbf3z/5ly//fonAQr5BeR1GzT+fjWqpQi2nQNvqsJj663n/Xz+lFoTsvMoeLrWT
vY+VRYrbP4/SX5/g96mSkmCVTFfcv17497GiprDu24mDUJ/cWxd2SNUWOlLT+VKodWxVvz/AZlf8
lY/bpAATgNtRJpn/4vcH1POmpT1fZanhZ0utbWdKwcQlFbpJzGkWQ7H//cePc0wyCYrElLM6D3X/
8s/vYy7FO7Ah1GezPJ42qMi3Ys7MlUqVk/dGZa0NIXA0tkih3eRVuE6z9EnMJzTMuELbWeTq0n3Y
q6aZ/fXVvz1mGM5WjTu5GW3WLQ+iMvON4RIYOKasAM2S7K8u4IKf7x1hJhD8VIrxBLyQxBNSNO6i
iE51EXQIqHmdv/8Z51csKB39y2OFBegA1h/sgwzld9Hl+2DqFPJSkkPk6DQM/vl412EiHAtBfIuf
4doo2XFjJV7+/pEbWrdQywl8MA034WKpgB38/kSnB66Lrt7+vuFyPta/X/3bt2Ic5XoyHriiD7+M
xfkdpE2LUKCClfc3Je9vkl5YUnNyaF6vrGas9r+i2l/g3++3fz3GdQegebFJdpdxPe0pOSwucc2F
BnPTWL/QSt+kKGeb8FZ7/To55Av7+DLsKQDvxnW1albA0TGh2NteLmNzfZn2L/16AwljYQEG8tDm
jvHB9T0SDPz7pkv22QHFw8a/1555JT16fbAWgLdX3ZKOxWbaNyuohd7b/GIHBmc0kJekXr3EzvIw
p3i+5PbqxVHW1nn85AG54gUpTd9NyhzFl4YjKLlzY2+yw4t/b1PKB8STSsIolyQg71gFX3lv5C7w
4huem2v7B1U6oSvaflr2K0SP/Qr4R1GvSveObAzEdrLAH86n61+j6mjkZw4LoMdmuhTmJ4dnxII6
TTvXfEV3N4BYOuduT/UOwrLYV43X+h7wO1VZN3LZwaUe0dVcLGANpFROO5AsLHJOvLZ/TNvAS1mp
95d+zSnRCCGBLoTtL9kinOh+COqlZmETxByitcTi9cL7oEfgbHgb5NrWIyiGBcE3TArQAvlYdCob
So/uwgk8vuBbF0nWtCPddUAESFc484xzCKm0f4D5QsmUk8CSwHKPDhvmT7ApAjpVz3Z4q713vsej
Zrkse8D7qzq590jTKh0WxT5Ksc+eWPzPLzacNDAi6aJ4nYw140cil7w6ynjFWkU7K6Dxs9DTlXqe
mNeOiMfdiNQJlhtymY+eBacLOABwFOfunKmoOufUvzBjefxnvBSe2DDeiescIQkWJV1N7SZ5Hsdl
9KyfIcGXSzKw0aLf8iM+hu4Y7tHsLIgTXRCmQ8wmuEXnj/qpSpDCSN834R/1kpIx2K+6b9yf+TtH
Jxuf/Ruj4sIV5P18SG9ah4/U/JPl+GfbPKprb2BkPRC8VR/bmUTwXRYQsHfZUidVMf2TZ8e4By2V
PIMlrGFHJdVRvckFabgrFGg/PgnMK5PzNS1P5TEkMeeUP6XlQdn9GNw4Vf/W7Yb0iojDXhfZzmTE
KH3SGgeu6C6Esjc30nW68kRXpXv9Z/jReeeL4hB/cAlIU1mrNr1fCBqevBOJ/VVGy/pZi3dOu8l0
7GEe5yl+tsqrO5NDy0ct2wQ0gvM3/ryt6bHNx8M4N+4iqFecdY09NsnKkAvTVTmeuR45ZXL5Mu3V
T8T4C/lKreRdi7coC9m8p8uk8biQ0mmb/7hQ1LGK3LSSlOMzrx2PXJCr9IfTj0mPm5DfpIRolEcu
riBEQje/JCiaybnn0zF85sPxlNwQISfWbm40lyqi4QhW12GVE1FOfjcEoLlVvuBJ8xqO64OhgCK7
j+JHIaCnlR9cyU29E1jclEMYHLkoU3ulgwAx1jwoab6U+YPT7NPfozTH1zlPVfnolp9S/0L5Agbd
q+pdUe9UAgAobNVojtZRfFDqPwTeGzyB6dxJvsvEoWNx36UN3ZSN1o9bTaKNuMxCFW75rLomI4la
w3uVv6kqIMLiIsqjc5+0fQVRmSYBQuViwf2tIeCJ413HXpyIc54iLL5e4O4WzzClgpqF2Ip7j1og
zRvuyWTtLDjvdBvIGf90UKisk3onp4v77pw5w4Lsbslo+xEtnXO7OEXhzdyMn9zBlrZgeOI2YVjo
6y3AGnubuefe8D70K5xqiN0QKMkInzJGT77idNibbt9589jNGPvGpcRrbLS9/GRcHdgUzQgKRt38
x+Qbj7dyyJ+pM+GFZDWGgkZbBO5HScb3XfmuKdS9c6s04Eg/1XXpEZNRb1FOpcUJItLdOhMD8Ds0
RXKjUzDIPH3PRcg7GfbjK6qBE8eAuhtVjM1kvEptZeFJOY/rnibbIyNndODEkYjO0bLlE2/B4JdN
e9l5wNtenWE9rtORF2f0YSgduNdoXztMi/5W22ubeeYw6N150bKcR838mcESnsZ8oVLliyHr8Bns
jRMdsBolzKRc9cqT0W7yH+W9YHJX1h3+Adbn5KtbGvESXrYjfJq/z+L3N+OuHL+BdqmfHDq54l2M
2oo7idtxfvr4hUoKw64Z7aC9cgfzU4bq35fXsw2t8uKAcO3Dfvc4+sqTfQUl/eos3Hcbn8CS82hv
OEDhR//JFxvAbvU8iyCYgo6FgJh5mIld5UTPM6EB+Hyh7ZWnLuRMcW3o+aUUXJHw6kgXW0/XiTPK
pcV7JVhyiX+N9u+G84FyYw+0eXaZJLv5Iy/Vzw+uPKYLewkedl8dmL+cM2fJvXLXT8zEzRr9wMG+
Zjwf88HmxX5nG3YoeeL/w92ZLDeuZFv2i5CGxtFNSQJgL4oS1U1gkkJC3/f4+lrgTct4+QZlVtOa
8EqKqwgJBNyPn7P32uFAAvKGRUHz5AfpJN3gFLBoTqtXhCbrby6C8bQEf2y4TOQ/p1zVDb8/vxY3
P1tov1+eU/1QOsxA85XyyPaiG5gzX9IX9Ym3sTiyPftP5onINxiXrFGeHbNkca3ME7uf/shTRiAS
kszPMD+ovH9rNXCkacu/OHtsZYuhkh96sLlnuFk4k/KdLJX0WXESrZq3d76ZGiXjlrazA0tlsMvB
QRx541l80heWQWXPk8e85Mhvxhrwxuaun975LbQPfhs0R+yhXFn8q7h9Xf4p8+OdqTZCPemDFzqe
E0zxTfDMbZ/tpsCBcCpxQ5cO7wvJNcINP3P90LBP7lpHkMmx3KzMfPgBTI8rnNUbjbDM5bvG5SY1
RpfbLP3lx2Lz55/gKD5vu3pb+pfmm8faNz3elXzesWVPjCIB+7OunkDxRzuqKOnId04GUP2n5S4V
DsZolRv9qMnk6AKjPY8UC8IlxfSXXrxFtRdcTbR9QHPGJ/oHIY3X7sa+iUnCqj5qCQmKPly4BMUx
usTYlwavA867gzsUOPnB73ZLT5+7vrU3QuWdxPS6zkzwOt1JuiJBjrYIG4i02pd2c6T50dMrCRsU
yWXduaI3DmkYbWcSF7Jda7oMtSp5XTaXGleK8VwyPkhVElgwkJ4+rScO6StYsywN47LIqeQIrofx
HJi3y1S95ZmHIj76WGK+ZboB64CU0wTYxMK8aNud6c/H5eIr6HIo0dxoeHpNMzqLLmVTiTdtbfUH
OL7K0cgeWKJM2hLDN7o2XIXR0gRYzPLxO9vpwF8zRIRoxEskyDHEuuy7hX0qixf9ZNh7cuxSBiKK
5/tunp/haIh+uQ2s4lQS+cW/dAsaZTVbZ8Sa03ShMpcHTy1OIbcrFbEgW1omQ5HFn8qV9+canHTy
NOAfZj8WZ/0XtlbzFnOi5AYOHI3nlEzhh4qaZrnBjhXrCLX+N/fsQpZb8bmZ4XXfDBd4Is17P619
Kn99pciIB9zqbep28s53eaO7bhsLFwEReyBI4dA6t3z6OFpnRV4nw6q3N4bmeJ7HItfWV+lWIwsC
VvLGesUdMALkp6c9up19yiiHgk1UngSCSyfxwG3MrAIsKzAnaYCpO4aCnDCoVsa1TOaIp8mOJD8P
/YEfmBMH95YXgrHmvMP2Su22UsuV9Qxjlr4jRTo7RtNtlTPAF2qDlDqFQnhgg1prp3EiVmGTHZvv
sfnNcoZ/j0z34B0C59X36rPygYTMEaaHNDjBVVIfwC9ZlMYsyPjYkPz5dNlTebwgNn+Anb41v+xa
4cAfvlcqnvDPoCe8fpVG9lMa7/X2JfH4xoAjqhthWawPXApgMx/ELmMmE/oGCWDYrfCVoyhIgQo/
RI+SQ23p6NxcWwrb2uEGXOTOWXSUKUi0U/Pe8rhnHhspVWt7NbaMLFICIUhIWpVnjInfdy2hw0OM
CpbpMuZDjA08j4wZKORsYiF2dL4QVLzSb0IwTcqdRnfou/1lmzIPdu7AepdOLCa8uaHw2uRUIP6U
tqmyzk7DieYjw87mUY7Wc/bBcLfaM2lhehK6Mg1ESpdMwke6kntgcQ7Y3NoxGImhG14ZO+Rp3UC0
9YiUOTtb2kV+r6TlFhp5lLNV3/2x7HB1qSSCq9xMoh2LV+NCjmPevSCnwu8WS2/kDxCCMGonCTUb
Ud6cvF8wbunnKXfxqglWfpz749uoI9dv1zj1OqexfwyDVei909dK6cXQ//kTpkfxGi+VrHFue2zD
B8hdDNT5VUDNl/k2oHo2NhhJDOyba+v5aq8bNzzfCxOVUxvZrPaZB8e82rqX/UB/uLDh2WDnooOQ
DzGdXVReCTpz+gLsupmEHig/xhpliEew7B8kt/61w6F9yNkGyRSWOtfGy/nsbzl0E2zUhVqxwdmz
l2M0a1I7MOx51K8NjWGoHATRtDxJLdb+6sNk/ak+eqCHgC5wYhEYTQ27QpCrX/1H0HfaHwTx2Yv/
ISSWDJw0ZNc9wTXMVzqC3GBVfgFG7vNdWXkDw0jSwFdav2EZUz78o31tK2VdtFbCbdmDLwI+88Hb
LPpd5Fnq0W9ZX8b9IsxFXrfib+K9TjXoNUe9PdcM2uvD1D9G+iUYnuf0TWBXCycvDN81fgA6uiuc
sZlAd2QgOjgq5Ag+pN+ztuke8/fho0o5ym/YgVklD4R9bKLjIoJb2fvmyK6s5hipVvUX/w0f0gf1
1l4YxDT2kg1GM9pAd9QTprv2xYYA1JH1InakU4asrHUqOm0IDz5ZMZphFSMrGlYVLdoGAKyDk/lI
jJM37RdsIj4b/2N2x6MOlWSFH+cYKKyEYB0pDz4t7xRs52fckbAWkGo5AVek3wFUD4wP1AvE+RD3
twc2Sa3MeW89h5+NZF1kGoSbcifWxQcMD5c1k83cqV5wTFgn40aTxVFpDcsnoXPC2Kvcta8t6XSE
IDBpp3HHHNV2AYqid6Pb4eK+JwTTgJiVgmGmuU9yNgW9/SAdDlO2Y4xhPAaHykOm2W0rAkA94F6o
JMMHVlPxnpzGgy4TekqyorYl8+dqY7INjyHLGUj1lXTQH5QNHW9WBcwP2/FY5Mw6PwHL4FzHf/aW
73KGPwRuVqAq6AB4C6hwX3ri2O3QTVaXJ/8MweBoPki0FFbmQ+EUBwRj4xNwV3wmVKHqMfsdOd49
VONmfI4ckhggQM9vxnvw0d3gIMq4pjcVgTxbVp8TbxaZtCQXp+0SscK2+qpcsWAVBM2eC/VQWE7d
PPFGk+nI6rECnwGsK3IZbQ0SLDWUGBRbXnEaqvuaCLiANf+MKVbdmU7zFr+yihIvXDtA17jK2i6K
Wb8PhUCHsap6p6s+yujZiDY8xcq1EpepXCkmUJWdpfxSdVn1lhpBroGQkAbE4T+T+QzT4jtHJ7Y/
KgSpXw4xWYHooyYKi5Hw8t9Cb7niKU/z0XLgj+NPXzc7IgUXSyQMKZyWhPJs4mCXGYTlBMBe1/h8
j8ObiQSBmtZ6zY6Rl+kWFuzJA+2xsD4ckULdXQVOKR0YZnGqYqTDqM1CGLTC/Nk9CvhNJ5UEFQYz
GPYx6BLF1e7yDpPOElc0KDyt8Y1ykxP69JYQOTQ5lPqlY9qXWXmk1S/v8uXMjpLEwbPIOY39n26G
dJrcT+4CZHiUvZnH2GaKP/DSpGvcLudwO/xh9MepiXBkk7nJKrilPWdP02lfbWOPxGIVvXQmWXBb
ccI++L6s3sGN1GTWK3d8S36j1+4roQtD+32jfOt0Tzb2NpkAM8IS3cnNMZk+SEYl20xDMcE6biNP
X2VE0D8Gv9gwWONQF1BxHMF+MBZnAKU2R9oBKm0UzOWrdMeYCX0Q7QMUQFQIrPIoOghMj9/KJ3Is
Gw86hL61dhT5T3NFKirRZAsE3PXLzwKSz8oEn5wcljzXeWOfwwfseEq+TV+xzDW40oCKmCv/T5wr
TrLLrO7YaLq25jLixgHo8A7+kU6Rtpxewpde8ToCgOZ1fIXoTkzaZFfv5Qst1e82fqTSwhEpLl27
CcTZRtvY0BImiquYtywdyR7bDyLjdb8bzsqr9d5JK6/yON4TmcwF7Z/aV+M9ZBVlJO4WAdElJFaO
2yC+JB3qNd1DKtD9cAU4Bf5mZ7X40fGwteKoXUfqiZtprtT+lHyqnHsh83CLwMRzwayv/dphSFAw
Xn4tv8qv4ts+6fuakz19jQfkAqgFtOop5YHuxjXxug6lyk8MnTui2r6Q2Hzg7oi2WN4tT38Yy0f0
mdG+3cvKr39sv6Jb+Vo6S1X24D/n2jZoHwICh7WVMsIs9n9g6vG0LIsBW1JK9rl6s6J29YPoGNDx
NjjQGjAh+ziSA72FI/rytnBk9PqvdjWT98uJR9uGDN0O47bdjmgR1st13LKSBI+Utyf7THruM0rt
c2K+kRdpuYQDg/NcId54utrn4IN5VYhfQn6Xn+ixvXwyADKW1fYlfKWEAtZKdi+KblY66wIeERgF
kbss+/2reSbSg774g8ZKnqyAo1HnuSrneC876a/jH5XG74d2LW7+jgxX8zXaj8/ciT9VfOlBnlbx
iwj25vVZSPxu39U6upEidgbdRxyVdE72JDSwI3Mr+JcUm9Cm8nqCspc4ciSLq4ck3PYkHcpvJCev
8ZqhtxZOoj62g79NBhybz2YhHVspgGfFACggnoTO8vLhoC2zoHqihsQR6AYDlnO5Rdc/LHOfqZNM
BF49o4+BCdD9a3YFihEdj5csI6xwmnNGoYuqS4Vqxso/QAX6z59ky0d/PxUBIJpYfm7lnGC+ZdZ2
//77y/1/bQXUjoW+FaK2rFgH/vv7kZQrOyAsWPXxBkhG9c9LsHx6/5oPMoEJnaV/2miGHDzd2RLe
8vd//V/fef8DvWBW9Pd/KWq/cNOkedJ1C/EfIEAGtVtM8NBXlpegWv6N+4c6A3u4F8tXLTNpFAdw
Se41I/n0//nf+//8mH+/ZgdS9e+/4v7F+/+TpXVEflvg/v3/7l//++k/H4VZSGDX8rf+/ZNEgJGo
Gramv39gaQs15v55MVCXKWVpY0/mZ/0f//z910YRGnBWnnismoACkmc6K+0e8iM7Z7X0cKN8cvuS
vJ66ynZxX2113QxdJvvyggg4BRkzryimdzVrz0pCIIE2PDWKve1Kjn+JJnYSyPQNAN1VbaC4b9na
jdC6RoFEUEp7aoT6YYMtmHJ0lK1MG00iA7HTXkO83WuNkYUt2QhGBP0fSESkzKlNDo6fHE1gC16f
KQod4164PXR2uUZWkPiLnURHJhsmr+kQQ31rCF2YajR48nN51/pAYOCvHG+arSzg6PiJiIpD5lOe
yZWT99MmVsgst51RUFtWySXO3oBxuIIux8DhTbfsndSA0SgIMg8HzLzk3XNeiR7CJnOFQgqxpgWX
+VO2xN7sFldxLO1FVt/KSPqUjfkx1xPXD76GXmMWBMYJjYBhqw9zDZYdjQpAhwJcKYaVEyYNGqAz
TR3f/BiRi8L8yy9IzeA61SXJfwnqSE4ATF/ZRYggDgLEeiW22lUx9NIpTM+Db/5M7Ug+Qqn+QUly
kgPzLUiQsKrd7I3Jt6LsgyH9zocal1s+UwSEDfpVmIy59cUYOT90stbDpJtDD/oddoPtXCFN1HWO
062KTLfNX80pZlauEGA27RGT7LKMOQtGrTFSr03dXybybqKhRh2V76eEiRC2mVBu3azFSjQY1GIs
936NqlGot872euvZABYNkg7XiD57imEdAnqerf7BZfpqEP0pdvqgqPGXoNpKR3tczUpAuu96KOl6
ZFwzLVZ+wL19NYHsM2wQVHvs8aRed1yxyTCPrQmhXqp1Uh9na+W3iuDLzOrsSiMRcnysYBR9z/hi
a1+/krD3lpU1fVBwlBh1U3RG+Y8SwGIMYbQODQgvUeQQ40wPN4KCT4wzlVjm1BSWcSxNu7CK/xTZ
WqimvMGTdCstdtep1Zeowmbc9Ul8HNED4b0cN42En5HclfIcNfL7XBLbW6mWtOk1zpOZ+jJ2SrFr
svmDYAiWFFVBK9PUG2QA0gZtIJ6xZfpEhHGK8jKql9hgAcgldxSlffFB/rST8eAzlZ5NpBqzPN7G
sT/0aeTURoVyt8+CjSKfJjN4gq+2zxQNvoFN+0Mb1Ov4Umc0dFK7V/G1N065uBKDSNy0zgKFpKuf
1bes2b9VkvW7pOByjVXPJjsdVF3x3aHiL7enic2rh4+nR/1KqkYSL/U9rMfzLPsuCl//jPj1YMft
jzLY6sbn8JCWxg01eY0QE/XtVAWnudc/jRz5wlhQRzMRmzO7cuDxM7WYij8xMVSTD9o0kQtrncxn
xM8PSpVQf9TEsIjA//W1IT4O3ZuusMxV8rjXU8NwFI3pdjgpFmp0QE9p9lsT59DaA7u4ZT3WfkOR
kVOQ97+imZ9QO0foGDgW+n5EyloRHwyjecUoI/NmDe0KBSBtGMJiNqlVkXr/Ao+DSHR9PpeS9BLy
bHJ19Tds9GSoS/I7vMCdFUzMKvHedV38MQ3Kax8i/1Jx3nqyxIkZ8C/mhAmwc4J7zW+GndYYJ91S
DkakNpxo5HMWplSqQ3Apfvq6/OO3zHl0BpDZXgtneVOJyFyHJkFrqr/uDBPLcp/Sa9PVpSRk4uJP
JD9YHQG+TD91ibanxNoDjobYCeSSlzCtPvSyuVX5cOaan+dahegIc7qLmZpK8mtg0fRK7GcfmH02
z55UlpdIkFAq5WwMtTnLeOmiXzE+aTBOQYAamCOK8KLi6kEanNKRxwcc2xAlVBSma0nvUXQZMh4w
oKtyn35LhRUirm5/hUF7C+f6LhDJF27LFvNx+GXVc7xDGjweTJ8jP+t3WuGFLxOilFiTJrN9arro
tyVe46KQxlrPAWp1AWsRaTVP4JwUbmb1Ee3BjhS0pnoDRzmsmzZ/0C4anRAJg2CQ/eiZqq7/GIC3
XHynaftlEIG5FrIKiG6S4dUStIFQf69m+OHrM9ya5oy6elGV0lBXCqg6ql/jZwbW5LfZixR2X7qq
EWqvLqOupVcn6k2fpSlMLVxLpFTdImMmho3ZJLJPdeUjnCuZe5ZkFQ0qYGWiR0fT9ORCMAZOYKgW
dMzLliaIhbZ3LIuLljP7QoqLS9gfXuXRnjCLW7u68MnnHdUGTbX+KtcyFbucc9d2LY2QOnmWZ/W7
IKmkaDrgV+sRKNO61KmeUsQlpgI0P54M/ajFdNJbTp8hHTGngHJIzG3a73KBs3Bo1pq2l7qjqcFD
0GTGDIFvozUZ4Qskun8KaDnaGaJPU5u+7ZTulNzQMsoyWrQ9Df3EOmdd4W/CvrP5aZmT5Pk4Ueko
NNrL/No1VeP2gshao6EFYKl72SchQwHavIl8EklqSDQR4jCn6cpvJTG2/587wWzL/L86wQiC/p/U
fkXcv+HfNjBb/peimybeMOj8+n8sYLbxL0OohmIAX7VN1dCN/yD7hfYvXTYUyxSaZS8OsL8WMCH/
i4A/m8xP7GQCKJTx/2IBU/Cj/bcFTLZxSqLPBf5vy6hANe2/LWCA2FrovJG1r7TklT0WXQcupCaX
1l1lF0TEIGgFS3y0JHoMEeLVsNRpKU/qJ2HLkSNVIDkIU8QwQShcaX2ES0ictonBbNyiGSNCmf6i
SYu205IqZzKEIWROkDbXTcTOmUsAnUYS3Vha2qGUAYf3LM7dcIOAR2shT2oXR9mzKsva42QifWlY
qsoh30cBuGEjlwYsPT63/GA9iZIEybrFR5KgYghq6xjUtClqYvT0JVBPW/Tuui9aoEEaLnxzIU6b
0S5PiJVOU+M1xA35UOBKpTVMTHQczGfdVDaxwbHTL4X2WOXGD+B0+uxh/xPpLW3fWj9GdjvuhMVa
v4QDmmnDzNZHPS0KTToI0MOQR9+HSJPOEHQ3PYr5tT4Qr54r4y3hSF5q4qSKLvvSbODiTbQNinl6
HP1c3ilduwNlWrHGJfPGL1QgtESgEycmu0HPwLImAdGqiEJMkbLzcMMZd/JIxOvKHqH9MX3TJj06
1KVJKh7pxpjGpvlAkPBWpLupDTacKRtv1Ld2yB5H0hgDPGIarXD6MpbgxmmJcDSXMEeSc84CB6w3
kvM4kvco6gYqAIjQzkdon4b0ynz9T7WERDZLXKS/BEcO9whJWHzetMRKFsmlXWImO4PASWW+dksA
ZVM48ZL6qEC69NLIPBCEraqkBtrjYDkmMk3qdvGraRSu/tAecqk+xqNkHynWXOMFgE3gQfQ4pSMK
hzkNv/C89aBI5L1Y4jNbcjSFXpCbpUfjNip+kM4wkwpY6ROmQR7IpPfcJJAzWqI5ezI6ldzXCT0g
DJGcUjrkQerEGuwyegQYtPRGcyPObH1PCmhBjJEp2MpkOPWKEcHcWGT+0DSjTbJEh7ZLiGgpmY/6
EivaL016PSBq1DL6D4xJ4zYV7SkJ5oKDDJaNYmh3GaxA3Qzsw8zgbkIFVRT+awGiMWiCRyOGCWAj
y8DqkHCDeZUiGFJab7qkESxQW5x3SQPMcFDXda+dek47x1j5FfWYIknvfEfPOS3Xks+kMmewbZJB
ZigDBynKFLrGMsbustuVNsjktqVZiQtpDWBLUA5loOeLb2mElWD32XswtcC4kUPDwdTIeyKt3jbx
a6g+qXolDfio8rnrJoYoGcmsrUKAgS49DBlRsxmZs9Yi+wxlOojypusJFUoF4bQK1AHLMAbYj4Zr
cGLDcIpvU1hM3JWAcLAEUVY7NfpWh6c/mujojJ4w3C4NSMZLA7QZyVubChTPPdUEEbrTR8Tckyhg
GlGcseuBhUuZJgMPGFw+pmF6w65X+dw1cf6hzHq0HWJkBWHGfEFVU0cumsdUnX+FL5MtmR2CiJ46
OcibSJd/IErAdpVIcQZcvfGnajvG2Tc/t8UEwtyVBTFeOeJbx4Jur4MbYiw4rwvAbJuia0Kvjd5H
muOJ30jwjskX7mfLGeXwlrFor4wJS7eeMkFMW6xedUNP8loXjKJmv0s2ujEmZ+kaVHiY8jzaqWX6
IJqB6CTd+O7DEHwzKcaOb1Q5ynrO6VPSqTvisAksT8EqQYyuG7wudpqUkM1gpLSoipZ+/GBIFrP1
B8OuCVIjyXON01Jed35CAIYUunZFsl+bvZVznbhsVOAVYygXS26JqOZjo6IJSYt5Rgbzh4gJBgIJ
Jkk1CFxQNLTvjfrDGLl/xMhvWbXoknB+vmY/4FwBneb1vKtRP2ILgAwAu8yOQAF0Uf5djDZpcWZy
Jn2IIbPSShu5ZyqOuCMK+ZGhoTD3qwtsVZnK9EPVS7eTfmZqYzeCTUVigIyQZfghaIm81hH4HQS6
4IU9120p3OfaRn3ZKjUTyukYA9310jz7IlrsJslESgxYTwKd0ilQ0SRI/Ws1dsgAyI1WYh+wh2I6
ORGIYdoETwRqXas+19151GpHE3ri9F3FGCDsGULizCJmBJ9ZwYjEbEDXIArtXyYNjm0X09FoVCCr
w2QgcysJ4PQbkZ1ls8WJqxJeKJpGXgcm7g2IPxc/qVviIKqj4jfcPjpjhzk2pwsxlFjoJpCUETOo
tugYEgamvbcEHX8CL1qa7eRYqTbSerOSSLqzgZaFUA/FXBL31+1owGUb2bbosTaIt/Jw8eA2cbvv
absaQPvPGBWrTW8wsCzx3ET+wJ5ggaa3pfRmTRZct74iZA8hlhU0oWNy5l0109gDIkfIbKikg7Yz
162eYdbgbE7P5E6x+PqtOxj1KepKKEmBOGg1QpuAYYdBEDnEc4DKQ4rhL9DOc2kPexWaNY52xtVR
RsMj2va+icJcahVntOlesLNX+3HAB1Ay7qJqwVSD62tEhMuOPGNnKMLHSDYREEDDSaSqOphttqW/
O8Aa4pBj1abtKR0j/ZSwITunLYKnr93pIRtwhGmA1FRuBItjbahap64U6rZ+kiIaQ6FGjMcUBc++
GZYbdvjKM/yyXw8hLGWs2Gy5DEN1QznqPnA3OHT6iQhKwVvvggofj8RpE9bY67suATRlDLhy+Cmz
hyaiDLATfSPRaQ9S6cmKwmAntxa+AsnA6gVC7YhT16MpQNhLimW3GiukgEv/+u5BwPkUd08tqgUz
KIFVzKYyo0utEfgGk77xS2Ph1oLNuLsCutr6o7YT/RZ1B7iw2t+/ev9ILP4BE8ufKS9I0aYHsubP
e6vDmVgVUHBVW2LSqhoqBG7yyTNus71Rah9xQks1zuk+aqWGkaRMtzId5jsd+f4ypzBZsER8gkpG
06r339Ls06a/WzjkbHm3U5nh/tLAByjbbRc1jDFi4BJhgAg1spnFdEmOIYws1LaxGD9UotUQq5rs
A4nOMVZajs2BNDk4W75aanCAlehX7j/kSA+Qx9Fo16Q7if3Y6Zzt+oQ5dHOrM4OeZSMjpqlvfrJk
eXcp7W/dKvegNY9xMdFCXj4LSuuIGY85I3keKEO6an//SEW59s9H90/vL5mg5CojGsbKUO/vL81/
PppUTQIx49S9H6F5wgtS2FdtoSqSlZLsetYT+JXI0ACIr/MYkWuhY1FrqV9dRZRwfPhxBxRjHnB0
eH+Ywch3+feLNmBzWv393AhCE7GA8Toukw2xzB/6MiAkyl8e+zGCvVVzlmFvrUHY13ntNYuLR/Q1
X7t/SNhVtE4IzCZjGM+LrLwqvYJkf/HE0J+Gg3//MNUbIjFn+JT3tzVZfDOW3uFO+uf1/gVFFJfZ
QIaZq+N7QAYFdSYv94/+vmh2VP7jRRJytjGIp0P7zRxGxYi413rcYPrycv+0npIfGQe28/dLSYmf
Q9gdddaSAHS/Fvr9styvVaMCayK9z1WfQZzN+1Cvxd6fGUNbMzD6LlLDw/2lWT5qrN+qy+NVOBSk
kssIgJKAM0qRV/1+BHlsUewAvDX7/d8Xu06GvZyahZvY8y2TSmlfhqFE/tZyz0U8nxXNzlnq0HUv
L8S1A4k0mp+U3Ax5PQ/V7IXYbe6mHx933v7+cjf9/PNRLjDd0q0Qzii17y0O1/39xVRylkvLqFwK
R9Y+egWs6oiG4orf1Ii6s1/XAYyzmXY6fdWrbQ6Te//DfnnYNTIx1m01qghuZ4bS3WLmkgt8sX89
RfXyr92NRQr4WiYgy+d9G7xE1gBKe3mP7u/F/Y3qEy1zjXwBJRJRvPJjlpwKuxXJY4Z3f2f+1/3b
DBAJoGoy4PjPjW3S3qFs3qldxQzzfiOPrBoIMKeq2dYUBNb9grCP//tS3a8SjvcefRvUuR3HiX8u
wf23vP++gjjk/d/fnGU7d6063GUkqZZ9TbwvMN8CQuwqHHMEea3yqHAiNgVpVrpaU3svTEt5Fu/N
krdJTpfTtjEKy+Im5aBNY4sQYXWeUcNZ7Q/plpaFEnVMh4lEooQF1gpQAeQpQ6raxuUxIYb7+zIu
8j9IkYcGLZ4t0s4BVs6YvNjKZjGuobheexLlEHGfCEM5q4F/qQ3OblLIRi+6fQDldyWpxk404lq0
xRM2XnZMBuRiVgGEULwrGRJ2Oz+N/SnO82/FVF7kQCHqVaLrNQzRaya/xISiQGAp34I+f1NN+Eqx
xiOgZPG5DgFmFmJ8lBGBFVXsDiNiEFAUdPex1xu9BmGCk2dN9Y5PuXE7ExiePDMjCtJuO/gTpY/Z
P8elWh6Cuj212mBtgzS8VcpkYnSIHVkkylrGEbpTZPbXQCaRyTJzD+ItsqqRGEvrOSYqmeFSdLC+
JPoEzpRBPO6s4aqTEjZMVr9vhDil9feoPlrztUwZxvuhhEw1S46hPn5xIKHlLElnqWPUrQqo1+A8
YAPST4RJx2DPJz04qCXesfopDvSHPL1MVvKHHvKMMDxkAU2Dz6ajWJEm+vNylxwt8ofW8CG3OsBs
q96BcPAqFSqoYhkFl6u9JCY5uuGIz1RkqeMP2akrIJAAgzzJ44tvMm1rA+M0UWS0dc0joTDOZEIQ
UjNvzLK8WSTAKRoGQ4bFNdlhuAbaAnf6Mof+bPT+uTGsj56LMIcIBboBfrlt6E91muytTL5WaYse
btKcsp6/E5UzdR9DVYyH5lH4Ju539LAEaOOsSFHEjNoGey4JjARRBDYRYpn+U9davek0QmTV0ETY
012ykkiwgsHQeCCOyeOB/22iFi8LiOUN9IlEHfVjFYMY0AumVaFYK1VkOjEhC6tSbq5ZKaEQYkZJ
OzNvo69ZTa7QEUhuTYxTOiGNtJL8SL97q+XTvs2mQ8IcipCOYNWL8TvvlDP+0ttcm0+JYr/bRuev
mbCv52LWd/KC0yorpA4lGleZAWIywFiua682ureiyK78lCulp1ccKAxhcwQlvkhTd9RysngZtdEp
WTRUnNzNiAQd3oYAuXoqKBwTR96SOEm/pjdMxN4ov0G9YTtC2q1l9iUam7d58rEqQOb2IdXVAXy7
oUGrr4JGJ7OpQ3cKa78d4Q8S5BF5JPO+1zlcIV8p2Apw/Aw/ZtGYrm8xSwir/lNGYlfLUufoKlPC
dmY5MDoF/lHaXrrGgnq0kDsW/UBArUys5MHIlefGyvu1hZcdrkG2iVWgwFrN0IurRhoJbTlGYMOB
tNhpw4xjO5GTjo24HRlnypVn9VCV4vw3rfRo3RvlG7F9mAV72ykU5adFeggUpT+XlFgr5l0N5hY7
XXclLpigR/AkwiVk6Tol4XTosp7hUu9pCRbyMgvtrZwYTGlMaR8PlXSU1eAYysSXBIMcX3BGo42v
NQ+CK7A6oIUFYzaa6IglU9Ka6cz/UlkgUO/6as0zaqqBsh+zF0ZYj5yL56MiMAjZGZW10f0SZ4Q/
q6IhUWufo17L3lzL73kUFzg9xaEzGdJDrliNFrSCTvsj0tp05ngeHSuAwp+goBX4YjQLPxsx7T68
Ewa2Kqq/amXH/N1gM8kF8PNbFE2XJqcbmyWMm+VWKHsK2Bd2DbRwPo3AKT+C8OGoZg5HQI5XZABf
hqxhbUSzAk5IMs5tqj/INtKnVGLuHmV4wdp+CyoOaV5IW6DNNCZ01i+IHiTexsIGl4iKis0oXQPC
YgJZvjV0rI8sa5to5N3Ug/qXtsfk1mO50URSbmXff6pYg/a5Xf2GKRF8DDBWWVb/hHRR8Cv+WjH4
bSk/WnLaOoFIH8HNJBtozjhzMvnY1hD1KlKeBQ0EFjI3uzu027eut37Y0vu1NjLQwxy9VzJ5F8d/
Et2YnGEGiWMM7I0xNVknNBKwLRC+rRs3glKWLY0HqYFXmsBLNImIBceChK6Xgn3mbwrLvih9B/NC
YpWhqsVSIw8qy6BFtsEsfZkdKOJyshACLSSWOrrWiZ6djXxANZ4ZDAi7gcgkNsTUBIQPwL21Svgq
YgBMKpwahrQP41iIj3o0c+rMboA1qm/l+ae2eOQzxXbtAmyNxhR/bS3k4BadnEr/nGFQt6+K8L2Q
QfdBQ7Ur7On9wIxtbqZHX/cNZmzR7BA8jsM4AjQstAdQiWQWVWjDErS5hayA0FCNaxOjfR4sQoUq
fatp1XCUDOsrtHUIyiUbrkDZmJO4lhBgDYjapFnKghZ0/QV8+7qry+0Q/R/uzmw5UmTL2k9EGaMD
tzEPmlNSDjeYUpnJjDPj8PT9OVmndKr69G9/33aZFRmBQlIogoDte6/1LQCGdqnu5hgSp8NRnS4T
/OFpvnEdEP/GbA+H5JKj3Nkp2GYpZwmCs9A+WgVz7kXGn1NvX/YdnpEBZVs9bFzPeoo59Avr4BT+
wYNFmzv5sxxuOzAtm5FJwq4YknA7DjZrphCkTbnQgRP2hkysI/Oq9GEeCShYzAttMsx7pMBuwQLg
om3FY0rYd1LOw65wP+f0tzeddv2vG38U2yav8OdU9TN0umemg4zGN36PLj+jOVQPsdzTC06PGU6o
Oc25+EPbVlF9jSbXPPqRDWlxEPpkqE6GU9xymdvmyRDeMR4Um0JVn7Lxe9pfI7vx9j0lEcrKyNtG
jvPSkn/o14hDej9/CyP0mswi2tNcjF8XS32nbtpbcfHNxOcwoRd7jEhCgwZrb9v00Sl4Pp0//VCJ
e6ZTeWOUgYscUOsd3DfPI7CkhxrDQvm8mCyv0r74CY3tSTao+/qu33lO9r223e8LHY9d3RvEH7os
NQeOuiAwbu2UlFtAVpCiB3TpvCechnMUan7Met8YIMEXiYvYT24nlAAbWqZPDtCPLWKovVc6+94K
z5GAY2IXWXNYFt1KmsrX1rIlwNeORDFEysIpSSTxhuusAAcmwr33rQQOWZAZG1mGYgffCC9LAcYv
RxTDagA66AiBQ7V5c5OIcJObZQ3VN+kOqfdWjWO1M833pu6JjeZ9LOvEPgwC91Vthm9TTQ5ShpcE
nq4NbY2POLJ13TAfrPnGb+6mhaZF2MrnsvBb1lczQADL6bBmFWaxqckguqz3zSbuaTWx6notOuAn
7dpHKNNsuKz3PzZpnXC68DjTG5V/UTPWjsSaHKIzzGRHwGl3Ie4DV/y6Zgs43jBsXVr9iypVPTIT
UQcKHn6D3vWxGVFl4a0LyBTVvzRTXtGdRhcCiwmuh0ClgFYGTIUQUp9PDLyaB3CefcVouQoWb5ul
I9cVqYkuZClNl4GpA7JHNjyBG7RC1XHdb4qvme3O57QUE1FZhLYFA4XgQtLPbople2FSPzBwYzKy
3vVFDyFN1uh3dWsj1U2OxGzK+oQGcRM34N4Yd2F+qRYcm7ohgp6QRfgKCflrU/RmioplwVGkF/au
XskT8vRk9QWVWlo8exNoZ09F02XdNHWlLgv6TBJtjVOkF85ZBjEs0Zv11sc+aU4PxJsxNvMxVVR6
BR5HM7oJgWTq9/2PnVUL4cErkM9lE2/t0u/bXNQnA1j/ZVF1wtU9YljUetmwkW3fXwrdzmqqAMFB
k+FZKDK0agPTLSPj+4Thd5e6WfBN6luu3qy39CMQMPUnJ8TC0BGtC/zkIXB8bdMakNI4QxZcTJtU
2ky07paCzb6sUae1vjVmDTHcTD7HLrAuEVmVJQEUIMf8Nr9f92UxZ871loWGbGMOggZnNfy0HEft
if6kmjAS/LzRCLSn+b7eWXe7sN7OOe8Y6lQsinrT/nXrH3cpeLt9XmPWWp+fIZXDIbuzOv5gc5DO
7826m0TQiNShx6Fb8C2wTMjximd3FplenA/0k12fcU6RAG+GwNhaP0d3XixY2mzWu+tGND02i/Yp
r7kSgyccLn71+/f/25PQL5IIPB8/mX4e61egM8KKoGROJqDrUfDsNi0mnLneDkkds+baSJjrZcxi
ZfHRjKYJDAVS7/C1+ZgNlEOwagxKqXbvkFUhqpO0tEnEpF0b9TeWDeSMJMu3XBXfqYG2hTNPsKVK
sbNkigC9epE9RwmpCdtEgppYyFFg0gOCe8l5uVQFuTCaWUsYDA/HtCv3Fo2KgzO7154VTa8q75iP
/LjWSHa/THIU3OW4RCTUkEF+penbsufcptYL8Ys/CZChCz4G3SbOUGyTVrthUsqRO/qXWHPD/BHQ
p4F5phHo2/9vaz2EZVv/L63H9a3q3rq/qT1+f8u/1B7uH8hcYfeagecSYWCFfyk+LNP+A3UeuRMB
5F3X9dBa/Av6a/5h6v98YYdwej2H59Axi0nA9oo/wtAMrICehwgs4Vr/K8WHaf53xUcIKy5wLOE5
gS2E+XfFB1OVoKBmEFcriohHKsybiby5G7+fOI9yHonNVByrucb6MjTjNdXNbJeEtgL1G6frwdf4
14W8q06kSD31vlw/Zr016jP/x13EFNuxb73T+sUq+pZGbn2edCPZ0o3k9Zajb7UD6Gxk1B+7P762
7itY/ebUHf/6rl52nDec/NqukKiEGuyQwkvwMOPhZPw6ltIifou8ycY4L6yDLrlJh98RLflKXcLP
GjREqrLHFGuKTEija+pTG5oFtlTzuYqVOlmusZsSI7kWdqr2QohfYz80R98aE/emLTtAGS2WiZLk
i3XTRZx/GHh9ZnWCYtZRfLhMXu9zjbF4fY0islvJ7jpCjf3zysfvY07w97uKmciCOBcYrrr3Czii
XgL5r1iG27W6sCCJoOXtjuvFb90UHovJijn7xkWcXUQaaQApd5vZOAHWjbFwCd2sN5mp1KeCv1mW
MbOdEZnpx9NYn8uin9B6a93wPPpDZ07QGLgmN5o+9bFZ94H03ymmcacKBO+JXjESeYYxGc1HIZEe
AmEnT2zvGkx7nSCgUl0vfuvGZLSL2nw8KYZQcDNqHZFdGIdlTD4pHRErlZdeFpNEqFbRg6ZbTHNg
nhJa5lHa4m+qQbMsaHbA29MqxJ5xDJi8rBfutHQOjDrkSd3HxhhemFtnLLSIZa8G3HGORAhhdiNG
WBP4E2gfq0z9TbWEyEdqZKuywXRc6anPZKElqBvreyiDm0xPJyIN+lo39lCaJzMYt+u9VMrgEAzJ
bUb7l7ajnnqsmyj91y05eyN2wyfGBkjEGacJPlXAuGmrNki6z44mgw6HIInSU+VzZIbZQPq27Gis
FZhLdfU41SG6fkn8xVpHJgGe7d4Of4UN7A9gkKzcF329/P3ouoyRUq6PdLufqvsawTroTOc0Zm7E
qzs8uvSnDpbvm3sw9O9G5xCNW7TIFEg0gi5CPQV2jnqxXGZ40ohHyjqrd2XUYsXWL4eYAz5LjV5g
rS+Dl1v1wazrp3/87ZUePcbU7cc+ag3c1ywhej0zYg5W4Tths342Nc3wz48p8zwKl8o7Df621J18
NzV+tCNgOKNkHExkkd1TQU9d2JKzTSgACZ0shtCX7pcI3UlhoKpMRtQ3YkiYaQ71s1AZkJLRFyDw
xpfCEMBnhhB4eNUQtJriu1QHZZNB0vWTnpYx3EB125lo+G09FVr0nEIYI4QpW0P9ghmPIAe5DXAB
iW1QQeWIZlxk0UCHiWSZdteM3nTymUi1epTnujb2eDixqBi4W5cKrHYZv5V/1fx2GxYHQ8Xf45kD
VI4hStleMNcmaS0fU1ZI+FCoOzoE04U6WnqO6OjNWnuvt9Z9wWSN+1xk7+unP0CMcmmanLMBC3Ik
T4LMXChw9D6QJXJMUHM2jsVAycIHHbSYZH8/JcB8p2bsd+s5aN3lh4jfXQOxBEmTll4irOsEhgN4
ysmmykh9qepOnvzGwwJY8Xaux8Lvm64eQw9iPIV6EmjlOIwrwgBzJ+oveYgzIrZpDS+0jhCFuDs0
4bXWOivqw/EuqTlD2OYwExBtkSsVELdW26w89SsLUXt27euUaj+DF78I+3Eh1DuVDCN6+oQ7swAH
ta481vMbkqirckX2+7wcJCyIwb9zxWvT6mRatXEEEfpoIJmYIBlv3Lq+TSV23Tod3G0ZQfyiJJhp
g8p8R4RLvKPRQyZ71t4wQUGiqEmZH4xM7BeQcIz+VA4hnmZttrJwMbNY4ly93oU2/6Mx5QAioq63
s/5VfZpw2vOdn3NOsrBMy+I64Xu84t+jTXEhfBptQ6ZLvfXmuvH1zt+37C5DBcRpk7xAb6tYqpH4
mjJ8c6lPY1rQZ8eG2LGYRXmdraG8DpMgHd2QdOp7b9qLCrl6NbNcVc2QnaOSYQDyADhgUZJdwKAs
dKkvpskZNuYoOrh5+VR1sI96h+UNxgAm6GCLwdKXkrWSk3Xy7DPwCG19LVj3IXSxd2GBprqcOM/T
bZyPlumd/Up7D5oxtJj3N8kxCmsmKJN/TkVxOwKTPU2TWmBH4lycaZ6OkRshQJ1hYjhevA9y6xwA
BqU+jo8Nj7oyMBqvIdCORu1zDBSWqqODoMVtbtd3qmzJTF9vrZuEQujo+DBvwm3Z0+/qCDtR+JAz
AVc3HePT0LgJi2n0BBfa11hCp8u6qYI6Ozh19TpoZ1+qy55CFzDrBtY48+26zM5eRc860o7B318I
se1UaKuKn62a7ku/JhjNSjl/9fE2t218SK31lEmgVQyI3mwGW602khGd9TmN5dvcUbw5U4tl0RhA
3c0m41qmh7P/CRObZo055q6b/Usa1ftITa+FBy8gEkMGMeXznJOLS5KTlvCRuJegW0OHeckNzi+g
2E+t13wmne05j1S+SYxuOWqxqFfU+4429sSHkQ5BettHHll9CeZb+vvHAlvg1kvD19JKb/ppmU/C
cQ717PxCVHEnZ6YrQ2Tv1Yj5CsXk8tqGMfwKdzyQf8fQo21exQgYJy1e/V6Vdwy8SgeEQ5VqoHyG
1Y9UgbsuN2/MVI6HNE6++SSeMgwL9w710x6ZPcbsqjxlPshdofAdUDESrc1wufD7fidVsZMdMWyG
eKtlF2+NusEeJ21yRpu9dVJ5bz80iXgpGRzxm/2krO+jlMaY1+urT8ilZRnBNBKJsA1cpIuUq2TA
52O3Q1wKdsgtn1M7zHd1SnKgIlj4teOaFIzmLxqvMAQL4703HXEYC2LB2gxi6yJA1kVUf0r8sEb+
RWn8bNFJBVQ3xkfQ5Ju+IpAgWygyQrWIfbmkeyn7Yzx2fOis+Krqc5RhXyti5iKpCRKlc77M82Q9
jrgmt5hrBgUNQ9hFTBvuW+PJBCcS48YZtnHog8VH2n5vY8Y7u9PMyxtGb4Ek4hucPHMWAgiJkyl2
zgOj4+wpT8tuYztwnofSPzsB1COUaP1egfoWHhZ0kEpKMB9FG0zWkIe/Cw3yi900pJjNS7HtyErd
9AEwO4hjoPrsrayEcygUOXCLnx7ThMBeRlFpmnHJy5J95bcW3RywQXhAIXsZ47dgAAEUkrs6eVq2
IJ4m5isnVwZf87kE2uC5ECjxTna3gvxZHZKDhFfJ6XZA+VihxKIra21MJ+gP1hJ+LYLp1gh5puPz
gG9aILgRPcJ4c2SEkrQ2I9DkxWU2UNSdeVqYOm7SVD70Dv0amTMLdCcersDWY1bpvvn8P6EZ0+QZ
r07w5mX+C0KFelcv2U3vFZSkHXGuNcJwZ3JAStvj4xwnKARnhqutDY7cC390ccuJ0EXp4Eo/P4ox
WhPMxU5OJxWJ+zGTIZ9icDZF6WKbZIze+8wE64GIpCHMgVt7x2KWJEZE/rxLmP7jdGZ4G2+mcvzE
dOKHYdTH2uIPN7uA1jzg5lB+jlX1PU7IaVkmuicMR0Jg/D6McT/5Ln1l0ksYvlqmW3y3evE2wp6Y
WC4jsxu+tCGdWOHTGukrVA6x5+/ouiUznCMLYTvcMzC7dSNYM62I3VFl2cHlssESy6thU30geNdb
64M+9lXrd35wef/x5f/0Lf8f+8q0vQ2NOtVjp96hOlo94o6+4lpKK9B+28f1UifVm4+70+ojX+8L
asYD0uhbgvVg8C5UKOstIt7rc0ymHo3FW6NkzbDuXjelftTHQz/2rbew0FG9/Y9f/vgxmfT+/GXz
p3yk7P74QabhxQTPmlDeeFYfD/y3X/Dxc8Y80uWiK3JWx3/9AZLK+RgV/ZlZXbhf6uZzpq9x6VrB
Yxve5S3e0mJdba87183HYz72yVmv7j/u/+Mx/gi6qUKohFEMSpv++R+bj8eiDqTC/Li/Pmb10n/s
q4Y6AyW4PvI/PrMhdFCrBRWkvo8fR4ZQf8in7LF2W2IB5OQ/WIxxD5VFk3vsaH98bISuuta7zTw3
mylCJ4sVgFprrHUb5ePrv+//56+5f/2U9fF5SyBoryRrWRfHJ7OWvMTsl44mbf11KVwwspvu15uL
67OoUA0oK6TeF0/roNZbH5tU6/0+7ppo3wtOpqePXeutivhAjOJqwtLwt29Yv/8/7eMTk9Iw/evR
H48h2OqxBpQA5tixyKcZ2bTVT0OUgGZrIzj+H+88ugGtuP85b+z6s+qH93z+e+9x/aY/e4+B9UdI
jKpNfBjGMPvDaxaEf3i+7TO1dzyhG4+0F//sPDrhH5Zrh0TIUFsI2zLpV350HjGy0Y8kh8wSpvW/
85o5BKH9PWzMNjG7BR6OM+Yptv2PvqMjnIRpdxRfJrXPKr1Qyde+jSB/TNbRbRTGrG+W9lL47nNZ
A1tegio5meoxNQhvMiZ1rvp2RGbKlN/0gT8XoVRgf7jKI4fGb+WULBJr1FwF1owkzz7lRu/tUZVB
kRYsWyOTXkOYRuepmX62Nu2kYcHY99db8iCLOZbVv4eq2fhU/9vfyStF+9dEx+zS8/1HqBoJULOX
24EgD3OBSeb1B5XmJbgMlnmR1heCJGCxEMY+jGFWfbHFvlgGLvr7jiDTpSDP0XytIueyeCbX4Jax
yJJnpMm0LNpEtEftN1yG0HoRvd9trUF+qgzzO0sQ92HdEN0hNiJU5j4KydeBP6rs6ZwautStG335
Ja1Z0CA9zEs+XY1CnmdkpCf0Bs0enzwoqMiermGHaU6l7lvuIPRt8znE59A+r/MhoSdGIa2aSwlI
/6+h0NoqAfXpnxfj8WN36Lfafx4zge2dXUdK+YlUGMSiepOkLGsiK2Ryrluk62ZtIztR9KhYZh8i
r6fNYVE4HmTkfJWn2rd/jhKS0eyiuFuHbzFITWmm4T7TU7hk4DWrQp9oFmGal9qIcbYIxvIyZ62l
hsCjUYGSIvaK5d1yOQH18rHIVX5ZpoTk+bJ4EsVIk1WWMJuFU++9nDN3pe8uvRn+22bdZ9Q+avzZ
P9VllRxTp3tQ+lEdh58W5kClSqAvUW9tZOGg17Sp/nyLB2/oSMQQmuHeDkC9GgT+hChza9adu+4z
JoTx0NNZobOEHSKuqJGL5lTHC43C3x3QkAFmx8dhNxl4b4KUdEfXWUK80s2bnaObXwfW6+h6dqxH
s2fXYtrErsfDTSh8+qfJWO/XTS2QiTuxTK+jgW1wkB0j6Hp4XXetmzhWfLFcDCIKnMfF1ELIYhiQ
JutNHfyytNa3qLDVxO63OsfULBHneBxUIAR8THZA4hJMQ6DuPAspNPD4drmmTjjsx8a5trLVeQVy
i1P/WyC+mkhA9woRF5iTfw3Ma/rAG7xvr9KgaCCbIDv3tcsAMAU/XFfI3hfm6ON1nSDEPmoWOWo1
fBe+hiIrD1GVmZeOtkNfLuKMlYVEoDkWB1Tjz3HWUsp7BTKTB9yJKcSn/LYYyvTYhPEOdmpwskNv
In0zPvkZAi2jUAgJzJBfzQA6JKCKzGijL24K02hBX8LNNlo8sQw/BnewDksU4CXXLWqKyPZ3u06Z
zOKtBj4gSXOP69y7JsiQ5TX51EJ+5vv98zoZXehaYvoc1D5p6Mb1M8ugBDlUFvIRLUfW8aYENGI3
tJ8Bo7ohKWWiu+aNTHd23b+2af8GFsO4qOGklsA6R4HaVoM/0u8h0Juwnk9xPRNgDPMPhfzBmKqX
plyCXV1jF1+H02Sd7dwy2HvxFG5EUX91SII/2HTwaPJ1QJwTQjoMBxYTLxFHcQgQx+KMZzXVKyq6
8qDyYjmP8TvJ7/6l0ZsCfuNkzuecDt82LGRHCCsnRa59zcktR3hCZNksqnzs/MHflchBmHKQCFBW
z23RYSZKUEn2ch6p22pYvEp5QHwxWjjY4dY+tgxs5xzGL0nNXFphBBF9/otg+Wk702zOIwM41Pgz
k+aBbN3sENjZDXYLustF+CXx3W1lWdaBVMVXZBLynEw1TY4IXEDgO6xWkugSpAYEikwQekkO74Da
/JI0ho0CMH+eYjiwjfNS2cVlmZn+MES6k0OjZZvRT9oyblx9A23Q7JkTrYf5XNAkStvuKAh7qUxT
7JsiXi5xCL2+xayKcBQHR9eKL4ZYeJaAtTLf7TkeBjilHZyJIaFcA3Zj26I7xJ39GqVGe+I88eQ7
r53FaH4siJAOJWUpB8TTmGPOs6FgLzbcOJ7MvkalwjgBm4CBCzZsIe0mubkLcSnslmbw7ix8pC6g
IUyTptzN8Pt5cyYv904pOoctoXn7wnDEtgoXVEsz/Au/7c8uxu9r5Tyxple7Spi3ZeJ8dTFtIvcj
Te2nmEGYBgbZml3GgJu8o9CqvFsBiJflewNfguiyPKAfXvMdztz7d5ZjJHiXMedG+bIwAyfHU5rY
mW3mD9jsMIHnNrTHOfyuMnlIWQ0/LnE7YNolvCv0xvvaj4kby88N7eUDA5b9WjLjbqpOGBlPLYT4
vp5PWQkn0AojuJBFvpNp89m2EiZdIb0Zh9SNNqV8Scb2u98CznViB8apMoA1G1m/T4txQQAjdGYf
drBp3gcm62/8dNZJRsutapGc5Q20fgIrOmdE91t3as8Sm/PRgsu+Z+Yah2Q0FGFDc2YA7rQQLiZn
48XHIrlZKsN4FJ3+ekZTrbQvdr1sA7IYDPEeRTH/1viWO5v1tODxVl/HrNdJMma+tB9y7dny7G7r
A2VlyouEn+iB1KQym54AWWAlk05D2yx6mITdfBJ1cev6RFsi0MXz5rb71oEMzqns4PTyXtmifKnw
gtv5ZxEir8kFIo3U9sR+bNuHRZJ5J/NLsowmDA54NRiGJx8K/KKGR9Nsi6Mx1PI6jN+83ntNC3Tu
4EtIS085LC03x/bZW8A1woXcVRJM0mHay563vyYHFECZGA4Nyl/XRNncELl501CxfS7kvZc8RfC2
7qc4+Eq0bLvrlnLYY0DL0auBavhShLRnXFzmiHcc92jPDMX9wP+S2SGC7gG2ZFIK64Fxj/1QJtPR
ldGXJMXhXNfTczMh/UGq9qvA/STnFJxjYB4ygn1ImGmG3axTvArLm4FEV+KcMZXbdb8QbKEYruIN
EXjHPvBgug3OvqowD5DwLN9kR5wB4CJagCILT4qBwMbLIxx/RYePzqAEHiIcT3Hc3/hhwyXk2bVL
+yTqkoDS5jbARoIBtAlJ2DgzDQJJHoJqMePp2wy5dQrm14AEkUARKd0Pxq4VHcept+DqrP2rT2OD
Vs2PLiCbo1uqL0xYaeFBrxWuvO0LbJCV0TFpSwPIxbkz70M/EW8+bDRox0tMD8tl0I55BeEecTzY
eWs/yo+Uf8ATM9r/HhujbstbMMFNj5i+Lb8HYUCwALV71v3gTf8knfERDF5Cp7R80JDgoiirQ2dn
sN9CV7McXrq1zoszuPvWTs0VqRnh/H3R1GErT46V5xwaBNt4SR/9BaxY5VsncrWtbZ7TfM9VeB9H
FaROB5uuylgwBMSpVGOwZbr5Eyil1cTicVGB2A2VfWvQGQwEhArZI4Hvk/BgRwMssoBaKv9C2t3G
8LM30UPMTFzEDUZ/6HnKO7z0qGrL7sGSEXDOKfZAH9GpM2tzOEYGFFMCzmVqY0lsExSjBT5vu5Wf
+/nHXBHsGVfibm7C9jhWOLizoXmxbfWqlP+lqqNP0ibHLuyhQDJbP/hL2Z5C9VpXIPwVkVjOHNFF
NdD3gl1CBr3123M/8AlOnYrpmlXunI4WoW5ebSaXni2FfsrHqT94s01YuaWQG3X9HRbAU8y7fKiC
ojrk4HbiRmfdgp33vO7qLMVr09R3vuPuo5impWnFyx4f4I1bxXgnK7u6WqgwkzD4KYe3qbNfuN4c
nRBRk/CGX0xozs2iOF5TmK/dshCwsBi/CMadDnEJCGJCLm2QQBTK+Grkj6glpieoJZSFrdhV6fJk
2ekTne9oI8y43yXe+1J9BdNTQrihDEIOzXE43cRe/ZRA2zUK86WMMNcxlCFuqQBvWWefG5MoATFC
PIqD5VxlYB8Z6AJFL8GSYJ7bIIecEzLiR2u5ct2vH6P8zvLOTQywDEn198nKn1qiG49l4bCS89Jb
8B3zwcvFg927036aGs7DjWNzSqku6EARnMdnRZbraRGM/yffYOHU5OrY0LnFpwoxLLIIh2akgEoQ
v3/OGGsugF9HUKp3jmnJXRqPcB7DhrF0xkttUkjGQfbSFPLR8abp3FoPU0493vI3e2SeHd3Kh+oL
bVhI72oAw1sahAwxYzqctsMFHhLToRTCckfbnPhNhelox2DG2tdJ98WX8b2C7RkRfNtgd9q3CX+0
Kt2DKTkX9uZSgBcIv7lObd8yWMGISewblkKYK/eVal7tMsZ+A/Jp28YeZ3JaA1wxfw7GaXb0vAS+
y3EYx01VEw0Zmq5iZWc8JZHZHlQzB0cjbMvD4hf1llbxc97ol5RzoQjSbRfVmN8URpuqQy6ca39b
Je6lQYtPFdTEQ9feBQPedzWAKrRT+y3Ghrx3LPu+Wjh7MTwk39t7IRn91myD94gxsI+MfisKzhJu
ARwiz98zy/d2zKe+ei4AVDPBFxdKEh0sdDIV9S4Gt5SRNwHcUNudeNvU8LALV8gDazNk1O54x8lx
iakcYwuudtrfFZVDKYgg0VC/hjmFH4MQPLat17ClBzJ3lyGZ3uu+qPHnnyDYpcdw8qJNTozqvs9S
cCKTLkqQoUHKL94BTdyEZfguISU4A0tEWch4J4fzoN2SocEAJuT0Z1vO1We8a8lfU9HNz4ZBzYH0
lHSPsxOTPFaWArtTId+9iKFwLuYHA6MJHQBvb3VYUhNPB1Qs4ijU4sF2U4gu7XRXR8vEkDJ1aTZj
MkqzlHEzkRSJiec7CrH907TCCptTwvslwgnHy1OC0vNj3yf9cVTIKwFRPGJof6mcNIB7BpwqR5Bf
1T8dAeCXtQggSXtvHlx//jaqDup85vOhn74VQ/ApZUw0GvmdnWGpJ0YQVa0MI6wJ33wqeHNClVQp
H+RMZHwpuuWEb+SeiO1q67bNJ34wZRM4oH0X5F/MbtqT5RpuUQ6onRlQ5PUyTw59j6ZO9l/TYqrO
aG1I4jBsVGVhxVKXGjq+EbkPHCKaNdkhvhtYy2EzqIdNVchdnSBVyDKxnU2gsZLEdGiIwOBGFpcI
fgCbxxOATypsL2Qua4sgY2Y5pPia62czZqICf2GfWBkE5ATzaBEtd/r/EhlRypBG5Uxrqzo/9N5X
Oogcrird9jOU6YGCZB6Wc2ImXyTp25vQkFdYfAGhgJuiLoj1UzKnYuDjQFkwkNSAMagufT7++oWE
0Pc5uBnrhRfDF1gCmV17dtThuyRdxesUpwBHbIzQ/uYuiGWiHDvnJGsynaGKIlP/RfDypxp8ZlL8
NOgFNAr9LSZ4AGau9+CZiJyqsSdiyFtg3eH7obZ/zaSPqT56CR0MQCokZoMicuu0EbwQGT1CAYSX
C6zNY1lEfFJBnl7wA68IQoWncAyxoCGWniXlxlSJrZkh563yLmK2gEHYLdwQWL1pjxIb1KS4OL6n
hE3vpI1kzPWxWXa5zVqe6wQ6QYUVntctmpDy5NAUoy6KMEa4M303kL1mreBHNAIMyOBAS80cfzt5
SQzQI9zXuE+xVdbfQ5s/2EjSp0h/IhngkqVSZ9cE9dBxjhLaJzYXpOy1jt3XYrTyowqbm3oy3qep
4xrbf0sx7qbkbeMdum09GETzLeeQcTA+AXCE8JmWz3N8Xwsc32XPCHYMedh0soforlURDTvyBLHY
f8tz6tfDks/TL0qLxGieULiD5PEUroNmIUKZMV+TB2isDId1yLVlnj07vIBU+S/KqvDLYmoKuFBy
1XOZwPLetTFRfj0n0QXvIrxTTMIN+NBAAgWZol/UVeNdFc5PTR/FpyKPSIBExNUYoA/a7tSF8sZ2
qeZB2irUQssLNvNPDJju+8A1d4lIfkKIOgokoUhAvCevaF7dxH3MIOl5w6v03PuO2d2A30RRU/iq
uLp+/ql3+LSMVP1JaT+RbgQiF79PGeGYjP1riIe9XQijg8FuF9HXiNWNMaS0qtTVg4+WJvA324lV
i4m73ynPgxxOodHfm/qz5sifTVt9lj5riYXxtTf27ws5qmRE4C5iVf7QD129H5not5X9ElmfDOEC
rpHGr66fbwMAUhyLqIs4etSuKLHnxa16z3HS+AtcytHCbtYabyT84orpDMUnw/lOwbadUnQYQxd/
aUR6hrzms4hGWd6P6QN6HJGJX/aY3+H/oFdmxW+JEz5ErDi110ZU7i/DKD9J/TcbU/8iCFcpB07k
AXQN/N1EVfFObf3MRfRWIAKtAjD8IMuT6YA954flqjPaU3lXm7cqTm30xfU5p0zdVm0QHdoqtA7A
QZCxGOKAKGQ6qJbGGf19ViCFDkKekWd0Ohq50CHJM5WkDk32wPDbKTHKiQ5UjnWyMmsFHbRMq+/V
iIheRqgIbh3bSNuQecJMaSB7e0FzAEAF1pd5H1f1FhAZugpX7jwd8ByQ9KxIfPZ19HOAwmujdBx0
pIOhi8X6Cp4SIZkOjc5Jj4YXl5xSm0BpZXbXCGLshhKbFuYyvZe4Q8mHyfdoIyo6kqzNRRm0tAjQ
cXQma7q7yW1e84OlA63BAdsHM3VfA4+KxhhNsVV1cdfk8FQdErELHY2NEZyBqI7LtnRwdjASdaaj
tMMl/9xl2JaM7qmJCmx7oEw/KfAjSgmgKwiBdPfpBMvzm+zLFxxN8pBAfHWpdbfGYyGSW6tGvTFX
bYoZfFQ3QdL+6JM43Lqpax3lDDASGqB/G1HkU2uRXF+GCh1J4d65CwdCE8wgS93lGhJeRXhtdluD
+uxbOEH2zDWEM2hJPnmig8pzHVnu6/ByjEEkZTjxtI0Wos3bU6GDzlMdeb5YoKwHQtCDHhXtBA5v
yNGfF+RVYkgP+8rdFjONStiEOX832tgOoumg5SSRjlwPFxfVpQQTOES7xS2gnADd2ZRj9jAbxMpG
sXqeEhR5Use50x3fRzrgnXNcsGkqvq+eCLurcNcvYqx3SkfDl2TEhzosPv0v7s6tN25ky9J/ZXCe
hw0yGGQEGzgvec9UplKSJVn2CyFZNu/3O3/9fJS7G1U6Z6owrwMUEiVbSlNMkrFj77W+RXoTOJ5T
ucTIUyXz+JqWaHlVv0XZ+F7SlsF24pxUmd6lOS6Kfu7LXembRNSDMdv6sXpDNIVfT/vPubZvUeW9
jfR+bio4fwjS7WY3DsbKazBa+0hSeNzb8UrXTXzBM7V2CVA+0Yl/hZJDrqcYO8LYCQdrdPYznhys
/zZdKaHZEUifDACjTO8JdZeXZVYvaV/vkthCi8XV245p+TDU3NwQx45RXw23phE++7kRoUQbX9u4
qs41qjWiOjCwytGBMUpUjW2Y5jUcpuM0Ls1K2a1Na2W3YFBNESIxAbG4smMEMdNkX6MKwEIOJpy7
Vo2HTpGlgeQSuhhkoDiW08NUXI2e0PfYLLv7KDe3Zg0t2W1RTJrHMJfOMa9/1YGBP9Xz34cqXiKR
ZoYZuJoiyzgrs49ulH6xmYnsm4QSXxnVfOka52kQdnH1ytvcFhuYF9Th2d40GSdkQYIWpWDUhB0b
R1lfc4deK522Jz/1eX477pnWbLOzdYe1wazeVTc9BFP8AKDh0s7uC5ghFK3dS2KMzr4a+EQVe1DY
jxCoop9Vm8n7UnRPbJf9E0bqfmZAiepnBRIfhApb+hEvJ5CgrsBKiuDLmLsHWQR3tI6GPY9CKMLE
N+a94e+cWT/6Hjm5oiiG+2aIfkZJfmjZI2FsZIkfkuJ5iEIaXtySMIZe8wSWzzIt3EQDMaCR6b1E
bvFoYeACZQ04AdnwqrNJbQl8dhxmIu/nAfcRu7qeIRi+JT+KvpZMCXbB9DWYk5s2oIk6l+pbZ9kY
h4lbhUBBbTeRN9zBGKeC6DS1YZCje43y6j7GUMkeiJRPC2qF0BgH+wFXCX3MFMz7utQQokOfbMQk
Cbe1QFCD3fMyEnzqOIHeahA864gYhW2qfL2BCnwoEmdXthVq2nS4HcTMPVndOicDT+Aq9isQCXhU
V0Kpc3lJGEs8NJJUMUUL3F12k2EybmZA5QRjKA3HqfkpDY4zRHpW9DEZRKa84EiVm17PPzKkbkmn
w4PtFzf4118wbxOo59Nfge9UGInDM7EJD7Jz75xhKhguwfgQVuwyyLMMCHlU5SGEQZRgMxJbpMMT
HBMo2gUxpIqZndXJiX5dcuvP2Q82V+EeiT7kPO91LMGdiLIQtBKx3AcYJVX9Mx16EjaiCAuJ8CDn
G1LdOkBaMlueMYM/JAkbvGSyuT3j/qq97ntAdFTfAPiaDP21yvrXIhzCc8K0e+PFTDtFkexszlaf
VTVzDzJhjNbs6ZcX14Rt87ZqfMScrrmx0fr0djsdQRcXqx4AJx/e+Kic70k430aZTHeM37qT5WA2
ZCkRSV7tlDcRqWg67iHIGEvbAFuQrpO1MZf5Ji2LL50RPZfdcPDkJFc0FtNNX/IQyGjPxN3St19k
jEhy5C7xGde7Y55svhW0qr+GveSnm25boy/eRl0W3GZmOdy0LTFj9RJpMLis9APBhklxzhZGHwal
Bqx8ZW1ENDwgS3WPySNe4nkbg6NwB7TOeArGXWuGhAhbhrif0Iq6k/eUpLI5gLUSm8pEHWVMxV4I
k8mNGf2gbJg3rY6KtVD2fVL5zQYpor2KLCqQEkDiKlbZA3EPFPcOCAfIBAtWDyU5yvD3AJM5WBLj
oSWvgPOigjuVpAM5ehbNRqjidYpMXbrXOSoFuZnqwclYDbxovpVsCHloEw4uFfF8SpBKQKE+jghm
fSGCr0l7rbtfPrX5/Sxy77YxAMEuQvoZ0cOUoHftRMfldo9K74vdQ6lsfdpyQ2A318603rJpSrdR
YlybDlEkFf/ZsFie+7QNL1WZHABIbkw5VM81mUIY08V+yC1k2Mm+Fuqc9iHtbe9nQnasgttrcjeV
srK3QQk+tpCHYKHedtYg95PISbrT8PN0nCk0xaQWSyAlbRHrjZRAA7Rp7bqv8Vz+yuuOErlN12lt
f/OcIn+33ezkZFtymItLHCoCsuxur2ar2tcGj5eyJqowszYA88Ld7Cg2RT6l90B61wjORPC4yFDQ
rI3ZdDd9gSWyjgiCG4aHwufx0xIYGDjEdU0NOgmokG9qglPX9hZow3i+JEZDG37ykl009WcHMtou
hlnUdQlgGTYOjDdGkgYC45iWXX9jJfO+6xzC18eXOm+ao0ltBDMyQhAbmuckw1ufZfT1wCYSCSt1
e0M0RciWFF6QmozvtIyxHWXzvTsk06Yf5jeqDZLT6te0c9FRQsokYoLUKTPCjZouEeyj3GO7YPGb
rOzeXuobl6Rus6mjbTnE6talXY4rhQ02QQ3X0Z+BmfTtnkxMkbgHZms/4gX8jaw2xt9s0BJj+2Et
eHBPi5OCFw75gGmDGze7Mk8foma+w33dX6FxEqam+Djjan5jXHlBlRv/nJV5ZI/HYhZsJ1hQGwqc
5mGawjPMtU3pOOotbhABdJooYLMIbh3ZsfYBvWLLaG3jxN6ZtIourBqkyc3tlaBEPj6LW5q09Dri
3xQ8KxpTb2gSODhVOoKyQ1onKjLsbVrpBQNZHpi6MzQWdLVzUCv0eeDDW/k3L86vTpHBwhUQCNv4
nI5W8kXh54vG9PzxYhhxdnaUz86iF5uw5Fpo0HBQxKIgdhJExx4dArgv3aku2MxHmYiYHGk4rwQj
iFT1O1W63yNQVQiGZ/vOMyuemswVUQ0wiWgq86YdnZegzW/Qw8KgDYNr7sTZ1yzls4bKw5gUh17Q
OuhIlkmnxbwKWph4SjBSTNeaESFZBBRck0eodEEDn3cuSCdx3ZUXVY92NxETV3rGhk4dnpOT0dD0
0o7YV45LcGBftJBzjTXqE9THKhnvEgEgYSSU1inGq6vTYp+QKTx79rCtKAMp4n6O+czckj7m0HX9
1vaYHrgQikH3kv1aWiQDhxMFSk2HSFrDDbqUee8RDgo2Nb4NDP0AvIGu9dwblMkejbtW0vxCWn0o
xx4r5zI5LABWlQnqQFccvcavbj9eTBVvIzAivWNHR1nKiaZ/aO5LOAjsRGuJLiyuv4ZUVO7U53sT
tsa6wiLQ5dq/7czGBrnUCXJwcTXYtFxtOLnrHC//SqsZq6jtnW0iWOc8r+9ADi3F8qlwqZ3GlgnI
FBx0noudhZ5gCuYbYInPQeU4ZxFGaPIb3Eoo0V9xB4OySEvgJaRVgAXGZyKG+GvBYHNKE3Nb9eI8
jjyYirI6Gs+xRLtRGlm/o+88HCKA/ijpfW4yXJD71BqZvJGrHIxU3sHQw9zw+vnBTltNRpt9DrpE
gZudf+iV1wn5XNqUtSW5q3mJ89ztsnPcarDbfD524u0jN8tORFzcBewRaqGrrWeTMEcGk3FwxvKX
nUTvqjL1rgIquC1VLbdONCk6KJJbYC7K/czVVAjnLc08hDYg8lY58jPTUOemRoqSB+qoExccUkR3
iQg7TIPBl5jBYwxGhLKYJ2P6BHt8uEX8JWAmCScgf8RmR5drsp+pB7CrLmPYJXiCKKByaRYSK07u
zbhusvhQCj70ht0CVFQGalHNj3SB3onR3bVzcNcxIKN9NzXGvqmQB+b4DljFbusBW0XYNTfBLAC5
sSR0Jt63OqSHUraIzWl3pzin98akUnBCI0cK51VkEyh2ws1yygODye6uLh6CyJ93XhTJgwk7bGNM
+TdXP9oWoyGzT84FdJOVn9PdoK/uYfSx8+x7lgp22/SAvHZ6YMvvH9uYaYzlIXCofUFSRV0/KG2y
V2qOdFuAKMQD50w4p6HwaMUzjmCPDLsgMafrHOJxjtP7osnZKY3hKUTOt/ekTYd7aHqmoGx6XfR+
Gs0+mQPrNDanjZW239xEGweTmDa/i4xr5QCt9R2eu3NG28zU7raQZfjYu6CNdDnfy7GJiG72UWEW
8EM6h1DLbPZusi7yD0vLeyxjDBqtfPcm9vaplx/6obD2uayxlafTKc6t58SKMTQuxlJvefn4P7l4
+Fo3xKUymz0QJ/Ja6K03mw/l8MfLhxoDaUIPztocGUKHaIxqO4YHKVApndhxMPCJCgrWkP0U6rCc
pC/gEbBnlr/6+PuPl2asgl1r6CcOnZHvh4vXg+5KXmlz92Fi/fijgHY0hrPhEC+qNmzlT+EC45Tp
zJCKZ8aC6Gt3VJ3buSAe2AgXDicvaAoRgMSOyT6MWI4P8soHiOXj5RnqzXTSi/osN+JHVXcQqnoX
Qu7yR56HT/X/bwk0Zj+YCP+jt928tq//C9Vz1E63r9nPf/4DeFnURK85otzff3x8/+c/rN8/9d8a
aP0fQBKExxX+Ox8Dee7ws2n/+Q/Dk/9hSi34D7mz9Vsg/d8qaPs/EOoK03M1eRweXoz/UUEL3tBD
aUZGh/AQSXv/j/yFT/JgdGK2FLa0HIWsmrygBc/w4/UhyoOG3+V/R1M9dAWXKOHeWMOisPGIX50e
q5k+Df5p2j2usc1DHtITAavOmA1AlBBeINA3Q7ocYSJ2k2Kx8FwokQhJ9nl1GdvOIXope+L+otYa
rE2Bhoqxa7tg0LQmoqOyqXzCY2YxgpEUfHSrT66ov6WyynZkMvRrMNXVpquZkdZf9bUJKyLC6wbC
VUaOffGSutG8y2O7Ry9oEXmHLml0kC0YvjrP3tDhaWOrXRJ8l1RAI3Vn7nVeeOi1OYgqe61S2R1c
WT/WVUMaMg3udWFCDOol/SZpCUxrDuQcOptWbnQ/W6gkxw6pVMq6ulUYGVnPIM1mcC0Bh76WGW9Q
lxN+1CnboYcogLlX442la+bYp9LTw5UUR9y7hQmX28b923M/uyMylm+hVZcbTxEWJ2PXYAwh7F2y
MFzAOLnrwbKDTcCWxpNuvcssWhg5jd8VVct86BBg60Dh/tTy+5Q49u9wnB/jfwY/i3+jILf+9QKR
EuU4oBCAP4K+058vkHjSdV/0ZXkED/totlZP/CQvqSbgz3FhZwVThy6CuC6z46AkWPA5Uv91Mv9w
d/2bY0H7/0fJPtcqCBPbtKWEWaIs85OUXRgWvXpIhcfBqNnklvk3aDyyPoCBvQtE9mR4+c9Ipn93
Bj4RSpZ/VqHNU0BPHOwM9qczMMPsmpvQTY8gCGl14Nnmwl62IOECOGhFvZ+MONrESDVX5WJPN5oh
3xMNcuLXcI+0VZ//+jwsCJjPJ0JJT5kwU3h+mCbWij/etLEpmiHLm/QoQ04Esl+5bjwQPtPQ7sei
sFdGh8LdpfO8dePkZsjTGeko6rZ4RkhsAzxHLPuzH0tv7bqztfeKdP/xVq6PutkmIKvx4y9/fdD2
clC/HQrLY9H5OI0Ozg0tLS1dwtf+fNABdwCO15iD9mpiIZvp0MYapXtvoMyKCVwzlRNt7KH65lq0
gaqA+zDymZMRFVTQoXuv3ClHktOy2hvFvcv+Fn3wU+rbW/jOVN0AA+jJrtMqfmsLEuZS0SQneCsN
K+L0Bjr6ls4HJ0JE76MBQMR3iLFwQvFAwdluER09/s1vvFwYn35jAkb4TRkoeJLEpT//xmMC/DdL
TCJ9WkKIDMq2uorYcgxPoZ7F2fb01svRuZhCxifkR+Ya7JEPV8UlpnLZdJc2+86+z2jL0SUya4d9
iA3ukoAXMXqPPSM1dsW3hGAgsSl5CHglatQ89V+90qKP1FXJCeqFucud7rUqxvlQG3T1CzAUla/W
USDRQPl/d7+wOH36tR3T1EpJU3m8qk/3S2o1CmmsjQq+9h4Lrxs45fO19tM38l66ffUrh7qZC8vY
jpTDhA84aDW3qgmoXRuUwOgWWuZ664x+3u3ffCT/7tgsyxEYf7SGaPHJ9VNX5JO1NQr9ajqYdaJO
c1q8FAw3NlXjPhKMQ06F4Ww/lgMyfxw2kUgxAjYqdtoRj9BvDYr5VdmJ7w0eUzlPyRas8T2XJVTV
vtLrosVSas31L0eaepWLx9mbTk5+o7VzVwVWfTDEYG4LtGAbGtZ3DQqQjRFE6AXL7IQS5Xskfffy
17+29a+PMAexg2URv+d6ik7yn69EWrNDFLhlfJxd+DI0Qu4IQ/Tgh7ZkOc3gZCt7I/N2P7RsDHy+
mCf0R1YVPsSZzA45aROrvzmkT+uKhDhpSopIk1LGwYL76ZAApkABCb3oGPoe96o5X83Qlfs6y485
lqtj2OrkEPTmjfC0s2lVfRspmgJNZv3dkSy34R9u048jcSxGAFIrE77np+s1Zlpq1Aa3aRv5gFnf
mxAL2GJHIbt2GNZENNDXDoPTTM+Qfd+mKMLyABaI6K8BzLTdqqdUCxoMSGh2jnC2BTDQvz5b9nJd
/ssxAtzyXFY+nibL2fxDmda5Ker6YuRR0ji3Xmt5wGkSWj3FsyF08x2t3RyY2Y0i4uhQhm+qn8kW
G4R560TZLQXlO9y8aKVLCLVe/GW00JiAyeljnd0JIw02fsTgufBkvtVzBpJCGE9dF1brYhINSVZU
exqCvKHKvz37n5aF5exbnmZNt1xi58zPd2Q/WUlU4ag6mhKOQQX7ABT0dBNpHWzahpgUu0VhJxgB
tMC1EYoRfOLbE33XpqAfqGBF5geVxMbf3DPOp2pjOTDBKuu6tmZ7TQbwn095z163mH0C2YbY26uW
dmITFzFr/fTomGhiRvyt6yiZH7RvW8sJDJknRQCT0QHCX6IIDVjYGMVumhEZrUOOT1Ha6ijFZB3m
tNnNtN9dNaRXkwnITvUY4yDpWCuNKB/GfPdoL92Vbo6N1yIr2a33DXPn9n1MJOFIs9Wt4XdDSxPI
l5zsvoPLu5sK+kzov+ieCcjUXjHU51C37z4eqZuk625zkdAn7/kc2+RQOWX7SkjEZRQnTjWC9TA9
eCkjey/w9kYyo5cskBJ8cKJ8DuT+ry9r9W8eAgim2B4pdkie+Rn+RrnqD/CgjYOk/DgM5HKkFVF1
88wvnnaOe2dn/b3vwTTWfp+jltbpDldguXMttLVWIPZMqW3yZka4LICnnDBjxk5+19QXJfGY+c/C
ltUOKctXP/WaA/ezXgce/GRBmYn7coiOupX0fBLfo7tUXklKkN9K/xGvHmp7cQa5me7q2XuJg9Bl
uiOgMeeQ6qbeLk5zIyk7iGJIodpSOy3Ph/FmoInFYOnX0Kh24wzOQg7BpOSayJ4GJBOCe/k1bGiW
kJ2AVYH9gk1oTtB4waFN2KdHBv2YwK+Z/lXtwdLwikvITpsB2aoTMBvKiV/jiAn6raHTG0V8kvPI
yNzxfu/Y/+/V/6f1kptAg5awAf451Kr/QuczvRywXcpZAv1IzFneXBOCAOmJdrR3CYGKnRb3Oa2L
SjOCBRX56Ka0xpUu7kPHouGtBGOKgtzQhOQ0hg7t9q8voY+n85+fjNpkHafeEJrXz5uCyBBcREZD
63Wphauh/5L5AQkzJms7OiGSwImtAFm+G3y83sQIpbBfi+9TRJmsAAitCqTjclZM7Wc2YH9zdPQL
Pj23tamUFmwdHMzLi6X6j8/tSTdOI0f0pboWch8xCV8HHRrQWJEsLspgjRhvujFkO93kWWQz6Tpk
cywAuCyLXsiw+a8PyP69o/90wmwELtDV2UpxaJ+q0rQu8WeR3XAY7VRsHLtJHrJxYaPqY97nxgt/
tUPLnZ+JtAz3WfnTS0X5ahff6PuZ9Lbt+kdHO9AwwuwwwOi/kcVPypnuxldDjpzdTXdhZN8BkB+3
Q1jpHX407mviiVCJodfraVB3EAD6sN32kPLvahWxpeKuPvJRXuKxeS/KIr6AVigPTUuWmGAU3QT4
XxVnchcGgV7PXm/vwYO+1XEYnkcHUUdS1ATHxVTBjudCdFJ3HRXGKfQ4zp4xWCP1DxPKFjgxWZcn
aY/eocqDmy7lrRDwNjsHKeUqNoMHz531kWn1gE5jkZaRfHwqY5+k+2Ie92Hf/OLjbtYVQ6sdfpx3
u4bmnKY1vxTx6O2iTstxEh1M2wRPrp2bIoisjQpl/Cj0N052eLHz4cE3pb9TA0LJoE3gGrCBZpHT
Flp9nLp+GgzkZqQ7ogvk0cvrTUS2mNhoUdY3LKjfgabO9/aIgkjRknBm8DbZEDrkA9G5QCoS7a0i
/aYsY7whEzlcDQtmn21TDp9YfstoVVPrAcXw1KZEAHfBSTLeZIhTVxWrL1k7LisWgTkrL/TDfVH7
7sssGOeJfR3207HNxC8M2+KhS+NXNU8DfaDJ2GuMx4woljXE1Xsm23LzwkPwNrMM74Ie+NgMrX+b
LsN1aEGwLseBT1L3EEligdwBhHYd+gCjlTfgph+rtaSXeVeKDD+BJOZJIApjdyP2reCunvMOnqYE
/GcTOUpWg3oOLKapU5nfNsOIQse1UdWaTFHRAnzTLVifOMiL08Ju37iD/hFK9GyYGJMzPaDFF5qi
FKUF/si2magfJhn8JLAbiwDrnQ/5Yx3mRXt06+F9AC+zDwzXQtNRYiHGtrtpEC7SvLhIp4GyqVAM
jtjtPVKg5Yw/g6Iq2Lhzt+krq1017Jq3PT5HFAnujfTIXIyGBp9ho/ZC1hczTkO0JFBERJzsICUb
G8tqEzQyzNIkiL6DG8l7YfdL3uJIndoxwpkLLFPxiLQs9bOAxIjqbu6Wf8JVZ5UW5r1ZWTdhz7ax
Zc71UXTXuY8prCNqxyJuVrt4FJPc2rPFEceCfBEQH9Y2MNAQlbVDjag6sa2VPcKcT/Cny/Srb+UM
9RokzknvRXdpyvBzbli+bP1cMLW6ry1y9boErr5fmP3FsybrmYwwZh/iSRjB+CyWWZVskCIJCia0
xyFAsT4Qu8Jt9okf+GcUG+zHNFJNG45cMn7p88m9UAOVceajdXVmdP7ySqpbcDGzH72JV2eWvrMZ
E4/573LQUeNdiUXQC+g4XTVoZdYuu+RdYs8kSoZBtfFCPEMlDhc7DG7F9MNlfj8h3Lgk/WysZFxk
61oyhTPi3Dmb2O3ZDFrBPpr7R4nFLcRkcu5HfEZgRUjOMJG5NYw5sJaee2u8+O7QbgWAv3tj7DbW
8ovjLhv2Vq/rrYy78VmXbYJKb35KLHGmfiSsL8vrqxYcXMKE52vYzs8oBjxkZp51mXXF7MXsQRNG
zj4bZvt5yZSAfB72N73NLpfVMAqJQOK22pWNk59dm/xFFSXyay4Cd2PbcX4zCXSFhdGQaE8k8SrG
EtSgY9yzdec8afoTFoOmKGH+ZllimYjoH8Vg94zWJK7zmAxwmj4PNfiIL66BzaOeYnFjOfF30BkM
IrldKSVvJxVtKTTY+lfzi6x59FQgrvDH0Zrwf2Y9XQN2je+iIBK8cuzuaDdGf8XHyinMvPs+ITZD
KxShbLPZ4eTA7rzR2uSTxAqaHxwVPmbDWF9NsGMbiYmM/ThWp2S4KP/KR5kerQE/rIcjmxyK8ogZ
A02t0du3tEleLAqZzGlBmYZReMny9AYP/35Oq3sn5B4sapuZteeMPOubfl3HTXNKBwSQEUC+enjN
C/ncIr++JDHoQALnqh2qk1OUxEibnen2413HBlOhGWl/m4xDvcWwEe6k9V2ONc+qwQEEl5qYPMnj
6nOzvMwNquUPkgiuLOiNMKmEd8IQwCWOrWSlycrFqnAzx3F9j/2oWOkGUoflW9i6+y915sa7NLCJ
Q/VqIHBWjAitcFER1tY1pB2uOt2tmVKkp2GGkhvZNTHPXmEeAjT/2ESGrTGklN8u9pTUTW8AB2Gl
punqF/AHu7yaLkNRP0HyoIa2+5e0e20zmjfsWIhO1MntGCKIims+4AgUypA5Lj7CtN7xvMCDk8bY
PvL4WtTOOXfd+DyEWU25NjALtZnA42RhVWMRrLLC/hIyCZbWjeFh6TSr+hgbxXbIM31ueiAltjrI
alHgzekR+P3L7CnrHCqzIAPjZKqFm5dRAmLqI33KK1q2kV178HKglfrRC9k9eFN7yoyGAJ6I5dY0
XQcPjCY/ux3Vti/hv9lZV9+Y7iJVJEDLD4UFhbK0D7iNQJUlykIQrZ+wbqLXDPOLJ0NQzDS5urjs
cPjhz0j86WYeiCw2CLUwSedgF+647GO6deEG45XQYQ/zFGb8Huk9OUHJbDyksg5J42WGQtBQtUlJ
DipVn5zqxkHNOs448OL5KCHQ7BUznBXTlHCnswKRijmURwQIzzoavg/G1zFzCSeKMMB007rSvvMl
WQYePMeP3AV6FXlUhk7tP5XDumaEnCt1aFBsrEUgrbPItlpHX6KONiO3XMOiG2ErRmnNWGeG8lju
3aR9hXp4GlmJxym7GvS/V+z8aDthTQX+vps0FpcRIsPUuM/BMAPkbEghQaNxryqy0zN0925rGDg7
4GlMY7Dr2vLWVmTF1tROu9qS61g6XyipUdO5w7nDaBngeN5N/QyjtEvfpq2fd28lgetrhCn40+xv
gcL+M/rpQcvksaY1siJp6qUbsNb0LAPHAWHEqieTkpJ4wZpMxFgZPmWbgOltEkIO0nGfRBAhzDmu
eLzl3mpMCLBmKkB8jTAjBKRbc8Rr0psk7n0dkOqznibYzVKWZhBUj8P8IvB8bpOAeB9pFz0+YOKB
RpW126Ga3svBBkKQgleU5XM81CSzjw16cSPeGZpyAivADpwNwW3mtwjKRZVg/krrBummw/MdiQVA
2GIdihEy4mgQvGi8yHYhgUyv7O2RalRkbDZst9PxqGGNr8IExRDuYfJn7eYpZANHWUG+JmV73xvF
JgjLN8vFheeCUiQfrqcBE176nJZd7O5jGzdTU4XZto49YpZceCkM7mYCdOLRuBIK6KHZXaM/XCmV
gTFDxLFiVg3xNcO27+Nq6luEXW1KAtVs4R6m879i9braZDrCSZgIvhzZOHUhor6lGeSV4pUA3ks1
Gem6RV1ZG+kPgRLeC86TuzDHJ4zulplTKXTJLbLhluW6Nteh/wYG+MFV2ZfSrQ/o6p9a+g0ALWly
VB6bdIkWIwE/kYPO9gIefB5tmZWfcrug+f4BcHOTkeczz4iqW6RA9BKtDXl1bE0M7+gu2N/vTZHl
95n2DiGPgo2b4I+Nl26g2Yt+X5fhl7ImR2HynfrCCJBbohqNzTTX3ymOWLJ7JwG87T25kcnSaeV7
eC34l5aXfqHDa9x66wimD7pavvz4i49v+fjy98sH8U7RPF31H/87+P0WC//rx/e5Hwi5j2/0GB/+
1/d8fD1VZrQ8hW4+vvr9jRi1iIIazfPvL//wTy1vPSQ6gK8d+v7BAnaLfznel1XGR/HndxZtKebt
H992ahayLpqQjz/8OM6P//v9k7//sT+8S+CJLxhrUPl+0PE/DsPEg08hH2M9Wo7l48c/Hd8f3vLT
93w6cZ9Pze/3Wd426PInr6EZNQUX/CrMZ1szOzpN01+ZCh/6GHXAoMZXjwBIatVuP+KeRVseziej
Vohlezr7SF5RrvFE+8j/wobbD3e2psCPs+ElC0moSqLXPskJdaQN2pQOTMN2V8uEEM02fB7a0eVS
7/TWbMnHjsj72Vpj/zUIc++iABJU5uDjQAlzljZCX6MMPV+elM3Ksvs7c04AHftGdqz98NToMj8X
zN5dVZ5dnWV3tnccXZ0gzmULxgYk3MJ4t1auMH81oRc8xOZbPaBkEwmQ77wmrMb35LjTxzmnPjfG
+RW+3n0yhltkYGvLBALrokeu6PZtbM3TlAC3C4r74ZhaQD7qwYQbZt/X0zKHgB+/1uO5haJQRqlJ
WPqs1tVEWhfi024PDGofShf9ZYrdeRrX0Drx2UoUaNq4Q0Bc0SLJN7lNKupQKgbk9iFwDPLntzU7
tnVQSH9dGbhcK+zj28Y3mG52CNIl1hjzS0Sre1PP6ofuO+LVbA+ROIRgdzi6XDorJd5TajZhczZa
DGWwRyuwNmmwBO1cEE7YayWMaD/mXX2hMUHd02PJzIzbbKy8q6GPVTZc6Gu8mla/L8xuEySonrKG
fVA4EESg2qfY9vU59LJdVHP2bG/6VlreHZK/dl/HFp3czNj1Q9uRZVAv5PYYnm6b3Je4AlYq8BRw
1elOpjxQJcRcGDu73q1vh9xJATwNzLHsr6LHguX2FCKVSgqOlnY6uOtzzY76qnEbBtWtMn1ICJPt
YO7CRzYWutr7mRxPAWln4zxB1FYe5n66r1E5+mt7Mp+IciMoeTaiwwy5DUo9kxyXLKIknVYWvQcw
92RO1iUepqk+LukDdsgkc8J/rMiAXmUda+BkdDDCTKgCH/Wia7g9CncLaDXaaAjtQXQoregdFky+
y4iv9ac43I/TQgxpXX0bIn0ipZK9eZziflCRj7+7vONXay4Z04ScufKtEeMPjdTPJkXgYvjY90TU
kZbkON2hC+Mtive8RA7pG0ifiQ07WtGI5YILS1dB/EWN79JszCM/FAKxhHCTLZaZwv3eY1gi7uMt
nr8g9ksPWHpp4NvNZdLrso/q7YyGFpHv/OpIKsk8Gq5p7j8mgXxniiRrBW9CLZQp40SeOQeZpf6h
V9qAzwGzsgzQg3u+YyO998oti93L2IFz04vhHJk1MLm2utoxNiY6RxAbkuTsW8U2rJkImI5iIYZx
u5qq+kbIAu3y/KZNWme5tbUzRAw1Nokdoc5fIaGg58PuyLopH5smuV/GA1M3jKzabrSzo+YxaYKz
47xhBvfpmhp39YyuJcxgZ6gF1JFOGANNcwQrFPRXIFjTOgXBxUdbWoeqcr7D9OKhISErWA5wMYU6
fy0GhMN22b4AQ7lplYWy0Z7fzXjR/E1fMMHto1+dH1jQit1T/384O6/lyJFsy34RehyAQ5ld64fQ
giKok/kCS6YA4NBw6K+fhcjq7sqsma6xeShaUSQjGAG4Hz9n77W7QIPrNX9wAQ7rYcyoIZR8NT20
ctT5CM8lOnzDm3aBbWEKh+kd2hYXIFKUOCOf26bBzzEZL+Fk0p6zsnybfVBjjG2UnDEunWY3w0Xb
op9bhs+RRZZ0Ad2VBQMiOVzuNHkNhL2qLMIW8FCqfaLMW+wL+34GbSQDuqiyPzpT8mzAtlozU4w2
Xo1m3Tdkvm+AxoCtL4lJQ6Y0bwpllWsjt71tl/fPiraFXasfueE/+HhAwNjLETSF3CaPOq/rXVZr
7pEpe8jT/HZyLLFlWGB75rfWtq2tbtubPKrfggnrnVqsZd2QP1fklZJZi48BbBoCrbB1SSSpFopH
tvPKmXqGxPlG0kww261r8jDppMsLirXo1hB3icDeXWmmE/bwJUQ2gccWivTUTYyu5+hVpfK7VU/h
Ti+tp3l20VRSUsAh8h7tNt55BFSOmGCc2rNvNHdA3BgfGuzgavA+GU3BgQW37W3fQkZ3nFfPJDGu
BgAk6jVue5IBkbhG2riIOiGn1UQEny4mbhKwiJtjdhaHTbc3Cv81XiCAtcjfXQq9ugUmaBFejIaF
dtkwus8gPg5miOlfc4emM9ghF5x1mZQS4MvAeTZnTlqq8SAUMPYMnW/ShV9iid0mtYkl7bLyNumc
zwT8ql3Qgm6fvD1N0U+92SZnkP3fXZCAGNpiknk5JCZhsNaVIkhrSfnzE65MUi0BbFlFvUKQVx1y
iwxxzht+MoF463Sx670THmBk3kiAN5T5NZGdqzRJp5thgVWYQwnsqW4fLZeeRi2zZ93tDNewVzar
J0dVBOpZ3xwzZZnnJl6OeFpbp7Zsn6uAc70PT2vdVQ7SeLcX+0RS8bNVnYSGR6WSifNgQ1aNKryN
Ifrs4LTRjxD5OUIVb08pwrI8MNmeNeCKqF0cl3QTV0uHapBhDl6EjVPE03lU+aGM+mNFsqPEAc3C
6WIO2RQpQjwgGi+Iq9N1YZEmjZXjYskJUkJPU9jGfF0Kunks3wOebkCTKfmONqLcGPfXWB4aN2i3
To7AOkUf3S83Kfj3bMsjYiAB1BVECf22fCX96JCqOOeFVfiMTDwK/oQJAuYPYZ8OHRCaFQ1jGBAu
JLXW0Xe4/eQmNZ6/VVaFW8JPHxXy/H1nVtMGg9Jc2sU3+uJZDWMOmQVpKwxo34CQvXUSKyPSaIoj
sz4bi3+7AHI/Ewhdo6138I7cY1rC92J4Z26ib06Ju5DYDvs0ESSBi8+6M4Y8xhQMRJlM6k+Rmez8
U4Tz6sBph0adrj7nehy3VlktQZ7qrvbcY0PoCMEUwbDTHjw8t7Z3vjq0Va9OGw5ueJdzATQAM/QU
58FhEtPjGO5RzxlbTUS0q5qe4wx2y+QzjjR8SNukmnh5zK5aYS98zNug3zR2VwGSl691MGCT1a91
zDib2IE3zM7WzpjvOxnCK7HaWxFTksi8vUXCdxaRfcGbxCsweHDC4nuX25+cXPdOOT15gE4dwiqk
36n1W9i5Iyubh71XYkcb2RprzmNcI5gM2nHeOhrRmmcW/cmMbsqxfWZOoNa+EeR4q9XjbF7ahqRY
aaJ4quHYruQUbjBUlqsOb+psNDfoA+W2H3tKrgCLs+PWd6Go4lsCfR47s6f3WdKPZPJuGveYA55y
7banq4OG1i1N6SJxo62q6Kb8/GLXM15vEAdZXslgCeLmKjeMii22sl8iixlVFxnGSmtlMZHB7dXO
ZbHpZAmzFaKLOrixty2XSKfrBy8izELGlE6qxQOyfHDDudzEHpA5pxPECC4f8J+cvFnYB7hSgFo7
sGQlbktQWtZpIFCIwA9yp9pBJ+fBfSGfhTmBkc3vqHPJsOm8g7lk1VRjgwLNLm/CBfZ7/WAscMvr
/7FdERlBQ2h9/RqIH2es1Sm1VHNqMayfkuX/sKYwRDWHqN2X0KWknupTRFvqRJQlf+F/Pre73MN+
BhoWC6bdnZ1O4RivWpvODxxwYgbgEV353PaAb2XV+tGblWYhKvbtpCqcCMtjFnas+d6/Hz6h+6ah
YoA/JAiUlrXKV0Exg8CajSe5hP7odwbNCN+X719/aCRgYztaQNpmO2SBbrUBsyddWDaFs3Yrzh+R
J6ptZhL0AuWZ1EZJN6LpJ4iJsYMnJynWRU1mAiivbl2InsCEgrKCKwA9v1g+pDrHlHkHUro85RI6
wWqGFJNUYXIMyDTY0w46/Pzmcn7njWRQOH7Mvg0UUYHzPRFNE10ZsM2OYffDuJw/rx8UW8VmpG21
spYwpSmB556DskLte6fcHA1qRe4kVRxMoQiG67h8wBuIZIZxeXtoFFbldrJIfKHaHgzfeods2h79
JD2g5QYVkEZfarc2tnbB9du2+a6b8HJdP9DP3pidR6k8EI80waCjowGK6/rN6/9ly6eNXzFJaQOc
Sx1Dz9iA2mkvvTWvH191VjHKqYFJLR0cKyZmo3spXXuilQagKJ3eWQFxkK4QQCGi6TPsyp6FXAC+
IjiKH1HJl+d+eMj8cxqKV3g4TDPDni6veJ05166QrF6s0X4zLfPV6cmmaYFuAG97DJN+N80j5CKr
O1ITfy8j6ubPkdN9Ag7moOrjVxN4c+8ZwwMKzFcNXg25zsvoUoEQZ4PDl8c263Zj1B+elF8QXz6M
jcthsxLjGs3SMfeLs0GTf+0PtMwtCy8vMIKeEyX3rwRy0ueUjKxKJdCO6QbPMoe65Uv/+aDpRzF0
6OJjMbWr69czr673huLMvnzvtx9NsuXiu/7K67dF13rbZpRvv/1cHyx5YNcvXn9u1o4P5EvelmnO
VKjIAYBNdrZm1PADy82tzFC71EHyCRxPsmnoNuXVwvOkAlh5edCe+kZsfOOcq9A/N4QXbd0MtAr4
ijVzwQdD+/chyBJEFqBZasK4hog3JIcjl/Tho7SXSZhj7KIU9L6Nb9Ox+Zb2GW30CZy0sa28J245
U/zocAHeV6COinHYOmVza7J43LiYjQcCXvyUxOKgV4+wJsgJnShuijJVJ3DE51ETCO7AdF43S+8u
ykiGM6r2o0bmuS+RfOKdIlK1tLBN1c8c+z1qunrvOGCxnFbsLDTKm5xU4K3bmU+mqkdc9hFFd8he
7FNjTGzXe9u9sxvQl3GtLyM41FoLON+hdWycGCiWDw9R+eMh5shCqYjiOkZkvqcTyVm/NX94YM1P
KUgmnTJJUrb6RBYDLRo5bz32/Gl4E6bfn8DifDGTrN0RnPlVZ/6t5+oHvEQXt42+SacQZ4jXmyiC
vBT3L0Nq7UWqHfxq2CgFxe+k963j90eOsy95QxTwXDKoM/PpW6n919qyo129DAJ06d1xd7wkQYze
wIzaVW77O7+NccMOn1jt+RPLo7QtzhJx/AzH+eI5iJyY988ZIKY85T5rh2rXl8S4x97c7ZF8fTe+
cc4aCCd0n003gi+YQJnHO/GM46Q9OXKa16CpYwiY3o+qHKBnzPjtNLK1xj4xx8wDA11wA4EinZ8k
h5XcsQiMyt9sV371CgClC1t7zVxt2i5a6JZp7OjxfOwwWbRUwGk7hkgdjtt90uQXWr1UuRzO7Xg7
GNah091NMc7lzjGgORmyX0uRXIiD+OzZ8WWI+otCDECGXgd8kpg2qLUYroOa1nW6cQyxxeTNSXNb
p+55qjDK2wyvUpQkFolVNJDG58hkCEx08zfDnsnmqY1zUWPO8rvbMR/fJabTVWwPFxD1D41Lr6J1
HsXQv8VZ/6mIYzzL40HRs3dUha1uyj/7HvozgC4r2+C2kEN5UxbFF959Epdk9AD36yu11gxzPD5a
U3rDQi+YK31zdXnTucP30ZTfO0byLNBfxgxBm3bg+CXdZS7yBoujXiJJrRsvnz5y7f/ArUlB7GCa
aQR3p3mx9Tc0MB+96X62nkFGKdo7LJRzXX6dhMurH38f/ZTmGTy+NQCIuzi339N5aQVYzCx0/zoF
1siZSCEW8CNu0ZYOBRQzBO7vXJfJVglCSym476ZIvLa+G28UOmH68GJXL78HvQg8YBM/6jSmZ9tv
nkwf14NmmkjrJF87Iaw9tDqLDNCj1gOiJwqL2S1+gcyab2zPZkjPE081fBIYAs+qbqt9MReM+utz
3LXvbSYKRv9viZ+mWKfJUzZJsCT0BbgYFK60qVat4dzHo13vzcKiDUoy/YiG3CyGYDOY453dY+pE
YKCmLt33TX3jjgw2OFzfx5HFrg7hGduQrF8amrxu5Ny0E70rb1mzLAdUfRgfBYn2LjMpWmvy6yCQ
4Viq3ky+GW+sqKP2Fd2zr9XjoIcVfExzrBb4Kvl4hUHrFycPqxUXIHwv2n95fTAaQhoBWaETPqpB
P3S28SUM/EdeYSITRvb2/jJFLD15tTUmkLJQxI2uvYdGfioj50D0GAcGa1vmwysNJtsTPxA/F13A
hMBLH8tyeurb+a0awH0FZnaCvXIDmbFbGbw9vYP+0aSBZSZfEYakmf1gp1hUvDb4MB2h10kP/zUe
7J1OBIoap19XRaL3hV2ictVISb5EaOlWQR9+ngfRb4kczDPuyti4OLBsCEtFUMO8srM/aE2cZweL
kgyrr1AQ3yR9HVVpl1PG96pDhta4IbMrz4GLr1/jxH1hakETraODDC3xO9mx7Jmm/wDGYN/V76EI
sfh64k7kxq0yMTWTHDeSVOkzKUQQB+3OmSkailejYbctg+rrEpDVU/stFOF61/uhudM09tdTwPFU
6k8Mk+R6UH51wKqAzavv0bVZguphnI6W1X8LW84vaTdfGhegWhjnYoNshmZ58UPQFmVz7R9A4nBT
oiaYVI2LNX6e9VcjwXbUpQ1XS9ueTbIHV0zu6R/lT3ljYhyrEbWVMXkCmLbXCijLFHnJbRI0b1EB
xRlyAdRhuqkrZskfJkOBA+4niLs5POaYtUQaDCIQJuQbA6fbZjZ4PRXAM9SgtEBny74pZ/qswoOn
3cfiLlhk9KIKT5Hv3PmjK5/qCeBHilKvRF5hosYjSUIxp3C3/JXofpb2EvCtryFFzbmeNS/xgFek
C4f93EX1weYgRpBdAn7PJt0vrJCvly7nSzJlTMbP+kdqDocsQPZE0Anrq2VVGw8t42pukFYVXd6e
EkB9u9Gvarj8wXPoZ9VTq1JaKFL3e8rNZBt0sLucNk3OhTM91MzzbgLZejduUls7vCWkoZNOd2Pm
QbWJTOs2sLKPqPfmmxAfxXFkJjYEXn3TLR/8Mmm3o8nbi3fPPVmL72Qas3M50iIX1VwA8eOAmKZL
Z2mh9zdZF+wWG+aU5eaB/tm9q1DPXT/4HawmK9/ktRPsU8ebTom20QTR1o/cAeZVxyZqSqhDQ6rp
j7GV3F0/mBPKPSNAaS7ni8/gHhrDsLgSEX3CgAtuFvDULnPHJRQVOleP6teqS3kzshliA+8AVpQj
iLpOiydq1f7Jw98s5iffIYM0E451druSHPmW6VdPZuZza475DlcEVaJS1t5XXHJR6xgPdvkSdSV2
/+UTNzKnnbnM8In3XPXSAcxkcXttpIWiO9V6vovnmH3VpZqpBISEoOXlca1C3sR98V3LNtnbVuPe
ZDPOKrNJDi4TurVb63ktYsQ/XmjfBd6IbK4jWcFNsUVkdILX0hvkFvxvu7cA569aBdBz6LHcT4HB
cD1v+W09g+G5ZMo/CXoubXA3+vvBrogvs8TGUi1Q4JpJt4LsI3uzRIbXE44yuPzOPRAr8yaa2OKg
ziNmtAyiAtLRwJnXcWSIoTtMnTiEvX00AixGMeVEpkx17saeDQvkeVA/trMd0wg0gebRM8dExxBj
NsDzO93Gj6nd3Q7lHfKYdsNtJllSw4MxqpmLtJ4QjG7bmp0p0fxjW0Q7l5dsX7k04o2KvqLWrb8Z
etQXiAcwUcoT2bAG7ThNreidSGK9AKc6mjT+qKAMUAPWqy84e1wNvV0lk7WINGAhTn6wb/DnsYFu
pa+2powmslaa22isvdtYjdl+bpv7apY3s4aUPnrNe9ob3wI5SLSkMCKjRd5SQmPVOS8Eeh2OrmF6
zgrMxxSB+cofWWHm7kNO093cF3AhewhSAZQcEjKJWKKGs0u2zQJTS+IZW6eJkq2fT9GCZPiRhkS+
tnTzkDiNd54Kz8t/s8PuqzwogHVQv8WIxBhrxs0A9ye0nqspme79weD0yfpvg6gap/gdpMFjqY3V
aEYhQpYUhRfJs2yu8P2ZncFgYqmWJWwKBFBrKAwgXNtuAXtFH5kChxLYE62BqZxvVfI1K5yAwKOC
BqqrwS43xKXKAhlmEmIpNlznNi3qBeCFJTsKaII16YnGK9w/WwFKAVfMCiqYkblvuGTUpY2GT3VI
+RF33aGIOLDNg7oJFATXPpfEanaLZRqkYEDJ5JoQTqLUjqhm2vhgj5ysVU5GJlCrnVUP4cl2M+5K
kbWPUKgPSn4L0yCmBkdxPTJaPYcqvnRObxxDZtJtZBKJkRT4lGLzrNXob0o/QoCV9fk2p0e4XONi
29m0hucgrc9Ta+7qgg1jGv1j3FXNUWC+Uo5k2NPPD5mZXeI6dw8E+IAU8ohrLZzKgI3v3bMfvoix
eucWAtNnoPX05yY4ekt6dEknz7LKV4sp1N7t2o9CKZLCneQRVfHiNhlvJgWSsEt8TsHUF7oYXhty
XGZ3QHXCzGN0ac66JKXEAGzXrmJCMs+f677paCs6N1pgH5AVJyoSSdAlwdbBSqlOXF8Jvbzq4sBq
HYklIVehwn1eyGM3I6WJHoqql/jHnbMPD8VBtMxUwnnLUETYTu/jMOkxdBfyw5xNY1ekPj10JhLb
ZKw2YdB+XK3x11csL1pStJP7GGNSqLGFzi+VcxBQ/VaV7501L+2maEq9KSUlYmYCz0yprFCY4/5M
PObhDU0KXxItEzgPPTko66uF4mr2E0PrnF0u8HXojEtKqTMfHBT9d5V8vP5U0zYoNAM8rWAKEHsX
1CB9rFFAxXXAm05AotMiRLD8vTe4wR4bBlWB8klH0eUmqEGYyELdeoK5SU3SdZUSiRQgjrstA23z
b8ELtPXuas0UkfERTfkzZ31mZnN8YPZyTs2UYhM3TZl+xEMkDqZLM1jP5jZ1ko9CImJF0gJwfvHa
m73cDQMD3CJHwhRyBwA+5dw5t8U+3i7AlnW+oAQwgGPSRKZnSAfPwme7GrB5IxvdlhPgu5ABp19g
nou894xm3JoT5jPwGOzwdgW5sA6Pmc0rji7qlGO0WmkcsJ2LZjbJnmU98tApVmN6JgdZ9ZfOpuIC
790zykItGTaEFgdht7r+pEe2688lNXXqfB3J8F314XPUTqx0zJCQr3Ha7ci5GQLjh90Dkc5rYDb9
zIQmxUDdYA1BZwXu16B3BeSlxqGjVXoxK3px1lDYK9PnMdJabeIYKcRgAetX/U3i2F88k/UIUPxd
GVNRC9hYkcU6HzM/Rs7IveDcG4PkTbKcx5qLZOJZ+dp4hugZrCs1vbcdZzHyPtitEt5sCXgtnhSF
kYHKTOvN8sowjAQZ6FPc6REA24jCgwbn3kNcaOeZv+nM+OO6n8z1kjdVHCd16S3nK1w1FLUB/+Ta
viMBkwNh/DFSS45F/ymeee/M0oAIVBbYoRGhwGJZYOv30rSLvVuN+VkF0H8aDAS6a8ddHnPI9S3K
eT8bjBc3bsfTYMpDLcTdrF1929Rde1syc4d8nB29tBiPSw3sZkN9gSrNwWGS7100yEtPGSlGq8Hw
l20N2+ovabtMeOYNs7ZiQza4OhSd+05kbna+fjD67nMcGxE5zpWzJQbgxog6QQz6hLza5BByhr33
Fg/kgSMbsW6nUSSHcMYJzjr6yLC938+WeKyc1t2xljhnuwvPiFGoh8DWVBzxD7Vffw4y01rX2nyI
obdu2snYDi6b5HJRiYXoEHfyk0HAw0a1y+tHe+3kTDjTJBlzkiYof+XNGJBG0QYkyHOaHVtvhcBJ
HFv/4NVZsKfJT9Af+j4Yg2KTDaI5gvqDTL/Ibs2ut9emBR2h492jMCA6kTJhWE5qVmNFW80Api0Z
/XEjRkDVk0+qRwmaergZqB8fnJT8jjHCUjZvGtw9miTyxQLEtTQYdyWVDBIHiqbMTZ9k6xTIcL7j
sPM3LpHK7IYjfi+0Qzy3alqXDXzJwX1tK7/hGES5FKHuKXT92lAZr+uRNei6ENFegdoU2AHkZrbj
MDMcbvaPuVhOo53H2T8B+11z93vMJZjdU9zWq3qEBIcy4ph7TP3prPXQWe9zAbJkCKf6IKBELEku
m96SKDrA9/ForMad7t9MA8N1SFlGTib9b46HJCOt26w54XpBbduzqV5fJ9f9ZAxo06S5JCriGLo+
YcD3RBNRbYkhepkpBDeUruz1MFBMAEUJQ/RdzCWAMMX8Dvhu3HBPboxS4sbqEEv4Q0jROtLIxFVH
R4F7NQHLBFlV0TNgwbJMlpoUuU/b9h1VD0OHmLwm3zsSHkiiXhWfGi/+WMz/rc4+8oKrCSEtYm/T
AMi82M79/iky29eJywqPEiSVPy5B0TD0Vni+Yfo+m4RPsmKlILjXBazu+o74avZH/5iY8Sdc9HpT
DBjRoEJQlvBDZevtp9zh6Bs2wKNT8V1gYKdb5m9Ew5If3uUzUdraHW5pXU9rDxwMQRjtyokQmaAP
0AuFnlcAq4uZP3KOvzMiDIIeHLDrSt7rXY8oAs0+K7meOPCl/LhsKPkwiNCqtNRHoKfba0sdGwkx
8JzikUmUtODUtDGke+MtfUqW9nkXVgvlIs0vldfdJiwyKyP/IFuxxkbMX1OJfDtDmq7lfMhDHW8c
2udE+PA+/lwTu+FkmOmwCwb1QUwMnEYbswxJQ4nV2+dMIaBwhoDwUe52f7rnTBLf1UyhVjl927e+
j2vcImW0yzwYuzmeQzH4Szuj+57Q0DnURKVf/FJ8H8enKCitzzQqUDwX83yTSFcdHHtu1hFm9Y1B
g6oUIEnLujwmjtXd2mN/zHsOfwFhr7cghEHvz+isS9J+AhIocPNCSCmQb6Lt53KuQB6sao/ck2jI
NgTNAUM3ig+nMAF4ZNyPyxXSmN3XNpheLKu4hSlwN5TgQMJmCaFi3xWNPNL75pDTmYz16DMPy9Xj
iJpFiipRLCvBGKRssywqNklw3FLccTLyP88Qv7wMn7Mr07dlPeQ+QXXgkSeTfMRe+Fym9UMxy0/t
FH/LMvcQDwWrmoKmRleDZANa+AB/n2rKa3ugQ2gnS2c/o9yVy01UjzyQLmnszc5ihcyr+6iCRY7i
h7gKyg58t8TLTjTfBCtykEFCz7zDdcMOOdsK64xpjqQl8kE3ioFHp8792Wr8j0r4x1QGuAOtI6Rn
7Flt9TXUPtcsF5fonOfRZ05OHBV+5iLIpxW55HAIMbPMBZsvuXWUsQxS2PzUh4uZehXNwWG5dy2l
513O0xkN/3lsWe4aodKVYbRAC6kVu6WcGG0CXWvcyn55H1bcDKLALa1pdTuRvCvR4a2uz7zpcWkr
d4JwbTx1vTQYx2N/o4qo5uDOWrzB08xGAA5Yr9qARS7GazV6QOi5/K8gquvtEkGVxCBxa6CdprfI
+xthQug6IoicimUJ3u4Ww8aru3yZ+2Fc9Y0Nr5JdpcRfu8kBf5RmsJ4meQddkFdBeg0LGGDkRM7F
fvm6mJBaUbr6m6xHKoRkqAlr3knJxHQinCzsyH/nsZaf1Sxw4JFWZQQh93rcqTxhrS2bO6lLbnFE
LV16Np24IAvCt1s0VLRDCoNpictiW3VcFD6epsxtePNy9rAuzz6s3D41qY99bOFkqaQ4ZB4dRbjx
COxc/uw5UNN2ys+OD58qXs72uQEPtnS+OhUnlTBnf45pQXtxFewzg8BGKp/XHva80XC44+onrgzL
wNWa64NU5wJaOoVk7oUk69Wao3ieUSJ45Gp4wI8Y7mDIMAb7qbacZIW8zWUXb5Z2BdkacMrrZdvk
4ijxpM97LBrGdq5xnwHc55r7XPLOQU8NXjTGGjMxHgC1RkjZA6amErYmurt12EixN2HMbwjleJJD
99oup6ys8c5tT6xNErFN+4JxeTxcFN7uTTYnH4PFTd9Id98tlFY3paytcXFgQGoOERJ/NJYzkpI5
oGW8XI/DlY9U9pJn++O6duOlo9FgomAfy0MPVp+6kbdstO0nv67UnTfJ71n+AcZs/MQYVExAJZ0C
IX6Gphcn8xE85XSqzSbF/SyDjUMi0xpZQ3qv6D1AOKxowrjekiYWMAMv/SfGOetiiK0Nv2KHURh5
EO47kzvoKFW2HYLxJe2meBM0KSKcSTPiF22ypnkIOhvopxjM8NaYWbEsb3r2bTRR3Py4NciK8utg
PvRaX0ye41l5CNkmpznKZKh3zXSv6XjN6JZ8Fb4GhdnA1G526HDcfR/hGpwreBowI0xA31hNg2bX
2h17bEQBhLmhBFdfzLuxbi9gjzC1TGn2aNoob0qWb4w0ZEpKq1O3mhM8iZP5hijo4jJyWnycEXB2
6El+In3+1y+MAv3P/+HzryW2tCSK298+/ef+e7kQ+fT/LP/q3z/1z18/5R/98UsXkN8vn2yvUL+H
7nszPX7XHNivDwcgbfnJ/9dv/sEAfJ4q0IBfvjEhpqvWNgw0/owHtF0AWH/y7P8FKviW6K9lQY/k
//Cv/gUVdP/hC9dy4Bg5PneggFjzL6ig9Q//V+Dgv6PVpfcPwSRdAvf0pUWOFE/jj2h1af0DsNqC
BHAlKIWAZ/ivV+DyEx3w8xX/vyDjfoUeSD8IoAmyK0mbX4c76DegjmWKOO2c2MUJUjYHsqDHe9k+
4mdp6GWP085neb9zSKmBy2sfC5gZSGqmbQL4Zt/J4W9ALuav7JyfT8ezwGtIRkm+a/J3/5nBQIiQ
VVlVzrnIYX49VXG1U9bXfvKqe1FAygrJCPSBChp9dY+gLjv96e374+X5cwb7rxyZPx6elV4EQWD7
jDl/ffhAuTMR455kdhi+l3gNnpwxPLiwbc6DQL9IrzgHPd+yqPTJ/r8/9m90jOuDc6lwrThMOnEk
/fa3NxD3YfGa8pzmg/OlDKd0707UpRNlpGoS69lQTMtIkig9LCtKfXNRMaWl4oCswTLamnyYiCgu
dGzEkP3Nk/sV/fPzyYGw43rzBUmmv4OXhjrtJ1Kp5TkLWeKUrt+dDLYLmZjmLteQxYmJQ8AhSXVx
kEAZsNOyjtzYtLeestKYjig76mH0d//9eV25bP8hZFyfF3cDIE8HAq0LJ+zXd2wsM86WYyIxyYdy
T1dn3OgWXSLJfz8EOQcvUigmDhku+1kOFHqkpMOtcU5Evyf79KCVhGSg+52b1dN5mlpvZ4iQkZsX
qXtBUD3SSknC3xNHRcyJnhQUrImJbG/8BnjWfejKd6YX3iFI5SGZmaTBnCw/I696MZQlH420unCT
pZjooeC3ynxwxeLytapTF0wPXRT+AETcPITLQCVBXnOMlfduuNabgMV/899fLfNXGOHyarmC28qF
EeORavE7T4QCIOyyKJTnpCSvOgo1o17HbDck1FP9ZTQCZ0SEZGm46J2LZsn8q9f/v0/EJNrQNrnT
uaF+u9EiIj+ymKqMqggJZSdwcIvQfpxBJldW+wSrYu9URDjJkIFDm9O2MMbn//5i/IoS+/lawPmT
cOIF5BznN0xX0laN4ZadPPdh/AOBifTo/eMgOEJCu8hE7XiP/m55++tq6wKCtMzlfVjQdr9draJX
0mutjKOHcA5jUzobQ1tPqIwvZYh9SAViPqN6vrPIJyYdyrsVIE2amnqwASj43/9+a1naf711XGFb
nokMXfJG/A55XFBYYBLAS5dpe1Omgw3lsL31MyZxilh14U9fHc+gEC+ofjOC13YMcm7NsZyPJPmC
fwRof9u1sb/Sk+OcSAImrdPNHm1ROMdygutdN2kIs4lcjUZPUFJZvM0+X3O7dX8DXbP+unKDqGMf
E8viKa3fr+zQMq0wdFN5HiQJK8VchfcNMQCIYuN8Py62IgQUN5WhkQM7mTxmmozxcHI/20DUH/VM
ZG0l6MZ3GG3Q0dsoIqkRyyoG1jDY596xjLtMo+sXaIuAE+RbemcT6ovI41RuRwR64dNxKp3Ap9HN
3yy/v6Kdfl6rUmIJDJbLlUb7r6tcmgUubqaK64YG84Fc8HyZoA+roejIguo/ddFY/h2s6Vfe18/H
XIBqRC1Rhli/3x8j3bYSLIJ9TpxgfCRodbrQiKcjXTPVdRqkJLkf72N45+frB99aS/dbSl/7bzZl
89e9h41eSnhbXgADkufylzu1wsKb1XVl4LpIAS+Y4gn3fAb7P0rX8ZiMe+j4Ylf5Pk61yLBvkdey
E+rGPvgWY/UA0UEUNdFTYfbN32zazq8r6vLcPJ9qjFKRW1ravyN3q3SWlmt6wakO6KGT+7k1HWzS
aY9g1Y1ogvWdImDa928FMtmziT+wykP/ftlXaKBYW6v2xCrqbeM8OOiK3DE5OH1k78ygRkCLbqAp
uYyLwsFAOAAhpSrjdEX842jxD0nxYqozhefR7JybccnOCJhv3/mJWx+mlhPhKMMHrGSLRS2gaeqc
2qaKdlr5Yo8RRhDXRd2Xxnmyz9NxB6Qs31IepTidE2uj8HDiFw4OMqrEhWwBsyzPf7MMmX8hy7EV
sYdz4+LJQrH2O1mu8HGHjWQTnejtYQVy3Bcxx/OuTFwD601+b4/hwKbdiY1CBbSaee406UgxoUKL
c2YxhGOpRYoPOqjYJj5NI1HW0ym3pxTuhLvKrorqdlA7yq7PUDKP8wIEjEcssnE1Yu9Qrn0Cxvkw
DjiroaIlK2mUdPTHloBvyzvRQlb7wR3usBmSvBIhTMckok8xk/N1E4Ro62aJoMgcwVWpvEAtSdQU
+Pjl81GRtacDtHKisdlkKs5ju5CWnD1X8dHI6DgPlV2ek5hwEB8n4GkYD6TFT3cF+Zhh1uVnor6J
f7FcyPHK4xIaiNmqR/KiJv/AupE8uK39v7k7k+bGlSxL/5feoxqzA4vekARnzWNoA4sIKTBP7hgc
+PX1QZ1Z+TKrrNraeteLJ5P0QqJIAu5+7z3nOwYcHHouWf1GdsR4WtL6sQm8R9a19Lgei2Q5glLT
0Vym6im1yWRF9GNHYUfgVev78R0KFX9jksXQs4beTTQIEGotaeSb7XTi/H/o8lRd0RrC0fESgVMB
f5iYVXjFu48VBUIf756tzy455NtuKd2t0CQ4ocWqz47Cx9nZ72KVx2XJAGZu1D8Vm/BTWX7kdf7u
eEeiE7PIGvpyJ8ZMXxWiSYxZ5lszJslpsHDGEzgetZg1QL8yl2+suIF8VNY7LUwDF9ronPcNhNSN
22buyRtvgfD6NyrMD4tuxkstwTL2oXiaaJ2Rzx3j3er7Q7jE/nle5pcc4+dV587R9kxkfZX/VWu8
1rirO2YZJBM5TUYMqzXkEML65H4cabKbQ3Z0CJ/6KOr5zg1qWsDZ+Iiqj2GHw0G+Hx79gkiHGLAQ
GUExI928xJDVIM4tOvGQWrHcBigw3KqSB0xw/SkLOnqrdfmHVnPyaIxkgZlQSyevQBhAbMNB9z2H
WRDJN3XyWrSYQhrWmgzP6W0f0zq04em9T60kVaq+6fKJ2T9NbpTPYtiSVTpFFiS1XTLP8pnQpiiU
LfwCzMKBmh8DJNNek+pbw4OYWhGXsrTIL30ua3Azhdz2wrCioL0lEqeOzJJxM9eas2skI3TD4r2B
lkxksI0rqySkatclZDF9X+GSxL6+irlSQz6zuvhPSAf50izNZ5iwB4fh0txPQXPLSkZuUrqE+F8w
oXnKJPdhADyt1C+DW+Mldn7kYNnCIrOvC5HAW4dK+tDi+gOhPd4YQ7mH0tE9KegUCY3A+55csJxE
D5YPKFGh/5XVwepRk3KvCKpnnj02ZC8Txl6itXDzPN37S56Q7dX9hD+njlKFMO6S8mdMz5EFI7wd
Xbe75wniXsqlOMV2/NMNQcb0VfMHgfJ0kwzWqgV0AqaMPuIkYqyfE48rrM7OysrmVzd+glLJVTEM
4rO/erSXHhsbUSxYAmBqwpF3iiizZc1cQejqIJT6E6Kww6WvfqI16O5cooGqYfmVmPV0rodZRV7h
kLmTyffMPJVlJ95UIz8yC0Zm4+HuQouJZjVBOBWExQ2h5NtpEs7ZA9q/hQNTbfsVLrF0NACKobwd
XDkfTGNNWqzIhYeRZW5rJo+QCYxXSTl88CZMnkw2MQqFze+KI8WmoIFaYb27b4tEncaguFZNFt/Y
qY8vZqmfTA3eyg+d02gsH6k3OwQ/ERFjGaI8dTCW4278IHaF/DxF8I+CStJsJEL3HJ3yYPnXLLCO
s4pvCNtU4Jz3dRxg0mTEtXU90LdqalQkV7WU0djWcy1oLorkeYCxgEC8epFurskoK+LXznW/ElPP
yFHmgjKav2TEFPNQtsiHsCSFr0NYNLeEodHMFyUErRQrGZt1fcyEu9ES8aUVd2+aE9oGFZU8ymHQ
12oMn9O5y7jfxoODjvvOSPHzuvSpmVZqqKTe/Jxc0RlzunbRGooEC28TFh9jQvKblSd7C+gytCDv
pFRnnEbk3F3c8eMQ1Oi4BnQUb+QYTPvv4qymMt4jIuUlkxLLjkXM3EGiNdsSfVhyXnxacKRttHa7
U8jq9FDEjG9rHVkr8HAulvsaiUgk7XrcVxVueDNXzzTHxCWpApA/RfiBbaR5JPmk3uZ9jjl6mrBk
2th4Rtca922umT2wODlLwQ5hq69lhoFTTw5+hhjTj0E1tCH4cojq5oDLkE546s5R45MY1Rb2Q2Io
qKwetQRMo5Rbt/Ai4fduRFDYszAI1HLUdR6lcQybbtiR7ZTMF1Q6VIutvldBjAsM5EcKnOjaAkQO
6WpvYoNw0Z5JzEEPLWV8IdnzJWMSuMQgHOGUaSKLz9oUzp09FQxIBXaAbgrfOzW/j2Umj7pyh4Md
dj+MjmN2QnDjNrYqPzKTgn5pZ8bHYiERrV2Li8Cd1CcktYQFEihM0SwgBKEYRahn/lTKSXHjeM61
S8VD73cAHRRg3LBvkTQMpKCPvXzgHL7wcGESARPYl61ML6VyO1Sr8CoNIi2Frs8oRN2TM0eeuTh7
vyG1Z7P67vagYVezqn+aZk116QBVC40R2h1QeV0Q4KtdgqF6ra+jzPOoh0LG+zh4nIMaqn+X/o3V
BfLK3Ofsad1estGGVLSM05l1GEwPhmoxkz7Yj9POR8NYWqF/J5uuIwmbYFhyqPrTTCDAxR7L23CQ
n5hW5g9g5hzAVhDljBSSnrZb5MOtiiFWxtgcIzmGt3nn0Ohb2pV5gRMJoEiwQ6vks/nb+b7XDCKY
3K3n5CKAZlZp5HEN6YfKljvCW2wy36t4XzkZFtqShsOm61Yy/PqIZDYOiCgxTBfejzKxsLjEIeoM
Lq7dYufelZ5+BtJU2lfAak7VuwAbZu+UpnUAxcMvbjQ7OB4ixURVAqmVJWHedKMihJRfog/+pM04
nRSRHmPtf7ZtTrmLbq6O835nheavgoE6JUmV7iZjvB+r3tuHUnP92+G+lQ6oELlcTYcQc58ov8Tt
f9gwinp9MWau78pqv1zP+nAIFI4cG2d+rPODpTP2Dka57ZSiZaveB+Brx7HIWKZRRCnLf8Szovdx
4Pm7rk4/fP+yNsN06qQHgTKYKuUP82HUgnb1C0Tkm6eKkzD9vZ/pcNc2sCjdmtR5XEAI5tQTgsMg
UqJG5tR+QKYpDpW2FsZahMt1uj+VYUJGt1szARmqbZzC1OxkvB1zdQP0HLd+vSf6pd8Hz+O0ujW1
84o7AiE6b9vUzx+eLvx9lkK68giZLb1+5r1ufprV/HOw8uMwW79JbbO6ekNC2tM4kx7dBrm7dVv3
WMlXwtWx7xbhqhFQDnKqT7sEz6cKiefcIrlvYH6oeTPQ13HEDhFqMGAiblt7t/OaJzzhK+FgDJzF
aclJqXOAcbJbtsS1Ah5I6ocR0kEm5iGynBVGZ1g7gnUKc2a+tuSIULMiwvV67eCy7orcR701JRI+
WMfp1981amAIarpqN2XNbZMj4OjJ9gNFzEvRPw3tQnxpZ4+nXRhmMU4XgiaVhYzSnUqU12O5HxeN
am7m3DsyvsSGEqUewIKsV8fZLthk45qmuFdErZFyOSfYxJcW5LWV93i7YXRaxB9HFH1Nj8qlFDi5
8pAhtL/cdcWt4RQ/cFt8VClkNtfXQIwGY+t49Z0B12eIzX47ourcUantOCMGhD9kSJpdkOdd9kXF
e3TrtI+kG9e7EUoFG8M9Z9FPd/Gh/sEbyEG67Th3TjvXEA9EeGYHW7l7R3rdmlr3SPp1jaW17qIi
SPec0HEwEQbaOMjmNKucgGNtdF+zR4nhNMWBZfNNxqjPQ1pJED84ViaGxWzXfjJTVguyMUNE0c3F
zSvwfE7xRFVxXiZFPmVb9/hN0DQkzsw65kPPBRmXKxRlbFoMrQdRHeLiM0i9r0njjUpBNO/VDE9e
i+cs7uao6FI2gjyOqgoWIQrtq4l5bI+V1NyMDOq31PgPVVvcZsH02HIIZv3oUdYZ4e+R/Bkm3bTp
GfskELs2fmD81h1sz9F7wocLgW+KXybpfDpt1SAQo3EOVXEnOxxBGBoQRkSxBcd2aRpOjg3bj+qx
c1nDL6e+X8pUY3szvF0BGs4gkQi18q7wnGZXjfjHmuYXAHS8y4RKHQv7sxgnFYXNCIAW2i5h2JE1
1+qKEhgYgPUDCR/z474kJdCVqzT4WAus0q7XClZanb4th75Tt7AJ0exMIRNUVz3Y6H0iI8bkxB9y
8mKehYLDuBlHTDb8umXcF24rbysfrWwgHmrEqCi/vGpjYkby/B+etMyNh4Phbh6PMZgMKEhetc1X
pcEkeI25dANef3SCI94eaVGOuzSrIrdyzyDYG5aKX9lHo0OFMkH/LDO0pUbISTmw2V0GBqRAC3qk
tq4HYBI9CiGsHXqoOnl0fcwTLSZ8tMUpuJbEv+aS3ZWEk0MBgcexJGJhJrDSOto1eBx//Cm999Lu
P42w4HgCjoAtzNYzECnlXqBllFuqHOfQLNY1kwMkIZPkBGMo8MemR1Elr3h0/lgJy/Og0VRNIeWw
BzcoKG8TdrmY/PVtEfr3Rj+3e6cstgvt6aPwmcqTS/Y4Ze0O4N54pQU6rfofK6K2WCI7pEvkLJ2M
PNK02H0KlP5meXQsq8DxPTPFD90POp7mWcYORDE7iHfpOJRHC60QLSxt7gcDLgvJ3cW26+D1iAnG
qm66LwDq1o3vN9eRZfiMSKCBEif25oij2DYbwK+Q1G/5Pfnt92elrvEXJjDMZqwU//i+6nHyGki9
WHWajIqKHBZrtbp+f/n9gaKkNXmZ2XFbBy/gwNh9oxXJsyOMj9uWTD2T0+zIWD+eTv36vTVnz9zM
ffqZ1rhjGkiUwMGMYwIc6iw6YMHfH7z/+MyHbrzVCTmvOglenMl/d0sHmIyvaTqVagpPaWJcmfnw
pZi6awG+f+MVoEkt5gRdZkcw0doPqHctTA5llGsOC+70OSdGtxZ4aQajING1Mj+oioGaWAtisLZG
isRbaGHvrtpPVef4JmBKQMMZH4IJ3Cn1DxHIxb4FUUGAI2eY1LQus2L/Nn1x5imNtdoP3soYNVC+
etM+hdK4KxkesnBW7k74xqfnyevipgpNOf0xj22m8IanPE/uBlz5JIen0JasO5oyyDxWZE9oheVm
w5SWtOLcDle4wrPqnJ8z0jc8k/mfYVmdim7HDbT2GFOH03+X7hD0VUClGbTBnhbypNwlfQys8aps
B+cBCioLVu/k1gcNtfzGwed+XVfKaZ4ddu6EYy0pcRcjmTwaIvBovIJqsMGDAhcqDC66HfproABT
LkN9pxbSrduEzEo2KX3IHG6eOM+MR2+wjq49gV9PO/ukTO1dymr5nDGcPDG9uBF2n16DoDOOsoUi
rOc4vPNJIfWUfDALER4lRwvAVpZ4Qpgh0fJYI17qoroor7pTHpCJMilJhKvm6lgUc8iK3euDwLm9
mVtu0bRLzmZmIaFucqQrgcsKvbJGVZodEPI39yatMuyAzRajvroCkEaPOL1VCIt3jDewLNT1k991
d16WEwUKWFN1wr+Z2izdBzZ/cp2g1V/TXg9+d1+bSkRpHFiQjx+LkkTWCUv126hIk2nRWjftvg80
TTc/E7sWUvPOsLEjcLf8gPFaHqsS6BC5McZWgPM7NuIlFz3L+6SXGx6rLLBKSc0+AAlVPpX5qYRR
dvHS5rfErnTnooI+LmMAmHZmd7U9/RGO4nWxbYg50qouPPX00Fb2GGmdnAFRnzmoEv5N8hgViutf
VmKcoLhFHZfcTPO9vTiCu3FCZ1zCHQ1bwsszZcVbJoLYoDw5P7Yc7/tk6KD1N2822clbQpe9oxCF
cYVk+BTOxT6EGbAPgKFu+76sruA+nW0CyLfXYfIm2/gndI3sDObrcZ5ceUVw8WKVnnWxtI28kB7d
uV2MF3NOG2QzzolyG4dMB9D2u/i0my459aN/Q6eIxFiVpJuqBgxaOAliTfqHN2hGzZvShTymTHw5
zGPDvVLmMiOL45vf/wb833gTQMzk9ObCC0hdM32acAPuM2bANKw4AuCZ52RSV/3DiK3xxFaIpUuX
DYmLjetdm1g7UQWhYxNWLiinUTMJcIaJ7kidHETwbLWGPANDv3UW4JYNgSSrnLo/TpP/HMZOeOxk
BTqpIfyQtuihndCOkpFEMyXHn9Pbk3lqgW25JQmzAFbEeh0/pov1bur3fJXYOSUUD9cpcNqYI+9B
Smx8C9LWwBu9c2qOnixY6KmtSErwLNyN/LUscjgjkzzmZEfQ9pT7xbZq0k/slWyqhH0jHWScj/ck
8wAKotUa5B2OC2x/GqvlpivS346fWtFiGCTEZqADUj88Ymywz8ia/JOZvLY4Zc7fH7iPHiEQ/XaN
gJU0IKnANmm1LAE9+mGiR//9WaPXHn6b2wqhEba7vE+ai0nRvwtJr+WG9WfO5R6vShnQ0iTNeFo1
r1tOY2C8gfmMcOxJMek4O228oTGwkeH4mkawlIkmkGOscwoM+ieBc/Vr7g2TpRnLjN6HqXWqnFSg
qCxJL5QUIfbsP80TLIkEfkOO6Z711XqeEPseRqt9mCTKTs1yHWlP32UEJRyJ+k5jfD3SQSVKIGpN
Ocn6pRzAacaQn1NHccZzegV4+avqXH0SrroYC1ZUn6P6zq+8UwG4jUC/5o8nC4NwqfBIFw6GweDO
xyI4ZC0l3+w70wGUJunEbfjSLiJ7yES8Cbzka3A7Iq9n/mLtGXk09qyOlGQbs5TJDWnCA8rJsN3m
Rs4pa2X2VU3sHKlikxJcQsfKCV40ns9pp13KqvKGRlMRmT2mQ5NWxMYswldnNOwLGKUnLc21AwJc
P/GjkMRRdo0+YU4W3mGtmjaocz9GaslTntFYt0AuC2SiDM2QXIKZGrTXbRZlktaAzhfPvgnMo+gQ
tdAGm+35TNm5ced8uXeskzFpdaDLf0h897FlpLX1lqGLjAFhCQp9UrHCaMhNlzaITxSLwRzDa90d
dIOTuQKQLbHQ2DScH5llmwejlDe9K6sTofE7hrfxIW3LAyMF0g6q1o9s/ZvWnEG1RkvP5xhKf1Fg
WaFR2X2aNIkqctfIOlhbPhoiddr+FIWd3qb6YUln97gU5r2VtP0B5Qw6yjq4zSrXOTV2Gu8GA6N/
M8EwB7QAaS2PWlsmEc2QEWhWRUi32VxGf+C5BegaRc1+0/pfnVsNexEW0ADCkMIn35ZG8+azMewT
4skCLDixF/+oQnDMnRVO0AnGZFMVi4cBtR6RK+os0oJYaepqfhnDlMLu0Oc2RAXE8d5qV8MchuBw
OjZpiA7df0zcsdz1dvwpfePLS5wyGjGAbzj4fWToeTZGyOGaaGWuWEEdlKXibHatu2eBwA9cPZl2
kESJH/+YKn/Z5WOAl1XSJZgUuoaCZf8ga+Y0fSWOpemQ8Oi8Ekj0I5TOtG2dGeWnT7TZPIMWb8KM
VYFqNc1wQRBBBYY33vVGBxS11mW0ULcrBSFOzPlrnzpMPAr5mMvh96J7LsU/U8ZpAW0rSNOpvcR1
C24NjWxOUyQbosV8X2RGCz/rOn49dKk2IDElHLNoJcSJpCouFPC+nn6H7driYCK9m9xim8uuOhhN
wjE9w/toHpgIs+OBMd931ny1aFHskZG9eLrGfqbKV8+X7S7jZAWhhUMzsmWIP5VPYEXpPyyGC9Vx
RHcOWfLcZHUEqbuJQtuRsB3UtJtjBKw+AmLmwn+8HLuKlF0Z+bPrHWhO0/KwLh2guQPDV9b4uftE
IsbtEahPM8Y4qXsIbH2etjt7sPaFRRNooh4PBQfwhciI05ocPy0vRtU8gOc/hIbZkyw0mWd8O8S4
u7O+x3SSrwdJml+S7WH1Z9DVZhCnJRIwi8w8SvjL1OBMowibOXqfnTDnTEo4yxZlDTiuCQaB4Xfu
2cskV1C3/BDAtF7yLPVwFY93wxgmD7YiqcSbiudyGzBYleCSrlPJmhAbbX6wDebJk8khvnJnguw5
29kiafZDdUJo2V5Vd6hD76UOgp/YcgGKzeLYFb24awFtAGlJ90smc6iuFBaVTflkqZL0jJFYdEc/
VYwMN2XdPy+JEV9Stw6u7pByvnJ3kxPG4BXc8NAKDkoo0XNaTg51MKy9oWptrsUuapTPOH8Grs7c
gOtvsIhfnXSk3ALCY3s2Rjd58pbsazAcWjnNUt9UDTCmIZgOs+10EZ653/UyruRspY6OEfxEsmVv
ktYxX+1kibd95mzsulDHFk7PgASegbu+rzlwnUndubhu+Nasw47YTj4c3byBGSApTkzJkVPpb7vh
2TQjXh/Q1oyMlgX+US5qoMk9fi7fujeT1jzUosL93HJcIWN6b41RCYF7X5N+iHLB3YLmwmhPq2kb
Y+RmFMyU6Jtn4CX1ZyOG325nFoc+tm68xg+uTjYeC9QkJxho7bbBkV+mjXOwLcDCjscOzQwp2KkU
EP6QkjVW8+OgzQKYtAOq78kMFD2rwTqgi/nFPBq0XN49BKzFBycooXv4HZkDCh93XWO5wEVxW5UG
Fqws5u2he5l5LRMu7T7gWjr4DpVoRe4rnfidl7G6wR2sQM5XnLbczo6SsOs59FqHIQsfB+mZ5ziB
MJDowI8Qpm5VV93U3pTghSgwcnVJREBvtWnqgbEk83ArxZoeJmy6cToL4MD2j3jknUsRR5S2BmOm
i5PJyrklTcna0dAtvL48LSNXO/Zvck7oQnKGpiO4U7k6xp2Rnp0IcCBIUXYm3aWvLSaofjWZYIqL
twBO2fQXErI6Mc5sNb5zIvnF2tvYuvC7Io8KF7+9hGl+KURPipl8l6KqD+M6G3SxNQEFyv9g5e82
7eT80l5hHodgObslLHDdJWvQ5Hzokq68ysJFpahdAaI4TU6GURhPcXcICg9yFCF9tKOrO+KR5Lb+
EgaIcd261wZC+w6JCuQBeOCF79nHttnXvEt3Rs1R1ZFs3qhntmvIoYHJjukZcO50CqOZyVqv8Dul
fssVSrTPjjYoSXpGj77CQmvWUV4rPz46TTCccoIdhUFZlNiMxA10SuB4106OSLN9VlF8JsKNAIyE
54CG8T0iqmcTVdqmyezbcnINmF6c4HK7i3FaWJH/buuKBCrOKleX+TrgiB9U2QG7a2juY+n96fA7
Y6lBMmhlxyqDGifTbN02sOy34XRmA70dy/4A+CC/8xReO8NSV1tKSVxMgoR2aK+jL2/GLu73TjNf
3LEpb7vFov5cLEHnAHdYj5acRA0NfXfEmywSMPSLOZOqOXYvYuZWCYzypTWHdp/GE/1yU12I5LZX
gy+7/egttwOvHHqa/oyhR25bNeLlD4NlF6/hJFjaT+hijolNHlXY2VS4hrWlISEZPVC75hKwvnBJ
/woTZFeran5DVvbVnCW0d+yr4CjFfD95JodO7FVRMHRXVAt9VMNSMfxaRQ5V2BbSDMIG0dfbULnV
rWyt+TDOfgtrW+hdn/eUoE4Qn4vxNd+C2rHvRIPhVsem2guNgiQdxWYYYLnaLm33WTPJaUdmJkE1
PiZIBZ+q0L4UgHw4DeXxOcZcSxRjREbSW8bLB4sDElG7yF2ehJdJhy/ekv+yhvTIuXBg683/+uH7
e+M//4/v7xml2bEjOBp+N7xYt2UYvQI7iTBpznCTAPJ+f/r9ze8PnYBrjYlk2g6yXil78YncbXmG
1CrPK166ZMfg6398U6z40Y69C0jl+un3v1Qx11lKlMyuEoL6e2K12MSFnJne89NVvVxikr0PhQnC
iH4df1P6/ed8f2pWdXXCe8AGAlzxHx+6cV5Jnf/xTTFzDs38/Dd0xe7c8fTOi2c+ymnu9q7XgIWy
1Upe7BDE//0fmCsZtbfbYKtWEOn3X2slC2DS70+/P6TrkxXDeCXuLOdYD0S2sjUf1pd94vYvwa4f
xQoIZaz61BVAxb31q7BAu+f7tELXr76/NQVOs1eJ++RWOXkxXgKUpyiwV9JhBfUIHfjQOHN2HIlQ
oJWf/PQX7/P7x4v1TWpdWIdW/axch+4JWVtbI0Ty8K2y+//VeUPK8CoJ/59/d7b8J+fNzc+s/vqr
6+ZvP/E3143v/1vo+J7ro1v1A8cLEVr/zXUjLKw16N9XBbztE6yJorNG7J/+r/+B68bFpGMHIqQw
cGwT+fbfXTfOv4HhFyRzm8xsXdzc/1eum3+WXnuEV6N4RNPqkqYc+pb/LzrwXuRsGtpYGGxuvM1q
pLaYzO+IBrB/W2f5MTwbp2THYNE7kcfzlxfqv/C4WP8iWeXBcR15XoAKnWfj/avHpqm9pqO3u0CQ
0RuikJb+Uk63BEMAQiINk95I4H8RaPH/+LCryvevsdiE+40y42Hl+8AeWt0NxiFCBshMM1YXj5zg
6v/wkP+s8F9f5X9+ouu78JdHJItRxsHII0IxHpYHS2CwiBJyJzLW99f//umhvfpPDxdYFnJgYdum
gGD9r+J+VVIVJJDtVitjfIYmeiDmeIVU42Gugw7feJFGHA0gt4VJv5tBHdyE1YRSTjD6gtlHQgwk
09yIEfP4VKn1DMpw6lo0kLLydlbAUMpR5rBfhPkWC7pKDSFM+7kiRAzYz9ra0LzxG2cSNTShNZMG
PcOhAKkIy4TQ83y6i8GLYK2d8LtaFMwLtQO5VfXO/06RGscdXXf01ubJbezHgVQWInHofOmZw8SC
X9/xq9sYYPU5BqeNceWtCBF7GZl+cQLACsYsnrQo46cbJvK4+1s6e9NiRrEw0TYgTbDgzhx9+VPN
mivPwfBIZmFTzy8eag/k7IxmS+/MYEBsLeI5BAJQDFPnOh1Ok93/dhosyDHTckr1L6/CjN92H4A7
Xqa5pfxGbeBNb7M9ia3oeWWXHI4eJ7JdwdRumEBV+Uon2wW2fun/GjLVgiRg71xGt2MuOL1ohd2z
beUH3cFVwths68zYz7OBq6ohcdZf5/tOQyH3G5rkl2Pwc4icuHvJDvNtfpWdILUJgmpr1ctDYzX0
U8s5ksMUR7xsR6Ob32uDrjNiqb6n5wa1HdYD0XSZpTdtk0Wu23xQR25zJAVimL+KRb+kvrPzEgi7
Ur/ME9PMEkoqchONZGn5cpzqJWk/mRb9HBTC0ZnZxgaIlMHUaTsXbEoC1Uas6TELf88AisG7P754
bfVlTg0aAtRt6++hfKPd7d3Nzb2PnB2eGwN+wGxZ60GMwS4Mf/Ix8ViuWgQsS23wT5omcm11pftR
M8xA7DkYLZDElUxXOjBRKsWrFhCxOPmkFNk8x5MOoLNXjftlkHh8IJZh61ZmsSkM0oMni0ix7I+i
mtxUHDFgUPXXwrGIWXIWpqqlfAfYo+Faq8+woRVkpEJHQ1Gcq4J/bSzOl1lmhJwkXHP24m9DpBiW
hT60C/hDOpd48qVesE+MYOLN3L4pSeYBqI2ToONvFqp+CC356C5cJqVlXZucofZowIdxTOqe0kgZ
MaLusS0oRR3XD8eiaZOW0BjohWSx6ZPT1kkuGX5g7A7fb3SIPm3u4p+46+75XQn4C9b4mBdjsuWh
BbPFo6MWSpGMtvYDwZv/+/Kt7RCgJLxWK/fHnQ7KB6KCczzwatn0bvBYECNHGgzPLjYsBNiI7zaO
h0VQ+MVpvW70XD/jJrydbS8BwNN/WJ2fbDmCRk0D4tIVIXmgoZyRAZGDp8laqL3hqzSoGOfUPI4D
wQzTchG2yE+DudBCcfxoLOQ9qGciZwd1E7T9i1FLwhcHXr7vKw/b3Y51t6bn3UKi4DYsM3pUOXKJ
TMZJhN6TFAFhcsEcoH7sw5FzIEFBxEm5dn4cAZgMdkvwHqkJQY9RHA+0t5GG+VVZ/RNej9vCRv1A
jvDWWj846D+2amCNdxHzhv70MgpeY+ZEH2LNhhThQIYVjrY8nA9BnXQbbud5O77Go7SxOZN7UPVV
CxJKu2gQ4eslJBTF9HHWyyloSHOf12FW0mekUWQvpfMqO9vdm8igNl7lP3gN1i2fGzItYDo2M6Sa
FjSZyS0OHoTYY5b87+UI/uas1lgWshcGb2BEW5IpWcU8KbS12Ii5sBP3q1csVNgtCVsNWPz1tKvt
+DGAFrPJeVPdxf6SJYk/ThgeF8d/TB3ggfxhtNb0pg6bh8zNHuQ4HTjgvxh2IffAk8jbwB+6/rxe
+r0nmrfQnl44b7/IcCU/xXemz+VsZuBlk1y/rFA5cKNPw0KTmybYpp6IkGn4O4dpXWNk9SEz76Wr
ozGhlUnLlGRxiB8eVyNrGWw452FyywfLrB5QDv8JF7HDRUU1vN7HLu/oonm5lFHsKTOHjQn8bws9
C0CVmA8uusx4UTeDyUtRad6dAfZZyssK053KzGANIrielxXVokeG6yaZ/G6Tsf9sKU5vEOmxa4aJ
hMNvfwEYZO3Ms+eyvyMFulv617kgBI710wh5asgUFIS8+aRCCTdufqFFjVLZZYrC6Z0edjkjh1i+
n6BlgLzvhvT8fcF7bf9B3A95igCOwiVSPOZ2tthHM4oTofof7MgYRuw0kjlvOPLwODJV9cDg5Yat
/SN1kndZpMTe00PyxVJcZ7bxQRDdixLsEOp0bYA7EcOWXwttxW2+rmpABJvNZBW0eCTTphJa4yab
siheibEMTFAPyPnYtKA1+5b2ziTUQz7ThG8QxkaB9A9W6hErVnMLpXLeWlP1IGtuCltP9+gByJtW
N13tIbcBM1KuO1/alzdADB/wxQxA3tMn9ugLb2FMW72BgIHsNZheWvIxKcwYoBZ5g2NFh3/6pD5U
kh0AZGy7s2oTiDxPgdh6YjM8AMYLXBaDO/YcALlHbDS/hAJ1mo+YkVXWOLTMjncBLZ5dRoARplA5
0RVlciGKu57JBWHZHQ0FHbzLTjisHaGzSQn8oAMVVRZ5cwJSwbZPVBmZHr+KTfVTeUvU4nTJERex
AeprwX9NT+bBHPfH1h7tN3jFu8DDxjxyrInz4TLl/XBhDsdV6u1HqI/XxSA73aW/TAouocaT98MX
XMpdM/FQ2v6YLAIuGjJ00laBsVqG0+jTmZ2S8G6R+gFUKt3VgZyCuB8BLWPxQY1Fdm9Z0910eFJo
UHk5S7/CGlo8jwu4KpsoDoRY5S+jQbEc+At7BVESm3QwkLz8O0/nsRQ5ugbRJ1KEvNnKlXdQUMBG
gWnkvdfT3yMm4i5mopueoYsq6ddnMk9G5KzSJWONYqY6LaG6R/hNbO3Y7ZKa/bcFexEi3q3Xgy8V
vaOTdsKH0MnUOsLMu4HeKjacMqxbcHSjaXPwYT8xd41Fo5/IgNdAIzM6m3yD1HKutbByc7pxTDCL
uRVYo8tLfUFAUxzaJX0NBQ6fAZgqOiTWTDDutEHcmpZEWLtUuXCjMR2AEqAsY79aS3lsSxDhtijb
vxeEevtEaQDfaIy9EETN3XBHGswSTF5B+kPJRSSaKELN/azwTG/UEZJJ+8NpNx6YTh1DhZ1zN5EG
ZI79PZH6EpVJ8FnW67jk70XENfmcs7ZV54ssLEdrij/ABMcuOY0ESCoZ4dlRRG1Qkn6okLdLElXo
J4L4YLcN0LOrtroyidulIojKYhcAdImZBprLTUkTilxHvc9K/MRiN3eNbgj3DXttt+mIkmeKz7wR
OaYD477ZTJN5RnREHajsG569CWuTXcyixNMMdCTGV4CV2c2EXN5UYFmW6WcwuKmQ2lanOMl2HMAU
BR2TO8aGsR0xPN92cvlUoD4Eet5+t9yaYFV+wEOTQDdE3yqhcqB8jNlOMpHVaMA8k4oX0UEXeCAs
U236WcRB8tgckSkVsYuUl5S7hSO3ZvNGgceL/7uiOChiw4y5X4IT5vHEtdAeGw2JRZweIVuosUIX
1hfQpFS52PJOEIal55IdSXNGNGgQHychuGbaT4gCgxlqmXgkfZzIEsg8cmLwlZEuNJVa7M1mUHtK
HH+lyGK9KY/pQNBNqRZB5RYGGugm7HYYkAZ2ULBJWGq98ZlS8qSXIG8KsvgSK+AKQjn1Mrovx8Ij
Q+i49pkzdqfY2i1mM1zzeOYYQHSohcEm4BHuJ61OdTV2v1PDg5jJ+RddETB3GYpNxT7TTXFvsUth
zFeFPNGxAHIZJy6Z5uzhS80vRPlVg8y1rqAAFYUg6qTyTLY7StsIoFL8hxKL0qdKJItwZVuRSRtt
LKnu7Qaati23NaGRCedRJztWlHIq5kPilpgK1BiyZgGoq152vSHnTr8CsyZVPeul9tPTsDrGiv0D
NLliMXnoq8ZPHsq/DEVZHWiUttWq4a9lPlddbXGY6fUONnPqtCLEJthAj0zH1VYBfZJWm5AG9z40
G64COehuSO3dwZBGRNAJJLYe9cAUeFrV0tjOycvq9vfBwI07alRwIpkvZ2Q2x+vkTJKH+tBSWoCX
FcS6o9lEqEhNqcMLX02DbU+zgTMy0nvCPtjW6+jQNqERsIqZwHm25luXSgz9VeE5rownuWJ/mQpo
5zJlpUQbqAkZ3Q8hXj0ESxSxc9VugmRrDVp8UrTgOTgB9tWe2rRswHuSV0KAVbKqy8VSg1OFpgac
ET2HobmE8RQ7fvdlLF3kSoLujxaQ2JBYEhdoJqcNjh/1Afu5I7TBekbp0u2orNgZT3oA/TciyIFt
p8MVd6QQzjdsgzTXQrIwLgQlxIwMIqyfjJwb5IFASnwm7ndQAqSUTl9qkyHVAQ4JxuGMUnTcFdjU
g0wfN3k1fZmaxswx4j6ToN6iAyvo3U2AdLy7XO7d6JVJwjZZDXEYjKzgTbUB4qXjHlfb7jh16+2W
NONWJwduyQcTEQoQQLpNLk+L2JwpbMgkRJgwjOuVlqmiC8hlo7Cs4u/2x4iOsZGQ3Y6clqz8Ib3H
grIHkr1bUAj6Uc1Wm48qKkOXCcS2wO7t6AYJ1i3zhiL1hKHkrEkMTBjissVHeCjH6tRlOE0tfd7I
7JKNmLDuSGVyLkZ+NU2iqxfKeyFVqxAYCB1QLkOIPsYE4u53I7I7oqrBsVp/lqpAXzBJMJlVzMLB
scdUsZjTRhhqEqzT/CYu9b90xorJI9ixGuIyo0ScOf+5fpkXbvW2eBdnojTLQtrNZXUrY+GzIjIL
+CPNV45LYJhVpxgknmmUORAMracuApp8kUqmxkrT/IhjSuhvtaZEoHrfGHHtL6lRu2U/WWgynnqN
TjboyshZebmJErLZLlT0FCqZE/w1z4XK5DBdUzMDD1EaDI9ekY6BQcxPIZLf8CpMRrFZsFP5mJXO
sskIjIWaG2Fj8/ICQychGMiDFl+t0AG11dOQR89GEbz+Yf4godCyR6tZNeNQNYSVViG4eaQ2IAPL
R9VpsouXtcRe4mFWpOAZsVwDInQAoS2HalGcLOQV8O4ep0a5tbF6UnT27I1YJpukktDbKNNOVXk1
mY6BWVOP1oKNFPLYSQiYpCR8bFS1yrUiFc3HY70S5nLWToK6UelQXCPN/TyrX8SC+ckEVhlXzOKT
z6O6YZVf9RYomMQ0yZsr2ruOEHS3p7BH4cYhGFQIKerh2inrglPnEO9F/VWnSPJJinbypm8cQ+31
g2KKOzJmYGBuZzCzdp70v3qEVCJB7AmQsqigIsptSI1ksDfOFlTzSoZPoMnZ79RSsM/AENukE7BO
KLZ6WRoO0+eXao4tf+3voDk03lw/ZCYYiDeI1Sg43pLE3AQi2wOC5jqvrs69we0Y4ds+Zgnlz6wK
+1KUn7KxfTOKjnzamWSdIZ/PqdFYHChEJCuxvpmNdPEj4jx6SSrQvLSzO8ccYRFgw7TAjKJEKRS2
aTihyoDrFEekczAS3M75PPqzVE5bAd2HpfC7MquUR58Yx55UCp+kvmKjAtuHHTKRGICqRRErfIpa
8kREXo7QSLsptaIcCoqgYD3qUxFtTlD6rC1b7jmUX9AaUdPNTH6VMMydWiC5RBHB4M6L8hW1zX1s
q4tsENGkrJBQa57JoBgbH16Wyu1snQD1NtA5st0gy5esLrXDRFCqGiKLrdjhOjkr42aIGDiRFUMu
yn/Par23Mme1KiQRXZNl8cDG/EqpGxgW4zQRn9ZSP0q2NnmvUmuCtnanhRZeWsGksm5SyRnB1Vod
FSNKnD9SbCWzj15R+yQwX6ZxfARJiYhUFgnRmqP9HwC5xM67q8e/czF5GdYXb0lMivWWqSuUhw0x
afhs5DzDSMOotdYeQbkoaMECp9GbnyoX3jOyxcmhmoivS3kqZJqFKZw3EJvGDv2ISUFp+hWkvjCd
UYpYsYWCImmcgbMX+I/mt4X1amrYoDWV9xT1BoZhM/Vzkz3kpO6zuTnoWn6LBKaGLZIUCp2SiiUF
vcAHgZnEH3UclFw1tjSnoPtWArgqYjSJktmfh7511fX66nol3oiqCds+Rx80cuVkAuzBuf3WA5Vx
nSa/kjdyijNW5mEcuWkT0hq96w0OvRAt0jxtpqbZlTlhst3I8JH0KO4VKfv9Q0SmUdL7mkZZHvRd
57US1zwX94QyyPjR+pqhYMYrawT1lCnCZUgaX8f5WCC6hLItp1e1Er6wVsdhariyWH1aDak/eLYy
gHyltA8/dOFXXkAyGhkHcAiiHbx8ZG20JMxtZWCpYCCAwA6RAeY9SQ1Zqit0mB+FKqsfb7FSHAWV
BsJaJM2prfSnmDjfZ6tONsVLuUweTGQccpqIhsmoiSBdyaMpmX0T5D1HWcm9rZEfNStiPId+CnSj
TvDXCpmUC+FurEjiWEEp34kRK/gAloXRELrU6EyCcPRwAIUjU1oUtOt3Fjvz3poz4SY1b6+cfo8j
TjVSiG/x/LmshASmKCcdvwdFucVpkn3F5HY6Fll/Aut/XOZ4HmRjHQIuzMbLsb6MMvIGmr0O5Fj5
MnaqYIcN6wCirR8AkNfaWtb9RtKBSTCA7jCkW6WTD/kdU0JAoMPClh3crOHMkXarUap1lQJ8WFB9
bYj8uqp26Ek/a203Nynu3pqWvNWCLz2I/SAxzxRXvqUS3m0hmzBiCWSjbj6USTno8KwGY17sopOO
gs4Yu279vOV+H/kpzLL5TBsZu7TFccpstLdbr2yGH0tmpBxL2VlPI0dLQwp3TOFe+TTpR0WfgVvL
k+B1GmbOgmW23ZF3VuntMawCcIu9dBcqlAUmTrlhbTIibIKiFt1CEr60ppSYDOA1FFPlEYC5Vuv6
05TRx069cKNC/awgbpPY/EhC88ie4NZKHHajsK9ieI2L3HxOKZLEsSq3Ov4enIPlJ4PBRzwpd3R7
9zEl8r0bTwI7RztVsHCEVQJTXco/iRl7VoXiXW34Qio0B6vFyTJrArUWeeW6UD1lVQR7hYclgk2y
PUC+Msd6++PaVrF1zLkWAA6X34oAxrprIIj+0bfnV4z+H/Vs8raossdWky5xZcTiMoX2miP1rGGX
ku39H8C0iemBMwOe1LwVyd/ZqHUC8zgfc2RN0WnFnkq0taSSTy4a19DR1KdSV61nPPiEn9EEYqd1
igBd1tSauAgqam6NNYuOTtYZOpkoxN3MLelYQTBsRLEx7dHMkcmRKnErhxp9+vQhJyB2Y+XSMl/y
EiBhTqVPVxpJg/k5RO+cWZOsn9IWt8jcGo9F099EHbe+nFM6RRGuLLU4Ryuy9C9hYYDwYothT9FZ
YYxZwabRyn79a/IyGAuSOlDSQX6LhPirSefp3CLAcWOyKDFrJrwGMNLQ44C9GwY2Fqt8lgbFBKTO
RG8mnA0w7lztEK3Uvh501m3MN2L+bxysr8IkwJeAHVvDpj4NnBYQftDj3oVm4u9LYL9m1rzid+FW
UBgtTKYz08HZyzYxmZkpr41tp2y1oMFFyG2VKYiZjBxdW8dHmHBAThE6iDXkwOopSwzJuA9S+NTU
PQPUYYyQF6Fv4U9qiLO2NA7ZgbAg/Ey4s2vjOiVFeYTlWt10cTcgH8xHcpPbRtTxmcePpMcuI0hZ
S6S54gulGB1KdnXovfUXrR7VLcE2jAWwzgR6cMipXZCB4PCu5G2Tp0+ATOuzjuCqhLu+Wdow2agS
gY4E76SlAodh+mkFYg0Ehv4Hir3moJGRJEy5BfCUFUxAN99PC0+TtuShG/JByIHOScV7ZholTN6h
uTfaC5LucAdJLdwKj5ooYdJYdktj7gMEkcxDqFP/noWhwDdI5CcUADwNJv0cIql0yfQ+K1j+8Ihw
d2XaqUZb5P6HSqyM+x8vvJki8k3JaIuDlt3oxBpR5MP7O+hRLBR2Owa3TgMFXcO6/rt0iUanxQfB
Qvp5vVagEWO/UfjNJAJt4AIdxdy8iuRDuHkKC2chQnLlFhu4Nmy9Gj5UsM3mAH767z6nX/lVGj53
+NJNLDFXrqvfPow8M+DbWm2UkM1WKui04OCvV8OQWXdrfY3lWm7V6eJ2JqOLuqS14NBy6qQsXQwn
7MRmBqFwg/WKdS/Cje0UgwtGe8yNQt4bKRyL3wN4dGKoeXs5sT6tkTUpjF6vysx5m6DatBMjh+wk
9etBlBRuoDLvyIbg1qvPCoNFEjgXBnSZx/EDezkjfIvpcATC3rMWnspL27P6bkZaduE3GcZ5L824
mIticVEJcg8q+UJ9wouU6TfkhfCZjvRma4X00nspGOJwUE/ibyyRH21FlrEfjL3U6T/o2ywAR6GI
d5EcrMjopvPfr/p2kFwuVPSPgL18KyAPtceMCekdq7rII6ILhxGCEwgDAKMlonOzcIW5eiHOLN1J
6daYbrLAPZt0uQbdEydGMc3lfjY5rUPpIcfBgX1ltpcGgTsZIdya8SJdyN4il2EcwlVZ7UZIzEi4
knC2CdMVGCKqJCuPL52Y/QOX0JCg0/SMFMhfCOTsrU6UTSNaGyVT3+EKYCnQZlrJ+BoxmfHDJfkp
RIM1qWyytZEUV+2DD1KFDNb9oG6q/AN7PmLPMaNqNE5F5BIEZdmC3iVnaw2gqRcggGFcP4o0YBpF
M0W4fUx4QSQlbzOvnHsSbLrW0NtVoeUSDYeM2SQ/U2OyINc48Pu6irFG6t8jC3hNzrhnq7h0NDIY
izHJ3o2yvo7rA23RLkrViDzwErKGlGTwWIMVCCTn374bDkmHnhZdxHWgj7C1mDjqot4w+v8Jqvgk
dIXkZorI6C2CpI2gb0FNh9vACINH2AnCh4GLH9AGHdC9rLGiT0b7z2Iv7wp4UVTmvVUHtJwFPZ7p
ZKBAZrXqqriV/M7QPuRYXvYioBBeFO0+hr6LFNfHqohYIuVDu6uxkOcVIshCrnsKktYvFRZYUjB8
CmNR3KeeUayFvZy51ksxV+UOg64jU7EiXkwVR7TYf8YKuuEWlT+DsbORzmseQDhvqG7WKfg0HIEo
RF4/egVs/xeZ9qwaEPkLQXSX1AYagY5/1SpmdRfwT9kUZ7bj+0AXsYgbibUPC/NEomB3qHLpM+vQ
Y05ZJm1GrkY34+L1wZQvXmkMDbYYlp9qkR6VdP6VWYi4/TAve5nZ0kZNi7ciYtlpyRPDIbb8fjT5
Q6CPB7m2di1O942udVRHsgzRUeDiQzPOnqjEXBNiNUmEXkRtEidcNKt2QvI01WBQOhfjcyXOJahT
HqEUNjDI2fWZBtwBFLhRXwMkL60rqBGUnstEE26SYgUTwe+S4ZKqo4QTMMeZk8pesQQMU+iHwpp4
ZilDzm+EEm2HFbX7v3+VPMX3ilRgHkdp8P9fyiIXmASoV2Q+rOp+XbTn//5X9of80d9/W3fNorz9
fYdYvCeBjAVgWTuLuNh3KpyShs+ReTzfNsm72FeS4AWZvLZDvX8vYrO5ZKMSsmQLlQ2dDSSOQcYm
AKnkZnEH4D2TZnJfK2srWX4qFKEz4QK2okb4fNIXHIAtoUbn2eBiKeSvojP+pbcZsMIuxkHpV3Nw
qdrxkEbWcuVniPdiRQJSAqoHC4tdiQO+KxlhvYXrZg7l+FbEbI+zPkoRwPzTNM6xXFQNhG0p+33+
vmeJB/piotsmUByG0pGgol2hdaWfVNV7GqUdk4TxHWKXk0/BcBLxZmxGU0VmSaNFXaOcwkbt8Pvw
GSqkak3V2Pvs9QuyJZA+5/m0sWLekbyC5y5jeDnVZVKgaJmQfdPryZRMeVL4saUcmjhIqazTpzwv
G19Iy5dJRpiRBDnuQJUKUpn4BPP+0ZWkW6fV80xwuyfJ3VVfNcnQAdGctM2BmVSB3gyqX7fShgWZ
LPtIStWdgu7P0cRp7bBKDgTYgkb5y2iRIl3LHlZJUmRs+KMWrAzBfRPCU2tqIHfJQczXO53EY/Lo
pviJrNXzMBqGHTE59KSwtfZs8Xe1yHZ5lEufUAhaHyApSY4DIBR1JH0zT2GiA+wxHk0f9kR7xsWN
CL3tzooo55tlsRDwTgkBfqzVmD5o/QsqnYTGe/ajWK52DACJMBOt7Zg5HR3pHq7zv7kw0weCClxQ
0n6IwmlXtGg/4ohtc10QEzXDKbKLAcexbsm9nxZc7Ki17DojwhdqNKsvMGEeOa+y3Qvc/2lV/SyR
YvhVZD5V1chkomKLW8+sppNVhjREWnJQJwBJeQO3T9Zz6O7jrwwerF/xZha7O2MpfxNFe9XG+buP
amRFsXrUDO3A7s1lMMQwUlLqdbL0QJaH/bAv7lzE2lmdJUTuDUZosjHVZ/0KrKS/9THQCTlkYIlf
ziUOvQCnFuCYlEZjVxCpLhh57mVst/YNelRulcE4gVcYN5qRMTSjId82XW4eCOyLd1ErWHtoGNau
VtpoP2r8GFz++S60dHC8YtnSg1jyUe+DZTOlsnJKgsr0U2XQzmXAhj2JTi0uqzN6KHm1/YhXQ4Ir
CPiw2C5se1C4EDbREbX4JDGHdDVJG56YwPbuKGjCk0K+yiBQwJlhPj13kJ/cRujie60KRC00tXjv
rXomx8zIX5DsrO66kgI40llysijfSQENlcod5uhF0LyOtDFksqXNK7YmrnAtrl7DgNp0EvviFT4I
oIRJz15BEOPxHdkLi02F9WZsk1fyKjJHnpvo9S86DTRF+BrM7Jc6itSXqUBEkCWW+cLBtCr1K+MF
eVXpSGjhr6QbeiQzyky4kUetuFoUAvw2iRb5rJE56E3xW5/pOlYSduuBBbYQmto1SjRtF+vteIaD
N5y7Lh7PY1Epxz5ij7l+vavHzqusfGBPZWinVuoOxFhtpV43X7vUfOlGdJHF8pVNY+z26bpegCfn
5Wb4niwdqVMRZgQ1bA1Xn1SJdymZ/HIErNb2ObP1gQ9CmErJRev2zb5y9uOmIe1v0FWvLtmNNqI0
g8vjgp6jVPHSLv+EBnUURam84hUhXbc6jyOcv6xOjevCKxYS/ViEyd5K6uwp1ziO2QDDig8szrOh
QBfF60eebxzSUQ54ELERVCuUEmCeVsGO0BE13DAAF7wmjnR0AcZw0tSB7ckYmHtEO2SzNP1TFyaH
rilhgbb4cgUtvZLSvu2bMdlDyiyo3DjksUFX9qRkx6A0R6db8BIYOmklwKQCyikeAt1HIZbLliVb
6+Vz82MGCQM3eC7rqR1mFbmrOWbCvshdYpk1dqNrX8uWBKIdCi1lrdaIojxiXeftjWq2fvpmCRFi
IQSrEAhArTAjhRyTONWhdmKKtrJB5KoyiRXXdGz7FJs0TWT3KnN/kFS8tQUjYFweyZHN16FtmoVI
ILP0safLOw6Eacvlh/kxv8CVqxGxEhA2xAzPDVJLixl/gWosVGlZpEEO0enpJ9inM3UIiDE6h4TF
opq8tLpUX8N5ApPJUIxje9nAlodegpsujF+XZVieQsYIR6NG21IoYnBqiQZwcCY5vSVaeyRxTlEq
uImjjKMkhMvTA6+ZJ2YC/JDLLou65Wosksyk7mSKUnpuTd2fx149ZlBJvMIwzL066DG5N/BzMxHn
SwhFDjPUha0gQlVFeQhJ9Q8cxEuEkJkra77oQGfRb0jKmmaCS7gdBrvl1NpmocbQsmRW2zfJEc8N
Q4EEnONkjaB7KYk5jmG55Xue/QF+0qhw8Is9yon9yCxahLP0BXnFkzqCe6f1kI1Lp8LLaiMWNn0l
5xDvBrhKUX+ckJeR7ANZJTHL+khldsaJOPg91xur9dRRxKi809ZJqI10Uhysad9NasPsfiCQWO09
1rG9T2cCZ8gQGm+cUeKV4bsgWsjeGRlv5r6+zlPOowGE4JZn6Jss0wZFCkS61bRlNGdLFsiMbbPE
L2ozAxWFW9IK1lAzPdz3Zs7Ds2purUIHPFAQuHmPF10oIEUt08QuNhCPVDYzF+NwNIzOH6esOUyt
fvlrHHkn7SbXhU1UL1sjw8WVQfpCOwfCNtRvgt7ITt1rmAX5efxMNk6agRw3KwbdS0X66FqUUYYL
4XnJZWyoC+2FoMxkuuoqY53AYkqIGM8Zc3TjQ5K8KmFAjsRS7HRR1g+W3pG3qkH0SpKrVs5MSbIQ
Dmyt9jsC8uiFujCTDmHZS4dlYD9YrQ//v6/9/WtY/zRYLGRpgDoYVuet5ua6oWwbvd2GmiEekLGZ
AvzFxFeDOt8p0ywCGecP/n4lF6z5cc6uE/EucM2TSejNbeg2muwsxIdzne7jxUYlat6GtxG5+z10
613sStfizfwYvq0jXEU1IpzPBwnGYJdQrVfaBfVWcyGo3ngjGyr4VEiOGm+4dC20hALUByoMByZZ
BMnzPYRpuUm24jbbFJ7+zRcu5bPO/4qMHkY1QXj5q0ww0hnjcEJ6NzAqR7sWmIQZX78Yx9iHnSL6
wva1gVJMdBoF/gXLvHVnRSh+GTueUjDmn9Mv3fDV0l3ICN1Mbo0396e6pwza6hOZJ0Pk6rfwVc23
bf01VCcOhDVbl+cIq8ziILUw62xFdnui4YgaO6GMzknhAIeMcX+FNdAxZH4CeniDFEZ+qr9KMlwh
vpxM4y4IWMltxHm+8pJ2DtIeZkzjT71DWNKxivzE7zWdVWRamPT2wIPTe/5M1a0S7il5InJFzo4b
HpJ+V7wmr8IHUgJGSdgevHLTa57yqn5l8kEWbWVyluhfd1JerH3CpQpSAu3xNmSZaA+H+oi+Lavt
5GP4zAdbuQHKvPLDzY76PW3GRzXtCQq996+S3ygOUtuTAHGTFPtnnmpIiDZ0nDAvdHs44wWtYNGi
wrCLF7F0UZMI94T0Z+LPBmAUbtCdlws29uRogRJEQ4kjgcBdzRnxxO2X53GL/aX0WfYAr2C7dTCI
oq/seV8c81fpot2L0VEJ/ZC3GQrfk7qHgzT0e4JyrGfxZtxlwCVcOALs6B3l5Vu/xxuwMBuGA3TM
D+aJwTGN5B2IzrReASEdx7wNHyzsBr/415wgjd6mfYZCfwOl3FMPLwgnPeIx+GGII3IQ1DBN/m4p
eT8bl9nfWfqZGPfbmltjc7g0POM+sEM8OIBzgA8VLLANnAOUGB0P1TMkK8TXrWPsZogayi55MUWn
p5Od9gZDZm5Vt79DOTjTh6MlmB1B3Eev2aqrdvlEgGCGAEWOEDf34fP0ImySs7aJd8ZLU1y1eKeH
0JLch3STr8GO2jSt7eLREU/7rznkDsdgy7CE2aofEp+OEvSdyOO35hAwBnz0vuoKT3BEC3RsdreN
Ih81SXSG37ZvTsa12nxOkdMelU3locqtXUICH+kHhpBn44bGpXxTceW6OFUgZsWhF4FQ+01+iXxG
PNHWNiLEs6hcu610YOgzfnCUKV/s+VZBPQrwDdPvDFneGeagiFJzC0XoC8YXgWgvgsPKhKjve3fA
S1+PW+mr/RBTj0Wr5Qmneif2DipQy5kc863emc8SEevful260BMv+fPq6EGKC9pvmz5DjhLuzIrg
gzIC613xTjLyd/uWfJIvXXvGRrstht08qsw1n+kTl1/CQDo4TUfxWblZtyjZMQYLdgsD5DPvEM16
sk9J4fgSVBfihxcVHmsifR/ty4v+NvrGR3BsDuGm2Fa/La5cJ/kizXCGQpAfDLYnfHO7Uu1etINy
y57u0BtP2Q20cewPgo2Z98b2Q3HISFNdbY1BdNstjHHEyEjrxt9QPJHJnMALYuvzg44T8INpnkek
NQqQALu541moedZw0cjIwewKd3nhatSewPuVHe+8Xb1Gn4KB18hpv+lYJw8AKOpElrGYTL12K10j
1MebJHX1Qw9Fjw+bi6mQnPXRtGofbPNS3UhmNEuit9ntHIRxA4QGATTyOt1r98GLWjnqDOwPRhbS
2KvwLLN3fEpe0HMLjILtLN9Ap5VO8xbjnbplZ9o5nLrf4dk8VYk7uEAmj0BnrtZxuUDqAqJnnqxj
qJ2Cf/jWkyPZFEyA2YjeeSIS9Fq8aXfjaryHzzwS3o2d8iMc2y33X0JTz8Agx4/mRNvmtdmvTHyU
oo54Aa3i8NV3/Tc8IBMPWb7a8rvEoH/FydkDO9KtdLZCO96wyLX2bYhOwUEALCrAQz3zucnd5lcM
PWGffIh8pE/STrrU/WdyzB8BlzY1OHplIBwOXRsyGYKkwUJ2l4yjbA62NeehOG7UXQt2eJfPfvJr
da/CYpuuNvLIVE8Tr2W1jbih5nJnYQMm/vk937WYtntaZ9vgOt/BKG9tVNazqyCWYQGyXW5RsRFl
u/Aw8UPV9Ayk2TdltmW/e7VOkripDpggNcOuN9NR31jcJtJFeEu9bkvpLl/jf+EpKV3zRxx2Omfq
FRQH2oXeNfINOmGKIPW72HYHdpw5P2L9MpArPjpy4UwHZL6RV56Ld+uNGl061oJtGA5rQOGTOT9y
3OBHO6ejLV9T7O3Bgp7F7r4sEZ0eAuNTE3AsuMJNfw6Hmz7tl0PmtpvWCTEAbepTaA9fxUO+z285
S6MvRj/R3jwQa6x67TuMhNlrv7nlVpzWQfkSnnh3fWkPHYs3zBgvvBELeFnSe+9gfC3rBqykl3Yy
azQoCwKfEve0rTxEcGWmN4HFO0r2sJU2CyKNt267kghI+Ihs/ScgNwhYg6OLhwBW4Wn47cQtEDUA
I0m+KV5bBIPO8CK8L7zT5E7QjF3MQ0ySxOQV81N2yIoD1BN6f7s+Rlv1S7Vu/QVhItBgZ/bb72Cn
CI4V+/1Tom2F0W9fBBwYud0Rgo1nizfvgEFx9uSY9fN2vGj9ER4Sbgz5aPyWXNuxrWm2cWInr916
HvfC80y9ETvaa3Mbkcl/FWguPQGnx1XwQyQ1KGsNlMk2HBpuzGJTbcxt3m2b5cIV1l7zake0ViQ6
LKyQP/SHrHNNrEjFXn7ivzcEu8BtMHjz0zQcjNRftZWgJvBMkj0b+Qp5P4Si0GLqNyqFpHzR1RN8
zta800gK/YmCrfrXPHXWc5dsA8rQjwTr+o0DCvmTHL8wFCye2kt8KfBU7sfaC5/7R1pvUhYvGmcU
xiHX2JkULtW3aACTdcJX7UJ2R4OJXPdQBujbsCQ9dc9wjnIOFVJ8Dj/ND/nEIZH9S27DB7kc4J09
5aM81rto3x+6dyBU2WZmI4ymlHCyyAZChQcqWrZR7lZeTSLZB3R+E0VRfigVZy4uheFiAYwcM7iE
y3P5U32s+c+4N9E8mJTm/6AKY/cofvF25eo/vGXzG95FbFiZTno42nksjA41Y+cbl4YQ4j1j0nux
iftD+8y2M3iAqVxOy2951J/LtwRE69a8h5Rf++IVD6qjdM6EN+9UaXAI8T25ie7U3Kx8Slxst1py
GhQoTvZCHdcVnyD1Skajp4m53oPXiTkU8wCPr32KrpuM1ic2bkH10IabcM2fccrADKMcZ3udIBX9
Quy5/OPBVmOMOISUErYZHMQHupXnlq5jL4DsYNd+NrcAJnn7hsXRbtoJHX3yOvsBNeoXF74A4m1P
3Yrhx2VgXnzEtdv8648t6TAehhGUzzOC/NeCo3ofbKlb3PyWHhSQLn75P9LObLltbM3Sr1KR9ziF
GdgRdc4FxZkUJUqUKOkGQVsy5nnG0/cH5ekum2KJ3dEX6Uin0yIBbOzh/9f61jqak4F9S/IUXjCb
XfCNdesBJ5u5b7wz0abB/48FRl9UZD48msM6gwjEmTlEwT4j2dfBGsNoM9bGzoon3Ya6OnUKSFs4
+DIStaB23WSPtH/dN4UJix0ViArm2Q2otujZUaYka7xKb1n3JoPZiqb5C1VnV1o5c3ZQ/gKJAkJq
tmddcSAcYGE/gLVzwNvtKxIz2fvIE/HOw2BVDdnGc6BZgTK5jQ/dkw3F+E1YU9CC3oQq+3tvTIwD
hha6kwpo9fuClt88P8pLHqPz4CApalnvQBmhGJ9TCLbVpffEC5qiHJ/r63jvLhDZ2syf62gVbdNT
Y0/cTXRwdxlHKMFeqUaw80Eh4EH/QX+GgygbVnuGTUZsUSy70EUZGv598sDXVu7lN3mvHShm8LG4
ozgjvOL1aVAkI2ffpFMerrSJ3qjdcVCIPkpng4Bk7LIf3Hdm41hao6iqdvYRw+6P4FexDGjprbKZ
/tPZ2pg1Hc587JEn6a14wMtIXS/btmtok8YUvt57HNDD4jy0rCY+7xHUjBlrFOOlfqFUwHpdv1D6
qIjOwNgyVafunf4gvcZz+afczzMY7ryq9yHzIcJPbnl1gnqr/yx+sWq1+bQabogKb1deM9Vmzk9n
Ux7dYhMg5l2pW2lqrWNsbt4UOFltr+R5/ipMZiLeUG42uYhzyZiINT4QC63E1OnmxkLsi331hJjz
aBOqi/8R4SfvKorQeb/1Tuyqg1/Mfko0Bdwf/egp8LmTjyZDZTln2zQmASXT6ljvPW0bvRsvjM4H
/+Qs4qVwpp0/FRtrp+AvfKe3gOhCDM8eBcyZpSGFn+hv0lZe5hjlZ4Lw4Cmzv7mhdTL1bhlWXTkL
VkClsMDfK4/jZDOKxDjDWSvlPhsPsTYdhgX1PHfXPykvL7lCW35K2YemLZ5zFsb8LULLftPN9R0D
h4fk7dWN94H91X6Azen/Cg7NTxYB6VGZJ6/JoYfZwTqxdxYwEh+Zo3gprHe6blttC20So/DrGPcW
3QyP/LDutXKnNXG6Idkg7NJuvBU7YucD5TjHdbS3wQeoopidkY5ycuLdYq+SH5jl3UmH3eI2wANz
gAt/Qo4utmN9U6LrM3Me3EeP92niHKMPxnDzwha6X6PHlPf+HdORypSD5WxCu6s8lkfjtTwyPXoP
8NEm/n0+b4+cXfXbZKvMrc0q3Msz66XgbcsRlKZzJk8mS+OVvfVT89Yu6cYcsycEatK0R0e6bthK
z/sXDuzkQpbbDJ1kPi3nMi0/mn3PYs1o+lHs4cYCog4RhSXT9mC/9N1GTJud87PtjkE5l0iIgTqv
c7acoOpfWruQ0j+vDQ4fDnHgMpWJ/Dq+QN0ubzfZL2cOk2nQ5zE7gHou50t3wf+YLggq2WV3zIJo
DsWa9I9jsSgejHW34A7IW21W0hB8wmPsTULqQclzB3iQuhALJc2t3bh9xkv4I2Fb5s26mfye24uw
nDGBHyUm8lG4MMmW1m12Kl+wUwBT7JS99OQbN65RQV5van1hIYJuReSsJVoz689/CzuTVJkwE9Ny
kImFKnilEe9jaHpzQ4eHp4UtOQutr/gbvLKeHG78z/8OqZfIgipnqIhwUyqNPQsK1nE8T87UDzBM
aUP0IkUavKHK4LrNEW0qGxDRMKyGaxyHdPwC3CU+ey9UyihEW8BfcpAvIrBoUw9gHmcxXgZoOco6
QHZzU9PZwOM9aMjgyq2udGyXuvTfv3R2cVvrmQkWy4vWXZvQotTZUEZFlK/Fh/hIS9FsBVjIeozm
pgiLPmEWZxInlc9fzOEpgsUJhg0aO3FHSAurAihp5NlHRJbF0svYmKN7xIJI4VnHe4qSgxJtP7zL
RnCQwnuXikWbuTaiAQXrc7FrdfVdDcnIScDQ3Zj23uF61z4UVLRMNUBezlyOxPlb4O7O3f5Dy5xb
p4JV6+pujXnsJTDVkldFxn/Mg6h1oj5lKZ5I7cDy2O2tsg4XA1YLKjM0zpzsWS+PvY56dfx3H1Ys
apHyHbDZQUTZY9GVD5U0kA056DdgeE+tmVFC7Y99JmmLSpeXVNbnSm/dhz2kO0ndaRw8ReM8JIr+
aDkcjmAkT0Kz58RCRKEaOXuH5s6srWxgaoMxD13UQE43PLWDesfjYAOT6qQQ99m7LZE/bjX1tJC7
n7ZqSGvhgMyFce5oBdTorlzVuKyYZ4DIwgZj0uqWLQjjXUE6D/klOMWdvF40suvf+PrYxSwtIj9F
t2kSNpmioRiYkwGhSIO+EEL9Cf5Rm9kqdFcfcQZBNA7+0eNQG790IgoQifDWkRM1NyK2C7VcrzGw
E+ficRpW7L8hRuSA/w9h1WPM5X8nlho6icxCtgxT6Lgz+dAzoIvZRWrSSHaxbHX4EKkAU9CwXqiO
vyrjahLH+aLQg3Wmke+RFf3TX/9NGLoAzvnKdxk/XSiabJt0iPQzaI/VGV1lpFaxhC37y+n0qVy6
lA4CqhjSKFACD0m1S8Yr/f3nKn+mxv592YqqWcI2aG6B4f+TYyOXZtapnVLQaYkJOsIpVpgL32rv
exMv/CCjpo+LW2x4t6ZAz0k7mZNtqq10mG9Xvsp4jedPgLxeVYPeSGajOHsCSmjIPfLQYunIYBEC
oqlqWfrwiItYSnfenZvRnxyBMAzfju5Z82Q4AK0EO+HG7a8Mhz9DUf++LaqCFlWzdUMlUvfP20Ja
pqJKqU+vnMxRpgcW+BErEPXZycOL5ozc9e8vX7s0AFUsHhYWE9nUzbMnEdKxGzJw2kszodxntfGT
pRnoJNlp1QPI5/H2W0r1lmWQwKEaljhR846tPXIAXCbkC0VgajWKaDB8QZ6o7PV1g7/khHNstziu
iuLZRgMC9JHoqpjHm9W0wHPIERyIEIcRmFHtv7+qS89U1TQLi6w9Uq/OxnXv6hmrEnEgdsxCaIKH
mZh5e+Xl+Ryk5yNHU3l3DBn+lmWpfz6tDqdzXwm1WDaFcYBNs29iGK0Wxe+KNyajBGu1yX7IGnAM
gn9p7VUXGLf4Pzrs69He9BhRUZndt1tHt7c8+0Vm6x+iGpklRC/kxe3QA9DIzHwhl869XHu/4BsX
8+9vlvqFnsUcpKmmocpEXAhFP4viFYbeKa6qcRwQbE1dK4VWYKJxotXSxzxTKL7xMra0VQftSR7L
yvY8KaJnV2kROIYQRszuwxXqhx0WT+XIXNBcaAVD6947sV1ceUcuzh2aTuNuZI6p5uef/8bA0kph
ppbP12Vk3dQKVBsMVzfDiJ1S4uYppKU+evrfyEgINGqXLgI4ajIAzsn8+f7WKZfeHo2JW9ZR1CMM
PRsCLsISRbJ7ggUNuidWHpJYCW2k96gJ5Wq+cA3ep4ooGtOljdF68fv3X+Di66sJQ9VlOG8mA/HP
MSjwm/w9BjsERdNCUSkyNz4i0f7JrgPC0bR0Uo5vHr4sciFGSozWqI+BTV1pxMl02OSwsXcfzghE
GRD731SB8lFZIQVX9zaLMtg9EadsUWHv7w+N5/yAEwHvnsKIFDTrkbJUjRiq7y/sf7iztmmxGqu6
/WVeQoPKAJKLZUkwQ02J3dRwBaJamwMHv60CtMSDIlYk2qHITY/ff/qldZERNhLPZIB72tk8rHeO
Xusxa0I/cnokShPtQDe1ackpcwmTMBIKJG115ZovzVq6DDGJ0GVAN9YZTi7s6qTpo7ZYDh3PEsHN
m2mnb99f2bXPOLsy36hUfKIMWER+t4NZLHQ7vjL5XhyTvAwKmaiMSuvLmBQBrBa14qXIlbnW0gLo
mUVExwAz0mTffWKCdH9GduItfpk9piaa8eiHo2gbOfnGL5rbRsYfaqvKtO0julQWFQOv9958gp6r
EgVwozGSa6l/gkNCZXQERrnWA5z9HyNwjCD47srDUcZX+c/ZXpNlw9Zs5h6BZP9sTdGNrNYkYEFL
kgtpXrGMT/QonqmIoG6CmNfMKqMn3N20HMDduFJO1yRj65uJZPr9M/wzGH7cJfBNLFuwWTVUxTqf
dHKiw+w+0/JlnvySCGvXPZX6tVUp9HH7fVdUzkYDWOFpV3Ktv+5OUE3aCOss01Y1+/MO/TbxClep
hiKM8uUweFNL5Z0sudk3adbgR2PSLZxr+6FxxJ/dc67PNiyM84amn++OYRH7Q9/buMMIIZ4EKLPZ
yr5kRfD8/R29+Dm6Kis8YGZzfbzy367M5AynicJKlza1m8FRF1KLmSF3ruw17a/bXk2xfvucs82W
pEUmqaN8DkiKipTHKZpvTvkm5GNkAUqq01d8iPx0lZZBx7ydverBysqDA5dPraGpmzmJXGiuQKNr
6LEUzZPnATuhyeDFfOOkt/kzyActCrZcB3BTu9SMdNFhv8/kZAE/VCJcQ0bRC92nFmMaguM+ujE+
MNXhmB8At85Ld06gWUp03rYlLGKiNOT6CFdHAJ8SzJAOP/GZS6uWAyWeyRZ5JL38rP7Z2MQsWKFH
yF+OXwygyKm1phxPabW5XYVezX5VLJQSYB8zzE1tNU1XyJCUAz7Gte16r4QayAhXoesYI1E8837J
MPGmoUMH2zJsaphQm+eFYbzIc5UUCw7N+cKhwpoKGuCNid0mCBEP2J337A/DwfXvvh8pyoWFiQ2l
ZfAKyijDjPPdUhQNksYxLSUrCSCA6rWPTZTstVZ9tAvxg2oEiR59uMfOcxRxcF8KTwfS1GL136a+
se4T/RHz+ouh5DPFy54GKXpTTA1CsFYVkzRSF0PvUdjJzalP3kvRkDI3eETXYEpcgGp+L0r81Va4
x9ZGl0r3nlPA/hMJIKgmfkRt+2hUYjdU9aMaUnJtnLkeEHchxWJX5CRrYiOsCCUCkEPsYFdPvRYv
Z7CPVX2Ll2SvVs0jljm3eA/6ZKVpynvvKgtHsnbwYMKJVqinOlEWWUfr0ee2j0m4uk9kBd2AvBgQ
V+BZuBm/p6q34bS06kfPVN4//15jbsu03KO+nZYNhAoVOV8ViXWnOUuDtmBdyKcyIB6vY05T9BdN
TVb4LNaRn9wOnnrvGvqdG8KG8IonaUhvcbvA3PG8J68NXwsvG7aVB5PHcaWHKilv9dp6JwGJar5d
HAmoHO7DRuDdSu6xxqUPnEEZUw6Gqysj5MJCoQpoqRSfDFSZ1tlkAuo+51DQo44GQ5a6Rb8mmRAW
gqAOGRcGoHTx7iNgR5JRIGeReexh2dEEdbR2eeW7jMv52QSqqZYObkLA8hDnRxSqLE3TEri0BAeC
PH0dSpI/GtXimY1erjaVhmi/VL6RsvbUWdVPJZUfywJljefZ+ixtMrqJtuSu2qq7sogpX08dGic0
2TSJBIWKeT63F27fSF5tJksXy8CYP2EjlaXxgrjc3Thd8erEA3RCS42WpQVny5PaVV3LzpVFbYQj
n98i+LasZ7Zt8M/5WbHqQ7t1+hq8rP0EESBe4P+LpdknNwRTx6QLun6TRIgTtXRVjDSNavSc641A
VkxAgi2bP414E2EnoCzf3cP7G25TR0L+hLFEJc9EFShnnaKaDqZ0rzUR1+JXKsQ52Fp6StQHCVBY
NqL/98OJxvlIA8lgUNtQ1bOzQRlW5HTiqYLQWu8qVdB6L04wqAibKQ55mxyiukf6ow3AYtLT9yPv
6w5aH1dTxQIJbQnDONtnhk2Gu0kJsKPYtJvwKxGS0x+o1s19M9+2avwwSIiHvv/QC2OKXTu4a8ti
Y6TJ5tkVZ2Wa1m5TR8s0RPKJljALy9Ng1kA/iAdw0EkneOS6UxxYe1TU799//OcW8M+3TZc1LltV
dMU0jfONmetHWaJHebQcjEqnt9gwOkwV6Z18Q2n1LiCNpsEcQHubvLNEAm1BegnbcWLXZftY1NqB
wC+0J35415d4+bPOpmKSnvr+QatvwfitAwLvJ1Zx7Wl9nSb44hw62LQbBl9/nNJ+2//kBnVrs475
4pjuPQ038GC/B5jwQVBeOR1cGhgaRT+T28ROyDj7KA+psGNXxIqGIVwDwlES11rERn1rofPGMsaJ
shLH7x/M1w0zlwcxXQNyPk4259suPQOsKdkhSiB+vMhOaa8cQDJM5Ux5+rzlIWEmumpdGY9ft5W6
zJFc+9ys88FnL4FRUsSoHCskdaNe9yTN6np455vy9vvLUy7dU8IfYG/bkAXV8zIu267O9/nZSzcx
9mbDGT7lRaPgxlKZvuaStg11dR7IJDnAFtBLZtlCw2lV9ysfUSCQKgMO3GAdJefayLqwXeIeEN2p
sBbKJifCP4dWJ6nkpAbYfgt8QIPvPRJKwxzgbCu/2tTNq+IEiHwCGFHKtaFmjCvt+fs4Tn2WASSM
lebss1lAKgHliAhbA7iEjtGPCgisBdlKmddTolVhuk0waIJrgESSaC6rtI2qOHbvPEzwk7Zxhhvg
g7efwFtbwQho81JrCt5jckEh1rASuD6xbzoFM0UtpjjjEIVkdTJ3yuQh0jGRdyNB5hM6VmU6Bnrc
JPjEotHRdvhkGUi5PTNa4EWf/ztAPAE7CegTJnJKreDg2vatKo110YBkGFJ5NMW7c8/W8hvYxyA5
/B/U9VC+dcD9pLRZAuISN6qSnwA8z7PxGHBlwI0v6Zcba4uxNKPYQj8fcEMAw9XTmej6VnpzgjE2
w5iZ/TouUKPlAFEcg6iPBBIJpql33DkzLSvvv/8SF18uIgdoXwgVLP7ZRBLrOZsHN42WeDqRVHHZ
cqgcbKu6cmi7UG9kBAuTcy+Tukmt788RjNtNS7I8iZatRtMJbaJdg+xgni7zZs0W6gDzAD04z6bS
jL1Xq9vCabYtCT/fX/DF1c1kY2mrNsVP7v6fX2QIZGzEoFmXSgn3ouaXaVcsSvcUxv2LMVo5yzL6
UeTGbjTCx/aP7z//0g3nLugs6Loty+cVOV4Dswk9ZrM+dN7H+12gL4sL58pkrX49JFMEY2akz0D5
Xj1/a7syTJQhZcYgL8yCeYLgOsoi1FnWPuwVKA/MWYFGelZjiklbMcohz08aNCZqAUU8HEPYIXIS
NAfYmfadT2pXDDNHdQgb6JAHlgoCp+vT8KXZhnQGnRO+uFCWsc3CBuHXhCg767XUVmspI8IQbXyi
qttevjrrX7xPqgbrDuyF/aVzE3GTLJPq17Lv7iSlBokcZqeasilISBtlTeT/qKMfOuCXVgJX1bIj
NfO1nyCA+X5gWOMbcD4d8KBo8uqKRjjJ2TonahXAk5uHS0zGuHQA/duAHyBQ5lArfbRfmKTSqrz3
2E2wJdgLu1zI9qtl6wfC5rfpR+diXfHjZlmyXQpYIEFNe0Q58Esjxjy9zrg1hHPbV+qB3F9YaQwG
WctOehU+C616jLP0JDp5mwGqn5QoJ/XitbCNWe5KqGvZL1GqpgQpDoOSP2jQmjLhj+DhDz+l2e7Z
MRFgqrnFY/zQaCBgMqsgO0oDbyHP6fBPHcsCeGoeCZOc5Qx7GcVpJ4O1VLcew2ESGj6snbfPf7fM
ePZ5l7OcioqX/gjka6uqfvHZW1RYmf/w9p1v7QunHEsKMStbXqwTYEt22KxbmpzT8YUo2hZ9kNcv
DYXk9y74YXKnA6EcgiI5BW7xs/bK1SDrB8lnl1m1TNh5kT/C4rgf9KJlW0q+W+H9JLxJgBypPUQJ
Zn+Pw2uZwiILR86UFZkooyXzvWFw2ZlR3jQausdxLtYs/kiGgA9eivCpqMFJkLoPVUk/y5KuLAOX
NhiKrHOMxOBNaOP55i6y6i7wAYgspUqZKF3y4HbOWiYX3s2f0qI/yUTupU60F2l/5YyjXpgRFSbD
cdNMs1Y73++rCm+1jn17OTjKO7i2F2D/z5bizXKRPAbZW61oS23Zf5ijscxAuOO9yKlFvLF2spvq
MckB6tkZXb9srFQtyg4Bheokc+o9WKpE9Uha7Or7d/XS7EpNSzHZ77Mf+3LsbqCtdoWbpss2QNFm
Jauc7D8nbh+LMFkNWbiWW2L1PBxaqDT7hC+HjmTSyvVjVKGOsDysM95dZA0/g05/iW35fYAFF9hP
StyfwlK+cqa6+HgVhbYkvRjOdOerry4Jkm7tMl1ip9vlZkukc/nsVtlGlv29y2YriTry0QgMJKv3
ysR2aWPNZ4+VZ1UxBHP1nysuU15blXrO2BqjlVVGs9LpW96ahZFOCQN+xFm/Jlz2PYvkd+rUc4ht
i6R1doZaP2LNn4SVjYwZ+LQmJ7ffP8lL2wG+HMcZjT0YJ7ezWTd2Ch3gPE9yqNIXcGPzfjBeAoPp
0vWsCefTrZxQW3INY2e6Yq137vOVb3DhXMWTkYVmmxyw7PNtYEZmXUXqGdkxffM4Pp+WuGq3BGJe
veiieZTl8DmNzW0XEtaLnwydRxpoL0E5vFeWu5cS/SUBsi/puGYt5crbeWE5VjRUNULTWZO+dOcb
+JbJQB0aJXTNuTr9MIz8EJUMIN/N93ZNROv3t+PCKYwJWVZVQ1FVughng4WR4aRqOSRLqgPzgmzN
Ap7JBPLqNDO9x8Dr+Y/dldd5fMZnKy/9etnQNDrQuirGGeq3g3s2tARGOxSvcCwfB3SMHd5wq7p1
0+Ra4du69LR//6yz8SakIAx0fSyUCfhYpe9gMFUgdXHCUfxT3pHq7tvIGnVt4cn5bshSCxOOvbF7
wUtrTrGsH0aib6xbc5d+XpH1KznVj4DqYzr5pJOAW4pIa1dqHwyPvCql7IAl1gOhr1UUa6FIbKxN
VheHT/IxEs2Y9iNsvuxDT5Rlr7EvNBqwK8GwKgkfzxNrlqTNXe+/u6o1E2WCks5a23iwKbmoXbqs
0n4h52KTFc1OxEBfpH5RDOVOavNDCMCnlrCaYgCNmtu46VdajUstr38FQXVoSr6lm+y6BIJJ7AyP
RkSnRBVEGqWYtG98C4RN1JGH+MNeeSHHM0ItYb448gtRNq9haS4LkGVST248IG3RTRuZkBwNIs08
x4/2SbgUXMpcRyWJG09fm2iCrMDN53GHUlqOTxnSLCqLJTlY1WZw+wgWasI6YuYk+aSMQPACC10b
VKBIrr/mDcYJSqtlEbgtws2qhU0HKKrtAwIi6vChjtkkakIHDBLJET9ipO4jS4SVYOy8zvIWkIWQ
jFPBnhDC8OLk6KwDoS0SYoFsKduD0cOjw6gf7GQP6nyqZezHLLlblQlLoQE1LsQv3JAdJMIP4qen
ll8ebMfeGHbx0fjp3i2SvVRWaCkcNE+EGVvpz9JWjmqEbzEJ0+egW8EynFgmuFsaB0cLOJKTYfIG
Uiy8pWfws0LnVibUqgYcoHnGvJJW45DozHwvemtjmz0mUr7kOA8ASV+gb11oIdxDx9u2fv2SWm43
Tep+8f38cPH9USxLYXLQkK2cHVjNvMwr0nSTJSHM08JkRvba+z4j8QKVkN6bs3oQGy7xyjx4aZNC
/YPTK2IKtEpnH2t4PQwVt8dFRvtHkcUuCWPq+cmVmejicmSww6TDSckZ8M2fU5GOOAh4vUiWbS+W
dVvjiYIEH+PWpZqSIqebZL63F4V66xOLkyvXdwqXZnwWVcvkHlOFPT84iizO46w16Cjg4YhyFKc1
+vdWMrf85x1CAQ599sRxhwcm/5nno3gFibiVCwDJNsXHmkCeqiruQ5VILdvcOLFKB8sAluwQRNNC
zpzESsIrSIi2GxHG7FYPtecSDc3w6xtgCqRNNUaBQyGhmu8SFOJiII5bErtT86DVYOBCpsu6H3uE
kXSjFtBKvX50Osn9SUuGZTIQuONZhMNau9iTEfK/q2WIMKfBgE+u18TS/Ic82xd2ioZdxzQgV8Np
fJopZDD8X104tQPzmaNUGJtAG3rwWcG+gLcEuZedyJsjtQgXxo6dx7yhwdGbKq5PoaYJbm02qWQV
BOAUqEKVsVVN1aBxqTKAcVRACEeOvyDygxQCBOpVlH1gpAJMKsPm7hqw/AgjWlcn0qDSD1nX5vMe
zb+VVS54B4FDW4FDQe/Rasx1KWOijAp3Und4bJvgeQgz6BvxKBLH8+k7fMCIFfz+Hby0XpoaR3SB
3o2hOr6jv62XvlwacRI2CfRDekzqU2xGm76VF6FCXM3/10edH9GaDN5wCvJx6VmQFBP4wgk1djCJ
N20lXbmsi7tkk3MVuhTkaBzn/rwuOVezNNcLritclh5pem4y87p0Pu7bA6V/VVzixXCygxu+cpmX
dj1UaShJsdXiHHa26zELZAVJxPTS0faFgB7HWF6qamd5YqNkPF9+//2NvfyJBpX8Mdj0S7UBODXq
FjiGyyIoMIAVB6gyJ8Xpj2lUfFSsIVCdZt9/5OfUcb7PGvWx1DpRK1vn4p+hzKD6k6CwDLrIu9EJ
OWzQOGK2FASNyoQ9V+ZjCZuJLLg2erTtQx5CcSx69ghFO7b6Ujzm1V5ioSoxu+IzjSt2pP6wED3S
BkNKoU6QPGLFxiZE9Eahy8EUN6zMzDJvhmJYuE5W3Vg271uLK42sAWrbmwaO7pR3ZeP78KVo3pY3
ivNYRBjjKphwsdCWaaw+dSK/T6SknzhUYhE0T73KgyYspHCqkp9AbbbFdTy6z/MSaBICQELC0htO
n8kNHP/XwIY6YQDH+/6uXhy1jFmNVhCtaTSof47atnPISvNEvGzz7CPqnwW0kdAZVuDrdqo+q2qC
pG+G4Voh89IAggdEIZOCrv7lZFA2ErnnqhkvIVR/BAOPTwzlqY+qUzxqMLoi28P9OXx/sZdWfzpP
KN7l8ZfP3fVvM48sihBBMuTDkCUkBVdzI9BpjUt/kRrrwFbuojQ/jPuT7z/30oz32+een5+DQY+a
1JBjjM3dwo4YY4Fd7lpVORZps/v+s4TCAzt/TSiBIhLjWMqscFYqr1qbQA9CmZZaEjx0XdNOfWTr
LtVYtYgqYlyyXwZhbnSfhkUve3jZbZgZ1A0VHrTjlNbEKJea+x6l0I9Ms7sLXG0Pq7KLHQCnWoTI
T1LeXRMvVqkDy3OM1wCN5ExVkeV1xO6VMAa9AHCOMTxVNUiTIXxkboTdC3lq7iUr9rTYonGblLi1
SW47fppLTDuQiX3Cdid2YYobKZc4byjgryecvCgYp+z1peRAzEaJJYS6s6Ms3MYg464qSdMjGBIp
1Swx2tdm0FtC4Dj2KJWxQO61c0wXknML/JJME5bgCsZEeOOqMIRDrdvrkbce9815oR1tdsRdydgg
UmHmet1RdwdisKpDkNY74h6ymRVKmy40Zi34WV/yfklD0c8Mr1qTMVvtjMIjLQrzKwm9V5aYSy+N
GAOoaTzwtp6LOqMoK9FdZtTVM05XqXZswFFUsn40MmNDw/dYEVF2ZaZXLw1egSYDN4RFq/h8PHG+
dMktZIIwI2unArxHduuoU6W8ySHh+mM6lDK24EpfLE0nINIwdnadHwRLN4gfi5q2ZqbS9o1J7VCD
X4mTvaC3J9yqGUa0RLiBxQsvoQaoDjZrFjVYgBUDGsT378UFp4COxwKdh8p0Q63y7L1wpT5CUxnB
PHLiOfopHO4yFe+uUHZ6zFWRv5VNfEx9Ug9/PZQ8wvaEQJjdp1TIXYyIkqgWTc0sXCWPpOqh38Lq
tCC1ACcu/HYiPaLnRps7pgY8PoN4WUkEUETyGA0tk/vqN97y+4v6rC+dvezs9g1l3EzZlH/GEfPb
jCbM3o4rVYuWnRrMcorqoNTsQ5WazU2hdnNFONk0jUGHx6py8OArcIZPsPe6ZINUSbjwQ44BUCtt
z74yD10SYiDapnU07hKsL4VZtzOGzGmYbDPb29Z+dJKifO+lGKMNHSNyRcZJAce7NLoD8Mc7r6tu
DVpfk8bh5FmV1nM7j73kowp5UFDqkbnFHz1pBVbLj6gTe0NoDWofXfp15Z7KF2ZQtBFIBRC40dg5
72rKgeOalI1i9NkFQUohfr+6Z9pw5DXJz2hEuLvdkPqr1luLFvRAGoTDrZBhN7Teu9zn6h0NNLrb
EcQgzRnzOesc1ZvSn9yB16WPfpAPmczapLqDjgr3hGRFkVHjSEzeFsNvpGkAV5XcTl62Huq4YfsP
TFYAKpPUWkah0EnbTThL2do6VUnI0TzqwmPnC26KtwagBqQvokDRNCPX1PnAp/hwLHPNQ2sopJmc
ZyhPJe3BNvxjggxpotW6Mmkz9kq2ZG9D8dNqmYLNoH53DXnqGOxmkmaJkG2am28QSz9cx113Luwn
NzCmrpbux/WksZ6IwXwbN4VVpB3Lojgodf2u0uujb35sfFWh+88P1uTq4LHnb9tmJbKKBrm3MRK7
mbp+++vWkbWdYDVw9SBcUC3Ekl7kRKYIa08cMsdHiIBMsQ3Mr6xaDtHIHe3ltyTtf14ZC5eGAoI0
TUa0wqH2vKvW00yIykqLl12QRmAhtQl434fYLbsF5znujy/2jS4R4jnOX/hswli5oiy5sGnBIGij
MzfGFf28wEvcdZ7H4wZNpDy+NsqeTQvEcCNy7g1y0qXo89mAj3Tiw1q+9hZfmP0pldDToYzLDvG8
+p7QY6/b2E+WYU2IZJYESz2FYWYBup9qOfaqFDPS1jYeDd6Beex4wEPLpZOl5D57lb1Qk2Dn1Lm6
0voxArARQAjJ5ZKNVVN3zi20zCmBSQffJjiUvcWCXQ17wqL4exX7zz9MnuW//ovf/0wzglddrzr7
7b8WH+nuFH+U/zX+rf/zf/3rz9/yl/79Q6en6vTHb2YJcph+X38U/cNHWUfV58fhMR3/z//bP/yP
j8+fcuizj3/+dXrnzgERxq38s/rr33+0ev/nX7jlbCor//n7J/z7j8dL+Odft6eij04JjZy/f95v
f+njVFb//EuyjH/AvB61nTIFY2riPNn24+8/Ev9g3429BZ3ZKNqgWpWkReX98y9N/IPqEasJJ0nN
xIbG+1Cm9ecfWf9g50xhycQJYMmWrP31v7/d/d8r0t/3+3/w3J7XicQoXhgte7QuqAOcj+pEroMi
9sJhmQ016e7NwJyul7QgQCP1UowFmrpPyObyJs+FQaOXRKsotOyJnYM76s13gTBeH5M4NTIWfruV
//6y/5HU8X3qJ1X5z7++lNH4cpZmkRGocplfu/rooT282BD0pLJej9JekpnALRhVe0f3m7Z+XDz3
OmXduFkosYVI0NTKa/uu85ohX8LmRIYl1mAh+rLvqlCuNbnhdcu+ysm8YoKjlNTibMm4KZZD/T2a
xK62wx/88YNUZBJdG/Yz0lEO+YoR6HNq3Y+pBecrqHTiKvz4JpOjN+LadYmIKFHynSXPviZ5Heel
syPIeKhjssClY6uMtPMyZF33tt/0VkUigAU3rT42VpTNmGOWkUMkW9ARpWrH/sbyAnmKv8yYAs1r
zOHVl7nKSoruWeObm/9F2HktN45kafiJEAFvbknQUyJlq8QbRElVgkfCJ4Cn3y/ZM9GzM7GzF10t
USQAAmmO+c39Xi85Iq161gIUwAyX80Hzg41gQZIdDf11MpP2mAYurqjRBzfJghLQn7yK02AF/dQH
+GDUGHKuJpbLWB9Q6RhMDKkbP92n1LZWy97wWmUGPpgb4sEZp/WM4LRgNfPrZxP01TqyDezzFqWM
m8nN7CFqHMSFkutu8Itf+1X+MCHCHOmlhMmhoeOJJUPnmxlaTBFbmlMd7KF+iWPtqk0xKoOC9xSl
y5OpUIrI8SD2UnOft3z5IvJ9Aof65iFP009OE3ojJvcl/hb94uShA/naRXk8tBx1J9W7W9IkN7ui
K025bhlSdCJj0o8afePOhg6E9vWp9qyNgRot+rpIfVnFz7jyUqQQG3SwIxsNEDP+DmKRHSQ2WqvB
dxI8MYdbLO2fwqd30agBHikbK4gAOipt1rgO6K7LVHDv8hMgmK9Ct/PQyvw8nLU4AI124eNQxmwH
yXazkeipzcRNabV2LbLBNHu3sZ8NcVFHSQyFKltYZy8z81W31NeGsg4adQXiSpm7qwL8XaKAMKm7
Gcpg0L/YtrZqmm7e9bJGTgilPKdG0DDv43LV1eYf10ObtdfQmYAmh+YCmKP7LNVG/Zsu2qrzOQnT
IfYdJVBOj8uTPzo3uzlV8lhXfgjJ59YSk1mN5a2jMnglc6TzlDhreq7dqkXGZ471/cxBVnMbnyT6
DKmiDE1W9mNy8tv9L6XBYxrxNpwc+wVCSUcsiCrUQhrd5QtKlohejMlIi9jV0PGR3ZutIyQ6Z/a7
Fuebxo0KTMGpJNsVIBqc8fqGe+fVTOtmSb69Oj5TK36DvblyNQd51UGgZOvj0iXadJv7AVJOJsVd
hPikRr/PY/FoSVrxkG4eI4OBWEkiFwP3yd6mW1VUOo0a1MWkMFiWaz+8f4M4RTJQVPOLLQFDxgEj
NWvRh9JHMDfquS+j/S1d0LWtPFuZfJVLWaw1o6EWzaMTOQW0jkSxZllqtS5/lqByoimEDIvQvaQ6
HyH6WFmIRfpWfe3ovG0oH4UBzs9jyhFmH4NrO282A255uEN5Me476NJ6MZ6YeSuK0JHLRzYqYT5d
SfMl42VJka/rJt4fE8AvDRLQmBpGDW2pQJsv41K806qnsyatT/DYsIXnOd/GpXhr0Wxi5fiDuEiN
U5CGoKmU79UMwqbWHAM5NPSBdTRFskjhHi1GbxqArwea9Aa9nrS44INlNeOM00Pc7QIeqd8U3C/u
nNCJ8jsaG1sdHZR1L8UZEF63SkeGEo/ZS2LIR2qjaWhp4BJvXmLtHcDe1+DQQAChem6bkdKgsfZ6
NDKC4X0wWNn8DArT/dnUA+NDBMVtXnRya3+HsxHS6oodMTBJMDMJMNDmBIlLKmbUxoNu2J9tyRaB
RSKmu8ydYUagN5uYztllBIOxzlA5X9k5U/v+RGD+6KTseARO2h9nSp7biTViRmbPt7nqqcjKdboH
r0u9PebbVcB4KxPtxKng6NCFdiVSbUnFMxLUBUR9H6Y0h4BrQ2USaP55bTiJt4Wkyp4VMTq/GVaD
H686EVEKM3o6OoNlom7fprtCT987v7lYSNKgu8ZjZ28wN7GMnxcT66tqYWqMHU5iwa+M1E008c/7
EFkkq1mhx9+dQDunSHRQb/HWN0YE5NJnEiZ/hWn8LShaZP6M/NvU2YDqjs1jyGBuGyaOKKNRXByH
XsmInF0Xo1s0qQdouTTf2jAXwQXDZ7IzOt7o1IfQW2SolXPYG+ZXDM9tBSxbcfLqqxWh6ASFQfAd
+J7gyvljP6BoZP/oCqXfMEWH+8CMZjZv/Fi+8dTRQw191tmiACeW7rNPI+poYKHRF3q5jyIrYFmh
lPXLSpDzbf2NF7FL6CaPs1EDvIM9T1G9PM8mpuFDozxcYZf6w8KAbRnbLQ6Va80VN7PA6XSK8207
uh+qpBOYLCqlWqJFu4RlSVVPRyexahBwv/+tLutjHjdfFW0YcEpoSiN9g9BRs/FLluKFftydYqj1
6kAjrN0qfXfVmfFCRqAvv5RWdavZVqkO4CuPh/mIjgL6kKCBRG1hghewJEMs9VnkefDATmEyL8sq
jtl3siYLUZ65GHZVrylM/abJzCCum7eOexv5mNF6A9YxjcOvvRkDDhtuLvYpra3MjqZOX6dI0t13
bAOIfzgEyZ8s6bY0smRYwMFbO6WF6rjzNvLtw9Evb/c4QMMkG1oJ2yTPZIVuOut99Tgjcr6OPJJW
a/rRN2wqWU4Tce7y77wePmrbu5aOtnYE9Bn8NmkdoeOZ5d/V9EoJoFlPTXTTJgbX7NUqdD6PAqNt
tlq2QXdXAr1bDTULmbmUhwqtsISoJVT3zNLjX2OK3osKPTSschptXhcau9CiE0iDWP1CGykNhvU/
pgX3NMUVyWO1WdUdN/evEMTAXXBsSqWmTm2vY1j0+LzOtRuQF15qC0Ml09omCdM8ls3L2C/vgUv9
2F6hQfRo5dUmBfS2smF4rr0JXTJy2b3tJmHXAZPHIIEmaaRtaCWBYc8fWutxbrTfJCWUsQqmyhD1
+a7wzVNtB0p5afoRF/iS1GpZhUPTEftwd1pR36BLs4hCAlqbj24Hhs7C2eZ+L7pBz8O6xBdVwH7A
Z0Wu4pL4ynK4hGw6grQYlUc7n5TRihqHcqtlLmsxB7O9+Xfsg/RxbRZS6rw4IsFsw71G+xPYAKHz
YcJJu6EsEalQd60vMeRSA5RcbGvvQhbfns/W6gSMH6y+kYANvsk3tk4dJGHLFjxX5k/I+7DykdYF
ptUluJ0QKc+7RcXxk43taF+83n2sLdxr2TbiveKSdCarskYpA2VFDHtme48TBGFRwgI6zik1yxwk
gIsgoYldzarqyq9uGJ7NhtJRQzE3hM52qjPnh8LsjtYCH/CjU+st/JFT6uM0bU+gMgb5TkGA5vb4
HRVMHUBeCMgj+8UUpKtt9peeQA9bjuTbV+cvx5y2Eog4XcpN4ZbXoS1uWVZdaw23kxRcX6Rwafd9
VFz7ONH3Hmxz281vhTKQqwT7kNb2xzJLNFSIdHNTDvZpxgtBtyd9GxuM1c7CIwF2683Ixe0+/IIR
EfwOk3GBTdDS/CoXBIwn/wE0DMNIxXNiKq/3MCg1PwqJ+uJ9Mc4M//Ueg9wX8axjczUy/SmykMIc
coO4J2+pgoGo5lEOQ/cWtLgeVHRLV1blv9Zlep2q7pbVZDUmVbHpcUrerNoI44UwI4jZnUtdaTt1
+dc99vVcyIiRxh5uaadyJAavFeSR9QAVwrT4BkDL7CbgLrr8IyC9WRkjIaSrR8d0SLEOzG9J1LJe
uiVeAja680g82kdjbq/+Em3FMLP/+WTaWdZRmMyhxqkQdVHL/5JDWmrcCklQFW34dN884yMaWWDb
dtwnnXPLSzZS4DEvRZA/VbirEAIUN6+zEVRs11Dfyd2NtS791yENXqfKYo3s3VM/O7f77rhoJK6m
OzyWMj02hOAkFGkfZs4Vt/Zb2hHVCG/5TYASeiqKL8rolZIlwSDffZLJOYjH66jihqBEWzpGAMkX
2fdf+Cz2PcfOk9XMF4IBxXtycabyQRDQnNvOhdRL8B+nzi+z+jOkLBKLcGGTosm8q7X8z33se65M
d2mUBpiX8I4iRefRw0d5IIqphu6lRAjIq9T+gh1lUqU/VbwA4/e18Em6x5R42HJzNGe5N75cHlI4
VytnGj9Ff8sbNsz7Y16Sp3ygshtk8QKDPrnGhr8HFHKWCWtPM1Q3s+NasV7apcDkdvRUIA91X7QQ
lPsIi3X2rVIk+iZqQXuRC6vdfRyrfbix7b0+c1nlQNiel9dR+mdpPM1Q0wgOCZFmc/hDqHmjPTJs
O3oVpVN89xZYsHGcN3Or8lyZUFeOEYQj5Tum2vQskRcCrHSu9TJ9qOv8pNU8CBtH8MZdtL2mNR9W
6rz1uv8rCYJHrxDXwmV+CYOWduEWvyvHG3fUUfPtJddZYprxNV3cmkVJjiiCayr5A9LJZiNwRovk
epGh6WApvVAyND08aIMIUliQh/egUtUAjI50XTjgHWwU0e9Jp4i3LnVSwjwCQqNOcX6KfnpiPg9W
jY2TRmgBpujNZYNcBZ42kX+xSS40NUUpUD23rbVozHlXp8Z5qAME9CM4eo2hBfskti5VEXyPkYe0
jyzCLHfybfBpiqbfRSOzZoij7TTqwDCH6sxmfY59IrFuKQ6mgvkF7cJkd1wkQfHZ5M4AiW95SGqc
e954aMYMsUkXBXvaOS9MRnF0grQ+9l6N+/tUiCgUlF1XelUi9TotnggzH23UAMImqsVZe5TXqkiE
vhlL39gGEOnctBbHv/+pCTyPegVnbCVNbLfrWKQhSwMv4qNjl56zp1qGNUIzvlnq1PeLiEyClT2d
JHG8vzhEsA6EZ6Qbkw79sRjTCzVgd6vPw3gcCcSOnoPJQmx5Q5gvM4rwg9ZUx/s/umHinuon+79f
+ustwKaDHNSp/483al3CB3UzJQOOEIptpn89zP3Tf7/574Ph+FjhmME/99fuv95/+vu14H7kv1/8
+z3/52v/dtS0ROd1pFLzj69X3r/k6GTotv19nvvldR5K3X2PI/f9D/d/sEg+YmgvqBpqbQd0hKul
T2yX/3pTgt8iSKfD3b3J0IHzWFhYoexa2hAqWhBq63aMeSCjjDoEma0KUiK/x577NNR+s42MskLA
sTN3sph2TV8NRz25DT2WQNxLeYwG5OWnLprwEyvc44CqJr1zv3ePXLdzvL94/weL7SS0YuTLndhC
t5hCEllcDjqum7xjXGT+8f4Ty6l3TJVF+dQb8F26a19H9lbg1XjU2to84i9rHqN5fMKWHPUUlwyT
zsVXzv5bRyQch1i50k8D2ZdXblyjRJajwNtU6tmOecsX1ElFSk1i7IBYgQjQp0hoN7lVnqM3WYMH
DOy3QnOD38O8yWbriOwDPgOgLNYxssiGiTKG45buBo/Uh1GQyh8CB1cIX4/yXWMC6ImgCZkIIGyV
d1mfPDodUnsJbp3s0ZjvDb7FpE8JIDqyzhGpuXx8qkfQ1UZXPWp+0a2rNniMdKSH07dYj4+yAGFG
8w9krPTLsDOWaI+MwxZbo4fclee0S4E+eu5XF+XX2rLdleEbA4ryCylNQbkTI9X14Cz+aoniywTR
whri66KBoNQErgeD+TL4eX6SRRqz0fnVFkHDP+Zsf/kVJmxag+/FKMvfWLID6Wv6rwYk6DROm6kp
cK126p1I+6uTDY9dbRAFl9MZQDjpisvC2zgSLRnbP9AmeKh6GY4dyquVJadQDr8LYx6fu66zNpaN
xkJdehugAODLGRB+4e1FZBSHyZFgnzFdaQtLXKYSjzUGkEfNzNuX2ECv+hp6Yam65C6i1LS+cmo7
iD2bbfI8la5L0JLbJ91pfaSlgJ/H9oD7XAekSvovjmoLB1AuzYSedwXtiT4B5hVozq0XENtrIJDU
fMv5cSw1Y+9lMz1ElLAa9NjWdg/GBU+9pkE/wu7GUxD0Yo1B3nwAyhZ2NYhOqreYiIw3A6taKjBj
KIMXM6UMDcHrZMrRoG4rz3Vv+bT6fYTBq2ZfW0DvS5cks47631wB+YoRBbvcqsFDY9wxQlhtUlwg
KGn4wM53tp7AhYdMHGOSx2VkmzJFUy1OQZsEpnjMF++MvRCYCSJ8UMnU4/R1hob7qPfOIcCezRpR
6R26+ovUcB/X5s1ma9zlRGK0dfXNEOU1aQw1xKzlVLi8Uk5NtsAZTonu+48jtWsGEMjSVofJ3KRb
E21xx11CTwp763Q9/E3HuPlOEWM7b190GW2rTkP2vDNwZ7Dku9snV8oIb27k7waLxQLfvKtwg4fS
8F6jiJJI60OlMtJLp8n5Vev0TxJXSipudho08cNIBnBw3nCtOwTDkchbF3aNf0g6+ocqaJDTyfaQ
4TBMmuGOUkJ99HoMcnIJpa1vJc3n6UCm8klp6DNZsofRsE5aASc7rR7dRzvJBjgf9EkMmbIZ02Hs
orNWoL7iwoqsJgzly/yXMUAr77qYYRtRtDEeqwlYbe9SropdiQy4DjqPuHzfNt6PefKKi4lPr6rO
Ve6CobJo/pRBiQ4zkdFizue8oopQYn4RKY5jtkxtuETutbXqdt/AaZzN5LWvy4cgw0NqHlTtMTAu
chwf5kwOR0gL+M7m7ZrCNxO1iFZO5h/8Lt4sUY2fqVzSzVDjWjRiGElt4ZA4HYZx8FurAhNPU86H
bNLSQ1/mV9nnNWunMWwEoj2nJ2u0nRctJTvL3HEbJWhaYiNKBIO8Sj+7747tYJCJmwPZi+jGjTYg
R2jK93kOrkRyYTDifAmkbF5V/m5Ju1/R8uCU2Ss6NzuWutdUyjWwj3UqIAbQ3FujE/KjH6n3Ns6+
d61jgDtBaU5oIGrByiEgyUUM1d5qXmrEuWtaQdG8B0O6pXlKh4McUYlgJcqBuh5R4XLDxfSuekSK
k7OJ+c70VHTJl4WdSRqJxxmwqz/MK50ovplKUO5FmBv4yOOpJ1G40+3hK0smahONMNd9GWAX5nza
qpahUWGktE6nRAt7bCjr6HHpzIda1K+9a9zQXLzQ23JxmzpEY/kJ+maPEeyrZsTZ9jz6WnLuhbXR
oBbIGC30sTz3tWC3RGCh2EzQLtO6vaA8+JA0+eussWwEQjxkY2iP5mdiEgabTbuvdONdxuaT5zbb
uOfRwxygrOU0K9sgLAda/Dh1zSnPYvoAA7rQ6FZzz8sWft5i/jSm+moU8dlM5cV0qR84HoX2RZhH
YfdhWuD+oxfnNiZWw/QWg7I4g929GBUWTAllKjtbwq7wni1yrtXIvCwWXISSCRnx9l3TrVNJPaKy
7Xf1aNShkAzeN0oyhcqY2T5k/k8bXVkyduBU7fgR+e7X1HivCCkEwEumyXsreBzDVH/MzCEJ2t43
EPRNPh34OHg8h1Hh0PFKgIEV3iFe3GOtlcfAGEIjL0xqLvKBGvzKhuHlUwIfpv6gTbdpRljeonRa
+M0G+bMQrt0v6inP8/McY+Qe69hMUfG0IzTzC/DzyRI8ayUdCpalflcUDanqadGqJZTceDQg393U
e+r88le1xMdeXH2KOkXXghxubloGJ9dKtF8dK1mfUVlCwxF7CgNQCJ37B0uD0vLQT+ZZahhOtRlY
SqPJnydn/kNN7AehStjU9VebnvyMYVixXa2pHxwA66MYXp6mEswJOHU96E7L0kRb18hHMlv/aabA
4UknIcOWOKSio13lWbMuDO9qzxWua6SSFEXLc4RoHdUR5+RSXjOC9qgxmaV96jMfTlbxSFwdh7Pb
LSGaxzdE3P7UE1LofYeRuRG7oW5smlJzTvgo7rO6YjWoetVlqsPenz67vPl0O3b9ymYQ6jktVoei
cn1GWXdjUOX2Af0kMG0nPJSTEVwdkLt15+ASG1U1aZQTf0iNsab00qOE8ABjz43UoDqUvrOE+tCj
LOslHQ7YzUHzsjdrJj9qSnNXTjbpRVLVuN2SUpXI4NrS8k44oNb4Gj1T4X5yNctaZwUbvYv3c2Hi
pG3P8mhkxvNMkKQqL3kI/oGCMukgbA8xD3KfaXgcTLm9Y/X7Mozo3Ym1dNfX48eAMMmW+tK0aqfh
JmigJgC/jPQqxPKhTxWQtYo9HUVm7EPxJtDYsW0bgyLxYzQZIzIrfwwBhdMcfOe2SiVgGMptbK4P
5oyTeCSHjxlrukHHs8sTTbJeAD4oB923uLC5J0Xzpo3zg5smb6XeI/3o4Yi2AJTp5XDKTGcnXRPT
DPOSR9RNPOzbaeGlG9og6Qpc2HcQUFcJHXpdK+Enr40TXGXpK0sc18o/7YX4mljP9ahKzSW5cF6m
TxnCfjKy97ZZf4zDxejXjm98NgudV/6bwUUQr68HadKBk1vXgW1K9x06tdwCvF3R46UqhiP9CsgP
ZVh7pWPuqz7ms3eb//hbOplrm/C+RceLXY7mM25ODBCdU7gcXh0thZ7T1MZuTH61gOP++VEzqVmN
AIuotwT0riZQw5xOOMFeHWKo6HNG0Xr2hs3M4Yjk1a+mVYVW+rYgXchx4wapd0X/4c0R5xgS9Poj
I2cl5Komq4IVM6zT/BW3mlZQmKN2FlT51mBDqhM3rPnZAhJ1/1n9jf9q2JYBIwcRGvTIeA9BqtEM
m1bZ2emfct8KbWVZmLTx/5r2LlkFcJxdqzEYMb4K+Pz9Twgtqp/VdAw4TlYFD1jO7i0BzBpdswvr
0NqgYjf2+re6sAopNVqUlHlT+VRnJrW5cdvzCchHAb+OZUAJp2Li7GrbgTxqArlWVib1MRFVqK7V
6ZoCI8ToZgHoVSev22Fz/wI0rq0c45L+MjVVqA6nrkudVlNfB2bk/btzjMbZxWRb6tOJr19aOtlG
ScWEt7YyWqvbo76euoX//KoBV2VORHPUzZqFZAKiVkpjTUz2hvV722SMNl7r6IBh5B2qn9V7BP1+
3f3USVtsQTWDt3b5X29H4G+npxjqcLg8iLBv7tcGdSwqFE3ibdVLMX8Wnb9Xb4GOGC4DGQpkBNso
vtShdEys0CBmrpbruW0/paiu6pDqPYF4LJaLeoe6pkr8SR7/eVHK9lhdcCycgzoVp3iQI9afJM9Z
Z9xPpw7nygFY36OFCxUpynOw7JGnJnrJNm4lzmWLVAFNLF/JJZoUFluEGHuLrh5qTqtqaJtwNOl0
xFb6DXr91WJWZRJz2kVz610S6xrb/Xy9N/DrPvtmu33VJoZr6TToG5SvcYYgnV7q+4GOuSlN2sEZ
Rkg9tWi9YiiCaMYiPpp2wBG+66DbTxPdbNSP0m2VRytXOs3eaUFSN9m5iX/hRC3ZbMwnsoXPcpxK
Gu7e5Q6DsBsG6lg+sklSLFNNEbt5tQWezhD2OpgAsyCR76oD/LvELJODFVcvYgTtv/igdVCVaIhx
KDcUx06MT+q/MmjMTa1gYgoK1gEaMiG1b8et4XV0sNhE0PpGuzQaxTb1vgBvY4rkzD/6qMWC0aFE
radUvhciNqg85sZqvTdryT6syvPXbtMi+aQQvuwQ9W12+pc8Jh5aHIrsrkm3yZrZM+yRNE4/eFPl
HGa1YbWZov43FI0xV2DtivXXe7kbIgzvFKkXamFblmd0Z+lVqQ4MBbti3dr0Y1JkKjQ73QetSNbU
WBneFIXncr72A4rGWSEeYtQCV65qmek9CIquyr/sNsWLOCZ7NCXXX/0RvqBZaxUf4Cc2utYTMdHc
P8jW2OslDSQz1fO1Hm2avv5R1UaFvGyehZHy9LXs7WLQaOn9QaztQX+BcUWXzCxukRiUmWAF9pYm
hYgjpG0tcp17c5LYeV951A6qhEK3Ca5v1UfWbol6OrEF2zD6AFCm5p3limpr4pen14V9qFv91AYU
I2aJUaBUzUzHFOd7Cb84lILLvCOvBFCxlV5L8H/jNp0gqOgRtWxDtaGlAe6tEC9xRJB6H+i+h5/I
ULmb1gicDSriw7Ykk5m9Md1VHU2/qqw7Iiz6zoMa8rWGQckinWzrNGd3dqzDrPFUh9FHy4e4UfP9
feXM8gEceEhbxbno3jEQ2vsSTV+pvxibNMi291M3eNOv3FxLN5NZ4Qxpx9UBVzDwX4rybQMimSzx
+JtUUOWVHjhGJiswNwUHq6qHbEll2MWQ81PGhdTd9wI257qWFE6HwtmOAXHLkl4iAWM+nfmklzlr
pASZiUPyailkhmSNzkD5Txo0d5AMuwrBhbKi1JxIT4PLEB0t2yxCYNfFwLNNfziR8PFLCl5cCBDb
ysBMU05fRJwCRY8ZkY1KnHoknWBq/tQNmhOJLM7kgc56nhZcMmV1tRLxRb87WYG8CTaJXR+HqLkO
XXI23OzbLx6CgNCoKVobngRVZzUXooGxrZXTG1iXYV27rAEGsgnmSBJh6P05wF40pk44JaC3SoSX
0RkDZXFvp6qG4h0lVQquhyAPqf305krrwSDe9wogIr0kPOozosGOoUTZJgkSHeIvoZHtSlpdI4Fe
kR4HH+Q97aJ706At6MsRftxyBaSHp0cHid90W1ydxXkuQRDS7KFxwwTGQP6xH6x3JyOBq7SdTssx
H8V5dJsN28FWz1x6PnLIt5FHR0AMuA+LbR5dJ32ggAvSfVnAxVUWUZk6iaQTXUXGj6IWt65wXvIE
HJBCebF1ED3SLFv6iuoQE7hUSsWFX2AlqP9R/bM7MGcZWYc56cmxwE1QK36I54g+LTmanUBIxjnK
IcG89+ynmPqbNfqnJstvplFerZqxUAXJhyZxBO1oaptD5m0L6TGfJ5QNBj10Ijb8fgmwKOzJQPXp
RxLjQqrKQM4IkidNnHYFuY1oaMpfjYUaUcU3bKd6Iiex8nWWYEzmxgArEUL4DUDMoqkKES+mRKbF
cCqIwP3QbeVeDgU2Tk0RnEvN39aOebbz8RkSYkrpkAHijiTr+AwpuYCKMKJsN6IR3cYX1kvdBc2R
JluYCjSkXAOkh8ic4oCU28USuGy65lc9dJ86Sm4bayEGqLCkSEceQWCTX8Rr5AP+ajMCuz8mkdkC
qgPtDqYHj8McNi1aj9xI1WYaWrIHG59r2Kr7kuZcG3fvaF/vMhTr1q1HT9vrv/GQef0LPCW7X1X9
rckn5MUrezjlULo295ZfkboPi2lgxMUw7xTSE5k3/EsN6ib1CKCmawGNxNVNdewwXAGBQ/NmM8/p
t2oKun793pnyJTcCijXkG+PM6KUQDNOudp8YN89Vq610DUbKvXcG+H5Vi+BnK5efcmIBEhm9zyZI
WISNOoaukf0/0gt3rsS/cpUUKthAoAxoNXo54M7/N1epNZloYGB72AFgKObh3hSl8+v7Gc7ylfOy
AA7dlx1lRFuLKJoF6zt2IRu4SZVG113Bo/SehW9iY1dYpSZlNIhWXDWFZPRiwqIo8A7335xoUsO9
uHFPmmMSu+iE9+7DbJHh6PUxKwbyt5F2ZKAaeM3QHElAn5eY+/bf4eTOv5NI1BdXX9vyECv3/sPd
CBiXKOus6fekafuChWNajIfAAzyqsTVj7fKQ199invwQBSRn1fgGDqKGwlyIjAlBJgcqgHBFgL+b
FcwnAQmwobP0TRDyq+lUALYEn34zAjjxt4PD3bvvohTY1pgLncaCbc1MypexjZgIQJAjLf1WYVOi
xikqBdT9LZ7HX1h7BXCoKkpBUTNfibI+ZMuKrVa40sXbBGjlwdebdJ8np/pPky6XVkNP+b/fNOvf
aS/qpvFFTcv1kSD8DxsmmDC5N2pWt9dSCwBcHb0u9CgRYmMtU73cqX3pTWVkqVA/d3gEXZeDsCnH
qa2FhOXsiQB7Skd7GyvtMW7M7R0cs6DyuVoWFg/PnQVpXHHK+4475zKEEj15okz68ReazbbeRpM+
7kKKpMANsUz3S94+wTxiU00Oyu0woSitZuB///ref44ZCyEPGxaGD5LxPyj98dDkZpDinqTrnblN
i1CL/HjtJWwTpRbT38Jg5g6m1020Wzs/Pd1BeprFo0xLBQJXaPJoji4OmuxW421Y/PaLy1JXjoeu
BmJ5DximBrcKkAZCbSqxXd5mnztTodJXFSUnxA+pBAPB+qOhxSHpEQXLX9AhJ0uAzJFWFLWOwoDs
NtITUMJ8kFTZBMKjmPaeDlt/me84pEzazdHp6oPro8MAp54EO0HE1Untg1BALD/G9tMoaANZlI+w
4cp3QQv6M7/pEdijeH7LgSYsXodqu9pdaVfVBOT4pd8DZTMLQnDcFMDsQwMSK/zvTwR/gX/nQiG6
aZmQVnCbgoWLjsv/XsAcCHN1MeMNkwkEHUeC1V3v42NpQgArK/noLi76o9j2hFUzHF23McN2TL7Z
k2tE01dmH7/NavDVCmeFu9gJVtcDimku0nx8SEurHy3em0FF/+qvRakzDjY6ft3YZBvNMH/pcvnt
pfEN7NlWdumrGRTffs7CUWovFD7YUFuTHgqosrx19XUnvIfMHm5LiRvw3EQ8D/ejUThOZLLSDa5/
6SaZi03paW9RnyCtUg/yEnjTpl/6k9b0+jYfTbQbK+dUGdI5OcBd8xw6XEubJOHQ57GcjlEwtrxS
GYdImmFaNpeOWt0eMdScwKtDRUF0OmhysLNhLSk3Fnq5YWmDvCFuCoPvNS7FThY8hQy7w9msHgS6
Y/1WK35bECOpIM1ti+8iwHzGZ21ybKLAO5Lq/neTQM5qtSd9jL+rssAWCbqa2f2+B5RxWV9djQ5m
Ww3Iv6iZoYBbree8LlF7VnlxXKc/vaw9BCJ6Y6W8qdSULBqDa1UbSor+pwycn5Feh7mDmXE7RlBH
gnZHGfLcLERcgUaMsIhRqTZ8KGAQEf/ahkW8BcP4bY/TU1OWJ1NPXJJEMPSpRRS+4G9cxe9xW+zv
SNU++SXi4VMz1bEScgiInl4FJcIpSzStbG0z5oyUJaFjpw9io+VkomlTnVvXe801ELwK1aUizq7o
TAUGKdaAys9+kRz82IHB+he+bVB5RzUy6fRyII9sm30KhtSniOAllDoUgM5OaDvlCGvZFZdrdiUi
+bUJ9t6uXwcDPH/TjWtfpcJEspsOYOS2G6wnVEd/RmoV8hZOrvfNe9qYP+8TPGnrJHQqjKSzEQRA
HUOAacxrnSEWCT/NoK+i4NoOtNb2hx/Lq2NpLDbkPSsH1yeHnNzXUGNEJYzkOSAtQvr+eWrEc52K
66x4E/gSrXrS46Bj89ejAvEDO/of7s5jOY4kzbqvMi8QY6HFNrVGQoPYhIEkEFp46PCn/49H9W/T
NmazmO2supqsApOZGe6fuPfcF43h+SY0yAG3iAVa2u5OY3AyGIwCJOW9oeSPlcZ/CNoqTsZLH30x
6de05Wsbx2fDaLg92Bnlln+uXRT+aWcl54Y32ZY1Iomy/BgLuRU+RrZsZHHNZvy1zyrj3CNPgy2y
HscsuafmeCRMZzxUZsCgx4MPNEryQTCkMbIA/1WVA/eJHjh7W8Z3h97yqGVuvqlDnQWgP17GWf52
stl8zsDsQsy6ALt+qSUmls579SGFsYMpdIwBTJwS9J46ue0N+B/GWyUD2S6xd2XcmuvRtIYtHTrB
Lhgr+j7fux3xzRMI+k0VTGpK2tGp2izuuhphDyLN8uC1znYRBnXYemYwFnwSRNnE4QlV2cnKarHL
tPIkZeJumkm3MPvKq8nUfB8PGkKWsjwW3WyeZCCvcWlnWywwd603an5cLQmWITLVljqCro96FsRe
OiLajU77M5n8qqMxY6gAVJ6QpFknz2v/9U+sDQ3o8SfN1B+lAb4W+dqh1i1zE7vWixtU8hR0byPQ
WOZLSFEIrnWIdlT/2LEM6rtkX8XZhF5RaGcT7CySh+kgQqmdEy/1To38Wf5Pq35l+SccdSxBGxuZ
bTmDc/ctBwGgf5WI1w+27QXnsJfp3i+t90QE2WWKJpA8stgERuGwmpr1M4zGa0//c6hGeYs8Lz3k
aW7gHOmRm+eCNAuNnItqSABuVI5zjgfzjojO2S+vcnkVlgf4orTanypEwxJWZYP4IWGl4s/GOqQN
XVej5QDLHvZmNMdHN8/Z74iMhK80WDsJf5xekR+s67DncgbnBsvDraXie1sUgme/eBM98jrTiY6Z
17jnWhUhoYG515+wQGM2e7SjrjuMjr/3DEYqGXUni5bpDfv2TibzZjLNv9aYZtu0N5uzLbrmPMXG
H4E4fVeoiOC4noj99YtoB952m02DcfTskmUOU8LzaNpkjkasDTmLn8PIf8uSgdDvUEfOEmI6Ktw1
KAfs61Z6HudHp5tvZcvjEgfG3SSFm9BJiX5Qa9PD9ByV0jj5yUnyAnoZlQyGQIggchr2rZGfon7u
9nrh0iULIduTo3ktkwxrNUiWKOt0Nu4lCqcTAvv0mFYh2mOcC8wIjaw70RZmmExOPic1F0/qbZaf
ESHlBcZmTWvTg3aXJ/EtQSEO0osRKM1YAu6HZVxrnBYFcNbiRKmqDmWWVq6bFn+95cWHxcJVdR0T
4Gz4ieCjK13dZTm1SuXNQF79N4/dV7uQr0t1ASmx2rAn248m67yoaz8ISs12Pus+lNz5pw8nJJNT
t9GVn8EB3o2sBGp1uF2k0fk0JfsYQ9XswK9qst9zFJ0XeXZp5u7ao5BmXUdUkolpbXS1G/qo3fIq
F8G0GhHJsLhP8QZR48mIjZthE8POUmUt+4D1V/uy1EnNzPUxRsU+TpFb5WHQrDWwxUrsDIqWzPtS
Pqrrc9GQY35B1d9w9vO3AH6ZPpEShuS2zT5HJQ3WkZ1TpjcvUhSfSg+r1OeuhQIdYxOrxGnTYglI
MEGGFYnNamo+RvOGW59S2uUn1SPSHGz+bUh12WFCtDL2cLVYZ6T2pMwVV33Pn9Mhfc4EojOtF7RW
/MpikpFRra8+F23/ENO5e8kOaj069WzcG/34IrtkOJYFILnEiq9NPlY7vd0tnq1FIAzgrVg3Or3o
gM5+6wmcZQgpfyxiq1eY5/CTWfS3YpI+Tv/iZHQ4X9NKeVAD8zBp4tbowUvkSHaV5p3uFm+IO744
KHeLPPmRIudZZQXVay+ZIrC7bs4oa/6EtyJWnS625izuwrMP5exiNHEOSwPtKbVx33oPqCUexqK1
dkOLiqvzmmO+TNOUHzDQjgRK3XUFYiiiGUsEcfR9dWqDeiNz6zlXA81auWu0lHmMDu1zjHuKFuvi
mOim6PSHFucL/5uMzCpnrwyB803rVBcZsfJM0czpZIVWxkIGS0YUfg8xdMPlGyFji1kkZeQqNesb
RfS4WoYtU0h/4g35uwe2BX7xB9a0Y8R+BV9xNm70dMRJxItuj0WPXMWeqJ7KiLoI1OfG6qXEolt8
tpq2a3PtffkDIidE0MP5YJVTt0qd9kWZdmzOB05b8a5qz2V+EIIf6oQTbVR93ormOWN1jUmG2rdg
aJOmtPWxVl2SRiPMYvSe8tm6Ca27Jh4q6LBB6dwSTEGaNqJahU0Aq74K9BrjTArW2AXYxEvTe+dl
dEChRdO7Dvl6a3o8IN3IxwPy0ESHwL9oMH0m+5EULjV1bUZlAisq9Qm53/4QVNvBTYJLp6yoibIi
gd7gpdns6ZYWUeNHBF589YforxZdKzznTKtfdSv8qTVJ6CP6SbLPxGbyKmryUd7HktcaAoNme+R1
a3uoHshu2HD6YHWZ8m2iRb+NkvdQValc2ERWeJ9yFJ+Hag5+6UXxY5iYBdRz2xnxowsOYujq7yzM
joYagBRMfvH16sdsbv4OTE4t9Ron6t/a64FJBLLjJQYoh0q6j0JW4Uk29bGwTORiIJRpNA6jxqMT
hLaz0TRAUYOFubEX9t6JUetaU/qzTESAqW4iksjXHoPAjc3Sffll4ltX4WA8+5n/5U/BjRnUVtVL
8dBv9cEPldaKd0BZh6rosyQdbit7yKatPGfK/f7PWRbxQY9V+hmQz0fo3jdcQsE0usZJ3Zeg7iGQ
T8ZujunkEYlzHLb4Jogym6yRotra11VPg6M8dy3oj/UgvJ0yrah+XLUkzkx7TU3GH5LFa4F+Zq7I
JVz89an1BfYHw6ByeCz9UR1za0dxjXmmywFBBi+LcWpxYBjqSyVm7bUkZLnETr0M4Ja5tamqZo+U
37wbcd8AVEBXGmH5pfArlJ7KHstsbfGgZgwiD/1kYLMnOXFZACz+HBIQ+SKg/jK8ASmt6jrIKV8n
LdDEY+M61L1U9oNBTJCPpiO49bLbF5UJiAztyTFpDcRYrs8WJ8lPyRyXXC2vve3yYTjn1I6Ohm06
a6v1QAiDoVsTU6Nh0tVug3SfuroM1zCv2PF0A1Nv68+sTtmMHnTsmnClNQjP6dfwk7k1D1F5sKdd
HSNp1RPX29rWxuz4FBdHrJ7M3ERlsMVOO+WwsYySRr8Y6faWl2CnnLhjKH7ZsY4/nYdbm+yHdiq5
XTmR0oJmUdi49j0GtHpLcZCN9laE892YDQQYuC4g0xIGWOveiuQknqfGOC0G0TE62E5Pa9RtsHpq
5cOy4FyaXHPAt2d5F/JK2LMzfW+K6pfVabuokrd25EFdXLehx77SEVO/s373wfQSaO206WwMaslU
2sdUh55IUFeFDWLXFd6lJu2FhRqD/HrWSc8D3VLFzB50E6dveFgwHXOvzVfTfoOJra+LccBYoiY+
TmTj+Wv98sJs+uQFeA9AJf008/hTZRr6Tw/sMhyCdZ7f0wSVEIknTA94bBbP8uI8iaU4cqK9BLb4
tazc5pm7zu/mXzIwLqkuyQCX6QopPIOxIFMqhXIjgvTX4njDKcq9Gve/vVA+TOi2x8p76cT0BlkS
spv7MobDtamcva/6155RBaoxPFuK60CqYbUtlMtLrZtdgVmWF7/0k5oOr2HUonQVVxkjn6RCcC5W
OA6Cf26+tG7uLemKyEiTnXJjLk9XZs07W7RnvzSRLmWvdsRfpUrFMejR0IXdKlflneg4npdHrlAb
mWWpoRZF/fAbtGPFBFwXe9iNuU3v3vHlstJ74uh/y57nUtPi3eBycgYFtAM1OfY9tK46DNjlSvaz
6LeWEouoSAX/rKSNZlwhiXKVJ6qX2iXUHEUw5VRWnyFSC3b1KUPnhmV+UzfH3mM30XovLJq4WVSN
VOmcTL2PXQ799XGaihQ0FqQ8Xfse7OGjC0dSLtlXiiwiJPeQuDweNQOM5dugNUm9XZ6LZYagsWBh
5cMPZD4JstB7UjUzos1ss2wulgVW53wRafa8eIkCrM0rDVGjI1O4bn40M0iUb/GkIWkI411JPczs
kdcK3gkjfO6sWTXy4zNGUCKHaKHHIe4Bng8GiWAM1DhjkpdIfSHrnt5Z1dK9BU+BHvSoNeU9gM6K
6rC8GDmHb0vNlEQaigfU3hRC08FSN56P5BMrd35X9ZgFPLgAXaP8grAh1OxLVVoGpefyLqex/T5S
d/oTA5/F4mW8etJNeZU6e8lW4xYj055qxwj782xHP2rXl8ToU6S41UO6X36Wo7a6smaTmjbihcb/
p9SwRAPhOvl88uvFWKwAcerUZ2wHvSnZLzOgCdXJMm+eIgPBKTsJtXVBf+audao9Nrj1LsV7KMZO
7tQKE6kZOy+fj6Vo7tibP1qaWymCV6wPLC6YZaCoN69ZHn8sz5AwjHHnTQ2GFa/aRtW89TscJopR
oyxx7gREMfej+2Kk9ZUBX7l5Pe1vzpACF1Owx1tCmaGeTH/IPxkc6ZI+eDkpehbaxjxtMwqlKTXV
m/G2rDhkAZSgdp/n+LX/dmBCryabuyf0bvhyPkta6lXA6AI+A+ulMv8hHu8zKcZ7EszYLSNj2X9D
zxcW2uPFP0n2PMPdmpuzaMvLrGAChZeVu3ra2/gBKpu+QX1Z54TavlPTKVW2sCNLNrDddourUNVz
iUIhWAX2V+VAXGQjjlXscjtlZCxYaiOfwq2pHSySgF1cQdsyCRkbp3xr1YPF2ufkkNgLna1G+DGP
Oxuz81jb0Dyrn0UwgMSenWnZbUYr6jafTaMZKMqLeyJ7CpTI/cQLA7S6+OSk+9CDeafamUR5a+22
uMce1bFafqtTL637LWr/kuYoslbjlP9VM8ixp4ZcHNzcH28RLB1IDnyv/QxrsI7XR9XpNaPfHp+o
DJ3j6JLOtvwV4gHmY1CSnFSRIOuQ1qDmtKX6bk5++LJwLTJs1tyRqH+76FDBBMhqvV9njvkJtJWl
OM9VUjFP9+GLTxqLMwG9iN+H10AbUpv4VaNWcxED42mxcZvTQohVZIinOXcFHS/NX8/HEtT4Y3tn
NWgYiflaLMUKTqh7WRIl5cc/6h1Vf1psNXRkytHRmvo/M+nCNjdsz+qV42SXkgmydMp8t4z5dRpT
Y1M2xd8+T66qcpIZJRq17S5PE1zFJd8d1ipvusEYBkg6uhJIraZ8Fz0GXI9Bh6sKCce0Dfgd8ryc
Ga3ypacpgqYM/+QKH8s5bKYdY/EtL5dGj2X6P7Z4Kpup92idfWa5BoSlxmVMWk1yXlNtZFgq6Haj
YqPIF4yJWO8oh0PRdN86Cw8NjMnaHDhIih+kowx3Q+/YGwHzFDowWxlunW7YoCUDjAfaCzXG8MdN
0736ui9nYpYm/HF9ulv2Ia6O6z/3WClRgi1lph77SPmdP36FBaIvLqkNItn3y/DETnM9Cs3dqBn4
gizwE2dHH3VbUAWGMsXHM1PeysEsVVBDLs9PbHkYOBjzroqceKlGRhdVe9ke+9A6krdpzMJ1mzSo
+LzXWbQ1Mu7XZZiwzDG0doaNPpjPCxyjyWfUtlmL2hM/0JBxjPpBTA9teacY3LMV880hAWIPmzfa
tS/S5uomYZM5E2l1ff0z2wCQSP+d1sJxnmM24KtSk4ep4ztQllzsejAYuyo79ArzUnjVVettGCTu
/OWP34tLPRQZ8pKA97xnVuPTpDp1Qmh0y2k+cBVIfF3BaIq1EgZ0dESM4es1qZ40IyFjyJhzyAoF
13UCx7Q4xUbPHq3cqO277jF9HNRVN9ZvHUeymqwUFfMYoz4IOiMvQPSHePhnaaA72T5bVv82jJO9
Nvl8Mrj6+4WxFLIu0djajr21mcYppj1HfDvSYBC78Z3V1XHOdUpAl0BIT0l91aAeddmvOSm+zJgj
gu3csB6lzlmHZMv0EGdomHQSsbVrhFxj7p6TUJ+R1NmPhVJ85ONwE40p2dckN9tHg9VIdHCFEk/V
EcW7w1PJcHY7cLVEs2uvwBInK8GUdKPDn10kFx182JXrRBeXImUtAs7jUH57FLZoc3C9lB7Bvf9s
XWXxUQjcGE4DBajx+HkTHEyeUIRdmbtdxEOxi5ZujmhPW4iikDnzj8mxFhVDawxfaQfHOOEle82n
ZbKQdZDkrtVNrnZiC3kncVmACIcfqsE51Wx9uwxQ+KgFVcn7AldJMnElcPJZ3ZsCDTqD+/4MoQob
uWrhU7ZDnsFj3kb5n6p/X47Q5Twr08/EpSmwarSU9nseJPswYT7gDhMJBE1z9di97mjzPzWSJY2i
fozF9+D3X7Vgr+6nfGa5ScmWoKpbTx4GTCu7tFAclzXeggqhGK+JPV8zf/1U3V0ZBQc/GVcDQh2r
dBnyRHshL+YQKzxAy7wG/fLOroOzpoX7wsh+L1COQuOEK9RoGg/BqlGijyj0X4KOCiy0qMB8jnM1
/fKAAiyajlHGp9FPPlAcMtybVsuYs2bVs8ZPuA8GLzksYKhF6TWKlRVxDyzCAbX8y1xEtH6UfSN5
ojIK+3Bli+x7AQvBqGW9VFnEulrvfWp/p23+qgBG6trUqxSTRtX89av2iojy77KuQ+23n9v6XRKy
Qrfb1bBdFLeBKafSDA0dasuWzW6sHr6mq16waB6XBbDhsbFjQLOyg+AOC/AhRO63xZTBURuhee/C
Z9U+TRPlPRhH9KnKbjZ4imBFdVgoiV9vF1c3C8y1LLXvZThsuspOPBGWAeqFDQlCVofP3WhRwpcN
ISE0ByiIyFTV2c9hKup3A+K39fIlZTE6rJ3BXRcQudUinvgN1LPq3efLja6HBWTR1RfGhBelVcK9
cFhqv6V3q7RbUoRb6bPTzN0Eij5i+6wi765FmG0BaEKim+wnO9t3qftumBzJqE1/x0pSGxvNNmhN
VqTUIVbjP5GoE52SoX7vDF9sWO+sA7e7oTVDCK9QYqpLmxQSCb+fTeDGLzXzJRICdIDG8FON18lD
Ioq3+EfI2inS2LJG7Xvzr2OX5aZ3/ubOhKNQ4SRUZ6Omowk3YNnCY7AmD1siLVvOb3vKPqukIDbS
kHTwH+Zev8aVRCpg0Z/ZjjhB6+QYLb0v9UCkBdI0E1+NqqIXARyxmWpvmvwSD2lDQ1Gov2isKoCu
f9AOblOU23DyoYQY7ePC78ok13Xi79DN+3SAJuw+1q1bF2k4fPCYZznUduWMcdpkZbWuoVcbpvui
puMkV/4tteZLEa1Uz8ji4xVPy0Hk4q6YIlXiXCRDD4bI1IyTzfY0eAZb+oGLEB8mJznHHefKvZD6
y8I+zNXLD7TLpGv6VmR4iFtFo4MkUuxDC5lue2aI+bVMWYyJkyNuJY1o81ox58d4miADTKyNegtn
mdW85OHJV2KeirQ+FiiIYGi1rLx8y/Vlq75IKFXjuTy5UtH1VA+2zJ6YUZwsqpfcLv5Yan6q3mW/
ltei9k9ezbpOun+KUWCTQaKrFz+zosV59l8zmR7Vx0PkY7aLWW/SFrMMcPke8mkQW1CysxEe9SGf
qS2esPBxobPGU78N1pmLgAgFoSor9TYvFbEapy/99QTUnSUyWw/1b8/Q4VCLUzIvHWAHXgHncXae
1UGhbnA8RxkpbSviFRFJ1ATOzprybTLZtrStU9AP0zV84kv+5bQcvFrjUnDDqeGdkKrU9tX4Htbl
g0sK1qLylD2K60b4T8tNMqDyAXekU8qz309rKhG+or9cgIWFLE52GMFs44jqr1nZ/1JnzXL3E+N+
sxAebdGJ2vNOodh6FSdmRslPCAcDtHpC8ghsw6SsP7rqebacl4UgpYpe15KfeRmcceAp/KBFVFUU
vXc3vY1/1Zr1t360d5ldOZum5gNVVcVy2Wg+btB53iGJ9ENVqqqFgnlrgSWs7GE4puV4xCb1gET/
rR0ht+OufynHp7hgk4wl4kWYpsUiMeXoyj6X+pb0O404sFXSOuRUivGfaZxhMAxwHJyNZmT9o4L8
vwoiBuCuZE7/M4j4HaTwf7wlTZSUyde/04j/9V/+fxqxB1jYUSGJuq+4wv9GI/bN/3RJdzRYQNhU
xguo+F84Ylv/T9fSDd3zEU1aRGchGf0vHLER+C66CJfEG6j+wf8GR0w84H8HEqO08wzfdjzPIF7Z
Wkj7/0bSj2Z7zMs0io+jhhfAN6tvQHQtrhh86x5b69Gy8i1DN2ZCff/VMfDAKHDJRqO/Dczpbfc4
9rRNZbRP2Pyj58/CjWMXqu6NdrXrfSVp+NBPeokNG+1tG0VoM0Ud7jFsw42PwmvCfn0m1WbWTya0
7HUTBdqarXm2DUf5Pn65NtkTshfeppcHX+33vKg+jPpgAtLPxE6HvzZ0FoW0ODb+VB1t4kMBo3PG
mOX45UXoPW1/ZBJeInIOp/MQ5fIy4vyTXhaAIBAPxYBLDrksblIQjTCVxtw0jkHcxvsyLCkzDbGx
08HdGtAnyATcWFmPScoerrluyTtuTG1bUFxv0QZVyHkQ3htzFqzrrg62jF+aNdGYxd72K8Fxyi2R
JxkOOXN6znq8wE6CYA6hBGlpCaE3Xzhp1bXdzQ9poCdUm1604RCc+2lkbVRfmxHtgAdAduMKtl6G
hpk+yskKi0A78DklO6LkUkh0dboxa7JH5DzhkvKfCsAgbZVX2P27AtYQxRoyduNQ1OZL3Q3jRY+1
F8M0tnPXvrnx+OjYhA2PLsQjA+KVKpME4LZ3RfNiMLQVOgj4OnhwK3kd+uBV94hFZoc51DPLD6vZ
dWyrNlrnQz0PXi3CI1ZdzJoORtiYYr53yihSVnQiyQz71iXMX5mytjsY/mdrmujLDAZ9WmwcMjAt
Y8SsiaTFE7qQ/OzrwxXo20dSUXHJ2URFPBnVjvkQ95Q+QPDTQiCFKICCzDb2KYCRjeU7EFcNl8Uo
JLlqAPZYsNMHuaeow05BeSg850xqg/iQ5DR05bnzoHF6UVRxnbAKqw05QvXFnzebZJEVUbL2pz9d
Eb3oZlHvDLvpWexnV2geaLJ166k2zEsWOo/QIx8q/NlrMX7aUe7h00k/RB03D02ur6ZEjgfN4vrL
cOI5yeRv+6Jp8dQHu6Rh2zMRVnRpnYGGPol3Y2nsM92E81iKUzvU9JNjsLdm5P8ic+NtZBGQAptp
W/Q98YV5cYzCKt32cbPhJOAxm+o1rT/ztSa8hMgHB1MRl0XzEFvjNWybvdEixSNO01lBidrmBZ4q
I4mfqdT09Uy8+bpr8abV3q0jROTqJcMO+9z4Gr/gmX1Kmie/MLV9ZWNg0Wv5NyWqFacgtaUPfTck
jrUkGIT5WrHv8wYF+4BhFFfvuK38Lv4YnXuYu90hmBJtM0iAK13oHWKKmiT7SNMn4eQJMIh6M3hm
srUM5+Y1qdjB81g383tpTN94mTy0Vw6pvROzGtShHtdn5fjzTmZsDuJpuBMel296ajDmkigoEAhs
YFAc8FcJsnOiR8jxu0APH9vhISRbdduQa8MX7+aVXNFW5lKa1WwvPBsP9yCdif2NVawDh/FGnOgH
vf0KSMVdG+3XNCEugy1PU6x/6VJ9QBG7c6QeO5qsvTfEHGVpGx00v6TJUCHZpk6SXYGTOm/kUZiB
eaHTZ2JghQj/gvA1LvKTyJ+LWFTbLim/5j62N1S+0aktXf4yVfxd1/rWCEbrIRlb1F6W92ABBTpN
8fjmBRYzEPstdFOBrw5F4Ogfk4wx1GChdFWu10mxLPygiTbwsfGaxfTCY42mwne+cTclGjYtpB2r
Yg66jZOZ3yNWn7GAFzK7MwMKR3/xigJxdPuH4na8WYht1pWSTgxFtbNM19gE3m+/dElSnf14A7xm
F3fWGqZZs/FrTiYSqvdTRdQClVv06O4NrwctoM3g3OFo7uMmobx25o3bNXD5tECjWdUvmUeUWGad
p7pHO4Z+qYnt16LWWXDHNd1BepxRL51C3BB+RUdkaR3QL0NbFYlB3jqDdR2K11UU0avQD4qrOw7j
fqprn3FtqeTP6S4kCIjZAch+xWAS4DtOraMNG8NB8uhsWi0wIYsDvRxxJjgZDbzIQDTiEtn4c0lG
WgN/NIjSvSS33Q284VD8BMyOUlASa3xcj+1cT0fjgNWlJBxtfsj1m50TY2tOHC9d3W9iG/dbA4WH
1XbDbjpq9pZbg+MMRIz5NToLJ9QRwwTb1LH47iRv3AUCIo6e7T2NxcYQW8eh4VobC4Hep/XvlWGv
C6ps1/bKD2y38dmN8TxKLzn2HcyBnA79krj1tT2UkLkebCSEaUwclmf3ahCjn209eE5ajWiWQcvu
GqTRu5aPxVFL3UNctwcnBTHS9c/SE69KKZxR1bLWeceBjZLBH9/JLkXfM4kdgSzkpHqCBsO1QLtq
aPus4CiSWh6G9si5CqlCA9MnxYM/xsNjhjoVFDp6/+YWjLO5qqSPfcTj32tksJuH4FGyt3okkqM5
2bOEl8VKP5kEthFT/6yb8anvZu3YRnz/A8Hwt+aLSc0xHpIQ+zQMnlNs4pfvO9TF1YPD0qWq2Nn2
uMc21VgzQa2/K8fud4QRfwtoKXhpUR4YSbFqBrvZJc7IjHMEHZbBCB4o+YvJemlgWe0G236KKECS
nClKHwT9Ng5h3PVQmTEpH8O5Y3pbYELnOkI6Q6YMgycuheHqDR+JmWCrVlJ4phhA/g4OCI0HHdAx
5JjoU7Cp2yWGlh30gb1wJePXocJGMhcm5EwmikqDRCcYoBx+JxsMW5YoXgBWvTv9tOMHr90TbkMY
XrXKlu9K8+AGXb9D9dUSnWYMuyn5cjQ5fjR69KeKjXLf+Nkef8vZFWPLA8Q7pmsWvjszwJDSb7zE
dy+ma5vY4UZj43oYKyLHfCty6i7EWcwHdRZgHXnDIiLJVVT4BLThqZi7t5zAjA2QiGhTdeHGYyE+
R0F3iSZogdIbXkWAM16mnFwtW8IriQb8FCbBV9z0WBxxwte/9VBYNwv7HLDYbjMlU3qSc3csCIhN
DPLEstr5YtbabI1GPiaAlhMnWrsy+kDLxIkoPt0GJRlTBXD8IQMy8okwiWrtYUYv1NrwE+JcPuaJ
04N+SJ3H0Dd+CKaMMGCiSjCkf2won9bN6KXHuo23ubJSwAzK1BcVAubO43M+Uq0gX0fJ6pScdckY
NruiFdG2a0cW2ZGDbTwjbUHME9+v5hrBY99J73eaAfGaRgJl0BLlmfmbqTvCOrMe12iOfrcRoCyz
com3Th5ybtGzwQh0U8iaKeBDqXNEl6OE9juXT6EQD1jKq5XTp0+pvLGeegyB/G47N6GkBFaFDocl
liEb4BBV8eKNUAla+3EuG3Ojo8xg6WXtmlZ/qqahvHXUPl5MiR743GNjzQzZVId7aou9VF1D/+To
o0GQZ/PoWc4FIuQV6J7NYmfqD0DuuF5Cka5srW25ZQlRm6ZBY4XOQk62svlV2OKdkpfargUIYA2V
sS7r9t6XcwHoH0sYao1jbVuC3C02YOWQ9lcjRyrS4ujm6eb99lSmCf9NFEwsMYf+dfIMIHloTUGs
TeFOdsV8HjRC/mzLWmWTFR07CWeFeWl/yrUfzpiUmrxn7zMcPWGcQhYFDXJHLfUoUm3zNkS+tbb5
O6N/r0wQ9M1xHixCg3CfrFoH+Y3PueoZAbWZJv1dO/t4azQve0hDXVJY9+JT1JPDoK+Ghhci+LC0
KN66hbCxCY9vduLtpVdeZw/RZAWU/yOs0z+DTzWaZtNDGw/fvUUGWWqrSNbCues0Gxen50RJ0s1U
ILq0Qtc4MoC+60pJHdrt0R2T362Ff93nO5rxAGziHHJTftEKhz8Kg/8uHsX7DOXHhPbTKuwPFWvJ
AMe8tFcbKhC+n2tpsNap2tbeOCnoh5axoqfHv6MMqBCVyCfx4EcfuNQk702anNqeoVkWPLrD/DZq
DRpIIEWmeWbY8dkpeFFUGgJmffBUwDVyFOAoRqCvgEdwp3E4PLn4oh14SD50JXS72warbg7GftNE
X6HWHwM4Sg48JaTF1HHj1VSgpRDikmJ1VbkPVsM7JgrJZA7uHknbxm3dgwuzKTBeJwhOku5tgOhU
t+nacAOwMiBnW3RxwUs4B3+oPn95A2eIzTxbq3+Z+B8Z4jdQo1KuFvy09AblXXYcf154l5F5LlmD
JhCLam1cSb+92wpH1cGlcmAG5QpUpStkVazgVSyOfVhWLUwr9aNSGFc1rKsB2BjYkRnRJYNRU5se
HDe+1GNzT6X5UcLLSuFmOfCzypATWgu3uVOd9TK6MQ9HrTyZYJ8LBkkxFC4fKNQElauCzmVB6cpB
hHBpO7+zAT1xdZUK55XA9Qps64rY52H2tDtbnW3r/uqhgGkYmCI/RPykberG3sqaxd1Hk5TpzrD0
l7iEwpFyKmOiqkyIBKn9MDX2p4A9hgPwGonw1mdbEzKZD6GMoM1PR0nsBthlfRFcqH+h8CismQHf
bIJzNlPiZKiqa8U/E8AoGKX7LnAVSjuXcFfP7NnwxX8CxU9DywAGnbbP9O6O75IZD6MXOgvKx2L5
aEpYbBjLdkVzCGKadywXmimeU4VuM0bwJZOHadwf1zVaw6nCWBFYhxgsI2Ho777CwKGYf8f0DaGE
M3j0Xxp4cUEUk+d5Hcb6y9MZZeIuDQcWbRWcOTkHdwgNb8oVWMOhCxSQbiY8xnZeKSvemF7klFF0
zzhg7hksuygFamcPtvP8VCvUHZ7hfjsp/F0PBy9TQDwLMl6lEHmaguWhs9hDWGmPHRy9AZ7eoMB6
uHXNlc/HlOuuIpMyb21rGmUiHi2cFAtQNbIQ60b6A6lBCq3M3KGF5ueO2jMM450WQ9nXQvtO/FSz
oQNkiZF3iFHm8FxG00WqIKsSXmBTie/K5QUAR11bPENSoQVb4b0HCjZY0UXECj849W3HVyLomWPK
W55izNLCg9kDLdR1xUQKHhPWv6HCGuqGf7HgHDK5oowDfOjEIBC9m+tfG0FZkMYmzXx8pXb87cFN
1MZjqzCKqQIqugqtyLfnRsBzj+bJjZEzYnqtq9+1AjIWrF9BMQNpNIpxFwftvY7QyHdwHJkbnycF
dgxb/ff/4+5MliNHrm37KzLNIQMcgAN4dvUG0Uew7yJZOYFFkkz0vaP9+rc8qu5VqSQrmd3hGxQt
i0wmAp035+y9dqtRjyZ0YI1+DDQEMlTuqxOBXo+bR3KqoJuY3t6bjVc5GA89HEnRUYKpNFrSrIOd
kYgHT0Mn+2qhddjQorNjB+vfzNvWH3gud0IjK+sCHRsy07tE4ywTuJYZjGKim2IawEl8MjT7UkMw
qwYcJgL1V1cDMske/m5DzBwgZzoaoTm10JWq3D3aprdNhW2uK3iblQZvjmqTLx6ZiAA5kWSr1xJG
ZwirM9bQzlzjO104ntGyN8cYbf5AWxtrkkaBRMhOaqyTEA6miJZybo2fRQqjNPeMYhUvLZgqhg2L
UucWn8CtrcGikyaMuhqzMr2k8bBhuRWCwFDfLQ0lVSxsRiilo2PMR6z6FXwRdTPHFNjoH7xH+JKa
1kiAl5i7MugwzLa2dUDRd18lFj4aNHHrZKngpcqfxcAL2nsNO0l3eJeaqVqNL3lOxzZqafIkQAGQ
ULIrGXPPvkFEJ3eiNp76XJQAEkW2jQUbv8L19pOtsoMQIbu7xSXMIfLQbqFDGCDHPrAUB3nOZDuS
V3PMXPcwT5KQYOhxDfBYR1NklebJFposO/WflT1Om1EzZys6u7Zv3zU9NForMrHrO/BuRM+6AGSt
qilUEot7P6ZozibAypRiV3gSpm1j7DKr+XBDSoGpTD8XNOLrjA0dWQ3WBzlIXwXt+t2Yh8aq9730
ZqjNlxbIkakZu0RTPSozerIRC4f+wFMdeJgE5oYl3oi2pwc9bvkm8cGogqDZfCRdkG78dLhFgHS3
WOEuE61+RW1tvwPEV9WVAT7COJYCqFG5XQaPfxj96TTn9+Qve6syVU95Zb/2RkVxYDa+l4aw0Qia
JzV4NrsxidTfNO5wJNkhpOLElFifE9Ztpp3t3WLA9bdvQ3VGL0s9NpLbOkiLLegMYmdsAMUFldES
JnPfbWMs/Z+GKd4ARGpRUZStC3dY9hRUD6AtD6HHvsOAHrXy2qk8oYDd11FasSCDzVwCaVaa1hyD
bV7EsQlvkTyvFEjn1nDIMeBR1lump4CO5MnTXyJNgI5TKDbS6h5tzYlOUmttZCCDTY2Phjr/25/a
qF2240jEAZpb48SLwo6Qvc7G9al9Xr8UmltNNqc84VnhAbx+UwUJpCg8iOuOMfPURwl6ZgpWx9QW
DeYu656CjLurmqI71aUZbyjNwEbSmHRHf7GjCBWC0ijt+cpJtyOsF1Rh2Gyk1gG747ynnNyc6mU4
jEUBzqgs65M9wLu5/mlULGr8+ZjrXmEu42NfPRVWk6TbLmtvwjFgK3I9Oq739lQ74QbIV5BvqMn7
cJ857vXDXP9ESbzitv/T91iFbqa0FofO5SbSkUdwjNSVbNQF0UdM3YcytDiVUvz2JS7ZttJZ+WZr
IjjUKGpdeD8IYdN/RH/oZaumS0o8cZgnE8X8UwoXqIbJDzrHvRmIttnz5tUnlcQwNGqCAqykd1C3
cxGvX3remu0ozMs/viVcn+yfsgas3VNS+8cP6hmd0j/+N50LazMrhvZ//GCsaGDYDYs5Uj6PVAC7
PVtJnET/8yVo0Wrw6fhmkqgtmp9qnQa8BX4XqFUhemPv9cap7BA4qkhLD4vmxcvD4q6KWA8PCGpw
PymW/CHsQKJWfAdfnjksW6u30AINhb1pIXnlfYFJJzsSi87yoQc0UbJZSQMDYF+RAfyJkqeiZOIf
afM/52F7nyCuWKfMpSvcqoL5dEzIs4tw1S8UeVH3hlsUHl+LAIEC8+/InsC9JZhj3yq/2GIzC43p
RUSNwgcLxCFDBRk5/uvIa0h8EVVF1FFvc9qNe0iWK4+HEouD/ZEIJpbJpQKRzekrpNn61qgxs1le
DCNEnOZo0pMAag4X3tWWbKNHJ4cqai7x1qrmdleX5W7xG6RdJNcdFKWhde1Fp8UOMFdOaFOWoQe2
3ZvTushM8LRzf6rC4RdcJW/mhAM6pR4kq1M/Fk/sE+117NbeMQ97tkutB2Nd2vSD9qAK+VKxiBPR
D/a++WNtWMmOgDvy2VDal5im2rL+bET10Jn3kSNAjLFV0Zpkj7pn4Z4h8AzY9+2vwpAvLZtqUE83
eT7npMuSc2w4ISKr9I4s6jcsdbjGXbIJ/aN0+pbmCWqTaJheu9k7pdnrIJCaRvb4EPbOc4BDaAzS
e2wcm7qpzhTj2e+X88RWsnybHUZcMMukgQzf4yJ41IetfeQvCoalJ2tzEyfpZ0lA/UAFn0bc/B42
5rYI7RhlbvHiOt43x6CDQ47aCirXe9kzslZL+zm29rviDIFpRCjncZb1AqjSTA27Ei+tuq36RK4o
VHq4artv+uzQ7wY+CHm57PE6XbwhegyQ4boV0jJKuyf0oVym+zTy2bnBTDTpvIesfxZejxyX7x78
zlujpv0gsErFSf/ZjYrlFftcKuDMleJYmxAtOvUqcOZvXQJ+Gc9gwRNDmogWJBeNGswPOD+T4iuD
QEXHBPhuiZ8uqaAlRYjD2VVgDmsRHVjzK9iAD4kz8aarqUFhhkQ1jPT5wZjlSHRjw7pPuezu45aK
w97tKdP7WnBjZ/5waOJEPpZUMStXhyHRy8irstyiSu3J+uAUSjp7+tLRKLIvTTZvB9v4fo/uOt6Q
YRmsvN59NyQAJyVfrD7d06V07gQtuHRQBpgvat5oKwkrau5aiRhB34+WMIxdG7cBCsPuzpr9b0Nr
XhgrbaKI7F+GCio9DA0oHu0ATXj+wG+D0i3fRqKN9mrMSV8N21fpZBQQZsnCxn6IyrrejWPT7qjX
4AJN3VuLYt1BepV5ylX6Y0ZcjOLpKZHdT9w1BpQaHHZkF1EXNMZ1gttrDX9qAz0PgOlEGENsf19q
n9sT+NiHgtslaJ7D3v4cCxIlu5CaawUQAec/wDT+oH+UJB6ZGhlkDBSCle9AOeYlDZOB17E6t571
gOZ33LnZMG5bx9jnzZlNVrCm3++vEXOhYxzb9BigDOkytpRF4b7SUcdjHVH8DUaPnZttUG1s0JQg
Gk26gaVzkmyaXyCfNRu3CJlVE26J3964XvXNNNx7fCtwJWFjxss3YCdHhNoPyooQuEmOLHxnnSX9
0Rhd6zDI+DWNAVj6yKFYptK88w1nH0Uza2MkylxXvXZntxUIVHd4cBKBfs8/UM1+N2IUNaHPZH6T
edZt26J4ZwnWuSUSdlyXYe0/I2784Xt0bnhsUJF9iWp5qptHT0DbcigDTiHPov5B6mY0gpvwXT/w
bbxs0bRvDUxntmOcpq6iONE7T1kG83FOL90QHQJZIe9VC8ZcanHBaD5C6WKNi4x7486w8CoduZgZ
z0WW39bDD/JPQKoN6ri4RIIBFF3LFrG9Y9E8BLZsa86l20dbgF949DyMzbZxyOR8T53qSXoSrZR6
KnsDdTHK6dx+uB53VgTwmRm+QEl6ZOtVz3FHzIhAlWAtLLkduJg4jD3I4yZCGFrXu97J3/A/B3Rd
I51aO3+B09xXvoiZefQe0aXIhpUXl/9z5/EuDSYeBbgxd0EZPkt02TbcnH3hXALquEhs3Y+acQsO
wwn2yBsBffuujUmAN+7tYDglMaPiFDz6VJNspdWeKmYEc+xLl88nA8Oo8n3Agj9MRM3gUZH5oH3o
0nRjlp6FnpCue2seGFxJGwU6sprMwzK23ynjsln0U7aRag8d5hejbC7gcJ4RUzy0xEzntbMc1BDm
m6Hwli1rkNuYLA8zcF5d0/lWA+aUBSfA2vKY4DjYYDv4TkROs5qpvNdIKWraMCuD8ilr8i3d11Pq
yi3twIvZUzLu8/otHabTkDybrvowI9Y4IiMBtMN3M9wy0e5zNTyYTAZWTMvGmY91RZnYwkEKCNnS
NHu67a0G/M70xOD37ltzocRciTs/Sbaz6bw3qPboXoU3VUh0BOqE3puhJbn0UnAOISP7Je2Hb12m
CGxJkgcbLAuoxORpVOWn71NBypz+3c/hGKruRzM734umPJc5y4I+eWvk8IvjYWIf4Liw1ih37B89
JoCEOJkxu8TK3gV0J1aUS0Eqtz9c7mfoT7BlaehPlbX1c3I//PklSg31RJLbbQ2yxGyQrNeT/ZCT
HbJmpsED2wyo23mV0NomHne07qdpW47wMCq3Jcc5qd8p6G8QJpk0vBR9SSu7kKdI1YuJgraYvQN2
cWfCQmDyNB3kBKCyhpH+rYh+wQayM+cG1AcrH8dnpkRCckPl9dE1zHjlIeGcnAvGRYdL/QpQ40LR
jGhnIquMAE2DXZQf+v0OqwiAjpJrSmz1uhBqIZ1PvmKHOJLry+hD2s1qtOdbMPzo8Vod1iy8maG0
P0Sech+6PmMDKowPwqTk2jXO4NzBbTWkCxasW9wWaTZ8IKeU7dbE03SMKRlfl/ue+hSS+pSKoDAE
BurYKX6A6sNCpWHIJFsIMsWHAcKFErP1o2uxe+F3XoKCx6fcSoQ80FrdAFmHdcz4vYNxaqzkLRNl
j0U00+rcRxPTxk1Pp8QG6wqNmI5MRYO0Cl+DRL6bMX2BKJzu5iw8K3O4kZ0P6xlHY9jHoCbK+mvW
RG4hFnLjlr0H0hlrVXZTsR2iqkArRKFn9WyAGb13sbsEqo2HkH5KLQpJcJCz6VAW1tahw7+2tLcn
pgyyonsw7ivD/dYATT02HVLa1KI/6SXfQIs89Cwi96GPGyYQ2RNLIDQKs/eO8ObQLi3okzQmW9Kc
OSObHjehQZZZNtu8v58prg59MzFkyO8T5QrSuhlXuLlwc4z4mZQZwonCKkQ2upMVWYpx9y6W1NqO
k71sDIRJHbRb4XvR3rJhRNA9OQUwUk50b9bkOX7SDLqpO3YVVefeW+Hg7W1/euNRAKXfPAp3HI/I
fp408X40c7jABlNtUjKRNaHaptNYbZCHNRsWa4QflJw5Q9SxRDsUQlddg0jmVeFdISolY5HnERs2
ywBeWKojaqLjssCej9gQmo1Ne36kXWopZ6ROIB+DGWFI5SZ3OXWrPT1ncz9Y2bNb2z/qKEtvTfcY
ZPctm+yn3loguUT4aDQ9gojwSBWsbJiwinQAWBX5yxGmjw70gARfp2ilqObVfcE6MsabEExvirLQ
KMpnVY23zSDkmh7+WXVVsbHd96D+kAo0tNFhoSQM7LlIlufSpkzX0rOcu2h8DrMnv4puFmoinkFZ
rKJ6L/t83OWL8bNdFlpKySgZlqdgXYnh6Lr9T7BLcpOHRO+k5ptjfM8z+WU6y3osRXljlyhn7CG5
Xaxo2QaRcFm+29tkLO8FYdGOy2NdBjUdDPQES0dQQV4SZxXLXV9Hh7FT94M1mRtnFhQHlSJchaQ0
6tHY7LMGj5gNuqCfyw0gJIhHJgpAOz12/az7gZhk8pAwl2AvJ8c/VKW396cz5RlqhNLwdr4afgBf
ETDawpdx8t4tMZ0pR7xB+2CCa4J2bxTyfip7atHzp9VSkc17ljQtXZsIrf26gMrLMHFcapOEIJ9E
YWuM8ExWTCRG3j2mkry7GIzgxgO0rKBlNAG1+shPL8SVo/Qt3scc+RPhuLiad6Vq6cvXIYFj/nhH
Q/wOgiWpEU0kn+jNenb5JUsoyhhOSCjqp3Qzsv2MluLQLd6Dn/hozoDWrmem7INcxAPecBZalDpd
wmNxoQ4jJoF6sn6Mc6nIpbZgi6QH5r5oX1lvPalpa9rEiE/ygvAr8MN+XjymbhyzOhueglK8DN5n
l8JcCvxYE+9+1Kp/R/4b1m1xl7spaxv+Q0SO1MHL830YQko0e7a5osORJZwT7e5DlsitChZq6Z15
YNdnUPfbjmzE2mkrq+ItSYilKuxlVTutTbDzgnceHkhf/myIbNoGfWRB35U/oCIReVikcjsk1nMM
T+I4jaTJdbN873/4lYgPWUM3iRJjj+VoBa2Xco9iy1XWOzC0b/jz3ny3uYuFRBHty5VaynnjNm8J
8JE9qNQXKYzslPD+suDL060StbPpJ4KK2xw8CCqZvVCKzlp5sGw1rulvvcArEbysiKaprFthcpG+
SI6DGB46w6U7P/XDJse+vY6Tad4sjrsPysF7NlzcsNK8TQ173MaUV5BTEldWAalNsIMlVn6gmUM+
6jwSJ2UcRD30TxlYEi3qR6E30MMFQ2qb0+dVffz/q75amK5jX8/wY/o/0Ve1uajLX75Khab1/lJ8
/f2vd5euu7CQ6L6U6n6vr/7tN3/TV8vgbwHcF9ADjiddKdy//mX86tTf/2p49t9cU2LicT1bOIK/
8de//Le8WvzN9+nl+9KXrrAdmx/9Jq92rL8J2w8gXqKL/lWv/X//69eP+Pgr07f7w///peyLR3bF
qvv7X/9FW+0D4gsQK1iu41tm8Afyb2DP0shqoz6Yug3hmAxKhLvHtb0zfGbSxKfP9buL9Nsn+E9H
FKbp0K2RNkS4PxwxL53SWSZ8i+O2I8aNDnL9JuTt6NAlG8O4/w+02j+SQX1OkAMFtul4wnF8Ln/9
e/G4MgiQqLMa0eTOoTxBnvR8rpfsIpvl/Odn9m8OBTxZOCayHM5OOP98qMHLLQxmS33QJuwsz35q
lG9ibzXG4c+PpD/073nNnBRHcn3H8ngG/uWuKUmTPXZxBIXGGGwDn0ItlXVKEFPyn66fxTP/L8eS
WAAQ+rueb/2L+r42C1QpnJWdtaSU2ObZb9pN7cubiY0T1SaEzBUNoFaRbTQ3O3Ax9zYrsUWUd39+
1n/kDuuzpkIeCO6mJR3/D9fXg5lpqGCsiT4xdmYW3sl+JkFqOlvGfIZl/tw53ldI5uKfH/Z6hn+8
2tKWEhKHAHfs6vv+u0fIsNzK9qyKR8jIjimTg/CoxVXjM6W6ZzS5jOnRbVou5/RaqjWSS4uarp5J
J0+YeNANytdUZq//m4+FvNkOPM+RhHf888eSbdWLnKilg3I6nPK5S7mKoymbnr/pq8/evCOHhG+k
eE01GURV+dOcFRT1++HFd2fkzKw9ZYR55H9cJv/mBf+3t8n1hLZtmCbDyz9/rqVPqZyD1T4AYWsP
9SDQsjBVzfPIC+7wRsCe8oT6pRZszv/80NYf2czXR+R3x9Y//92t8v3AGQy28gcMjw+jSemjBx2y
iiYCFtrpPJnYmsx0OoxS/kiSt5Ke3H94Wv7dICB/9wn+cFfGrIgJR+ETLDFrJOGxUJxYpeFqJPMq
+/nn5ytM61+vduA7LCmCwAscIa5k5N+dcRUWrl9UdYEiod6x37+RQG5GU5cnTSzrDtmiJAINOfAl
FbqrOTZAGPrjs9vaBxWwHejN+cbnd+Z8vglCnh3bCE7TGOzqzjzXmAeCbLiPzP7ZsfvnKt1NbvVN
u82CJL3QMbRBIE/nJUcvX93W0b6XyEDxdxO7xt+nqkU9gi3eWO2r2X6ZZyKGKozVnX8L8/GmkTyg
GWnPK5cgA0rs9+VCAQGMBM+Ki7JrACvKCzUN47PjSFY/epcZH4ipo0mPp5U7WiJcgDFgOIjmm/ky
dtNjgtLMiOxTWE3HKuAzliZU3Kx8VN6Ef4Pw2HVR9LZmIRyLJjrMob3r0uWs0FM73WfWp5fcM28y
O7LXA/YGh4yyehy2Ikh/auesNhXr50kEPMLki9qY6Z5st/vw9VCsr4yZEb0VC3witKS9SXwYHh06
UzOn42QvPO+u6zp2qpyXNckDbfHXXPVos0nb4HpeBw8lpxt0DOge29qgGV1cLI7ptFwgwYg3Bkjx
xnl+thIsiWZ/GQ1ODkEPCEu16gcVg07hORhVoNaVBTGr8Lgt1VRuqVyDz2QA05c/dLFCZgiYKuPV
VVgqjar42RbdLmgBvXnRnbApmjlzYQDAMG/Cof4IELE5E6dqjAw9xPWeh4S+RvA1+bVNaWI8xyPz
hGCPyfr8nNbBqYmth7piZxM6fJLQX54mm3AGJuHAH54D8pUoV9/E2cDvB12wfco6ovtkHVGX5BKU
IQ3y5LMZJjTc+UUfolwwEILuxYbUo+0zz8ncfO+g2wVGfiFp48bVV4rFz/1Uy3svM89E3W+0Wz+r
iBVNi8uAjAWo3Llp6NpBDGDL+mRXAn9Aaz1rkT87AZ4pVBzwpVgkFxX/uN2BKURmQ9k+LHDO3g6I
UlfsY24cmTfw4ebzwidal7HaNXVirLsm1flLAGPn5kFGw5efcDgMLlRAZTDvm+weR5u1tR5dD7mL
KuWJ9+r2+uk9gMWryRqe9bybNtS4kwsl5RVGssuI0GucndtAwaeYoBtpLYHuYZ31ozzqydk25T0M
35ag4uKQWtybhDl27xClIcLhbLdpvevaqjtm6fxmJWV7C/92xM0Q93whlAVeVtjWu8YMJ54PihKR
nT5cH0cYij9T/eIu2sPZGvm7LaInj83mOvQ49HUo8ZP85yhBzua8K9WB4RbIy3imrgmTzGAsbsLG
3xhg6KMqBE0SxBc1sI6ghczLGWT7eX7pFtaE12Fr0FN9rCFPE49QHTnracrlKlXz2dI3Cqif+QHw
ZSAckr0ebSevf173WfzTqyiF5CQurRWaAa/O3rw2uxiNc2gS9d2F5TjzDgw8LlYE9M/AkWVCRpY9
Uxa9ANrG2oQG5cTeX/9C0O+jZuQl84YzhteM9gYfa0KmgxaKQ1kcBfFmvmkN+x6DhrH255sJkTw2
qMpbVq3nkOfUTjdmi32ItLM7xMjhKliMfj+aBwqz26n1wGLYyaRlMBQ7CGbZue0ElL6vNvMkzjBC
ebtkVfMP4ZBR1CrI1FTIpTSs1EIXWSsr2AIiQI5O2Ty8W9zIvQXlRjkcJMmWhq1fOeOpFh0IvXg8
2XZz9BSjaFfrabKi62DQS99J03jl3SK4QOqQbMy+QnV3gAfp78QlnZ7aeaF9joJpovqS1+kbCb1E
z5ROsQ1yLlxumdvU4L3KY66VHOfzlUd6fSCvixfZpz/1dGAW+U+g+wfD5NIwxCnFLnxW5mcTmgiu
sEGZ1tMYBjcz3kHcRtUmlL5a/3qLZkWMY7FHH0yjlSewL6jHgb7WaAAj4YEq0/JiWXQhrRzvewfO
Ym7od7o81pitKnbE/VePJX7rVhJmfzAfR3DCVmCXuwShwCqfkY9MfQhmJmrfmp4rEnXJzgc2pwLD
27SN9UP2nbsJl4xOb5Ap0AkIrdANozan5QHLwqB0VwGjYfO+doWxhTPOS1kvBBZOdGtQUJy8kQ8P
UFv3KVHKwjVHgb5Um7qqN2JeDulCpp1pdhjpLBqMSxkck5IuWawgjBcepi3UmutWVnclWsu1P7Bs
9+evxlf3omfcmpkz0XJ+SRNmQdFwkQbt9MzteN37U72zXQ42MJg3qQ3PIBm2BDnQoNb3rsp5h4aF
4Bzn3LX9AwbIakN1kbTrQFyyGDsJXHoDLnMD7BwQESJsBBGedeEX74VD7ahEVew48B2uayJHTB8B
BqCtHxASMRsSKyTMzzpHNV65NFvcmP1FPNobp6Al3Ou1LPXrdN1/TSbgffQ5FfkHq9Spnkslz+XE
KxCHOHhKOHZ6LHfl/WJSL3E7XtFotN+9kpTB6xDk9sSXpVaxjWtYcJ6AsVN/1J17BtrxlU+8trZv
vnmjZ26WMnVRGtQ0MBOshfnIn7gr+Ub5023D9mDn1MWJjaba2Pgt1hkMENX36IqFi9ilJKW4TrZe
qPqNTAlFcpgX0dHK6qDBR56weMNZGPS8y3SuJ9QnZUK17EUof3gpG1q7gm63WPyPuRifLM8ffyAj
WMeZPNFfld+jbW96uw7N+WtaObfDYNcHNt8JWpfk3e8G86YI0vHW8HGPJHm4t6v0RjRIZkmXQ8FM
aTRA4rRWAiWOk8fzWieH4Z/FXUUS1b40tmZinTGErSQ0hrWY8reEqXRD3qA3aZNLgywjMPO92SzN
lgeaZv1UJvuu8CutejQ3MmnmzSzmbZXJYxvbd2inX8pRmivv+3VP7vDYIxdFK0l9tQuRvBcTYh/7
tkyQbbaueHQnKqBWVT1kEtWba/iHOq5p9A3lNs7jYpvM/tlK5uqIsHjT0M1dR0X/aFpgiVxa69QO
oxu8oDeN0ze7XqISl2oetog26Lo06tMY5X1fEoc4CbVL7ARpaF3cuNAseSmy5yDnKSrOPlRsqG+8
nwRosXo1O4NUeWIl4wo1QYifjizon673oSamD7PHVAX5t1/n1QN6T7J/nXKdGG21tmiK+qy3hsl5
dwzUT3PESG6gRASszsaksRWvvuT9nwPnMKCXoUsX7z2bAwakxFK7d3X8KVPAIOgqjImPysnjuZy3
btAiLZoD4O9zUq/MpN9EbWaSTFyBUpAw9gk+dg8xjL/Rm5vbGIptNUc9M9K06+du2GOsfMhosiFf
qedNiZnIUpm37bwZw+ww/NIlvGl0LLTIAn+f7eeb0k8IhhGEEfgIb3CqtIeRaE0NIWowBa2DiHDA
sXcPlUHWa8sMQz02xB6JqmVlGNaKVJ1gaxnhDxA1PE4aH+joo0ul9sptki0d7Z926514B/P9daYr
7YpNJmFaSnaQ9dHyHpeWsIKIOgHDWbAPy/JZNI7YL2SGJX5kH/oAkDKzwh4OHRH1Ir4LoBYCdXvL
w6bYzUP3I2+McDdHwIULkZEprIKtnb83kv6GKZBzWR2LIpVEe4d+L+LHV9/Lkh27N7lDr3En5+4t
ID0aDxsdvjjRiXEkfZuCtcHS+wd/ilggoipdWb1NuDQPAYBUFu+WGPb40G9ctg8rP7DOJIygkJhZ
phssk11sqqu5zi96wvy1ugQZPqrQYLD+SeFkoLUbgGQ63wYXfVmlDQV6UZB5y0Cr2ripjIb5XbDO
kiY7Mx9iLuEXqD7iYH9dtmaxvY3qmU/WfcsVqPqQ3QxynHrXglqcAokTwSMVzpr4pDY3aDRI1ZDT
+npNFtt/rcrqkTHpW+VH99elrtJdJ/zLuIeS9Cx8Fm9ZpJ4tLMDiS82cN3LxS1Dv9UqZvAQ62mQB
QgVYy9Ic9rSe8DYZv7iMHQyCITKPCJGuTWYS/wWCk85aoDktWpIBBjCZtOGDkaP3Dkq+VY8gBoum
3wmWdm3JQqOAW2NBXjkAE/fb9jb2tw4b012dIPFwYKINDn4t3FkbOFEMG6GxDfFahB46HcOiF2lw
G1O92UIczzpDX4XYBxzTJ94bndEfS2WSPtgiKrazi3C4/uPSseNkn0a6eHpquGP0N1KQRGO+FyUX
t8ofvWG6Xzz3pfDlPQnFP2sHYnGKmRNDehXqV8xdzi7zNOZiEAdp3ZHU1ry4ehsykutX0yc9GE2e
7yyf5HDZASgYAHl7TrGLGn/ahgkYNwdKOftLz73mclyroZHP1tTWV9bI+PLrkkqVT7CHSUBm84VL
DvlEF66DhQlVb0sxI3wX6kAmKvfUgciln9Co7zK6h8tNimTIr0MCuYFKXz9270tUYla0Hix2C+Te
HNDxP5ALWW2kr7m5GkMvpPeS5MHhCnK1iuHZLoJxVYBWQAz4jD8EaymL497jwrOyZ4O2K5LkpxEE
E+qW4TlrWPcggzlFRXUnq56daTfckH1wvt6DXuOtbJ1i2+vPoMfVstJ7C70/NuP5mwPNDz1pBXIg
gXgaBjiubMCC112ynYMD9Ix7UwuSpEmxGvvjxRpyHi79IURXoX/ndEtZ3OnFFNeJhbjerNbpctO7
b15KLINRzadSiFvZ8E507vwEFvrW8+abPFMPgjLEbC3IaPjNrORv6H9a1z/caPgxVm+OJHS0p/uU
8oyUdvwYUNLDqH6oev97PdDDqa0J6RqL3dlLLrbeoo8RS7Lw27X8dv3wlp5z6IhBoygoVCCG1WnP
P5UsN2PFbxpZQZ03QCMakB4W2KQpdTzwNNvuw4JaijWRPmI9TRbyx9ie7og+6NeG+2AM8JiL6k0P
GD1soZz+n8lo403AIRL0otdtm9FoA2He3bLQYBHMXq/3WVk1L9dqMi18m6n+u+FLimeC7WWGIEzP
yzCJdVftqx14p/WmfqhYsvcW3QqvCm4d+HxK0t1TYTUTFelvWWLgu2AnfJWRmPDFgHbtLaSy17d2
0dUxOEyfZE676+sz79sNMSrXF23nT6ey775nExsQPdASyJsMn22DyZehRN/VeOkPsnIvUx5fUusD
pv066mQGHrtkmDEeZlvcmUFFZy7hqdAliKHj7Ymm6dn1XrM+/mis3VJSVWklnA7PPoY9Q8air8kQ
Pk3L9K5PUxpa/sugWCt57/oUMz2De68Ll32HKYRVKxPJm+DtaCSFitEhuwd/dby59gZsBQ8rVBNn
EdqQCa3l3BiE9tT5cxNUuwUzRxDz+qMcZXMfl0cym4z1lSJrQdhsO3FKTYpeQ/k+y3RBxMu+Qxd8
3AjYpENVAyWxAS7MONLq2VssElGcYjrTX4hEpTi1SgpIlY2Z4Auc44PMaYVrclfX0GCiYbGV4/To
yXzeXgsL8WvuItgMBSCYZuTBixI24CqAfFLzgFuoIMCFsKyPf/bIwlmZUWfPqHoUBJxeKx52UFzK
FvhPLnYDtROpPau6KCfIvUZctAelyG79Wj5L90lgZ0Shh3cj9L+5Y1QPuDip4DQ5xakdf1A8RMw+
okEJgbhZLPwKq3hXg3V3fR9U6HAL0dNWCRsqQNIbWchPd1HshZqZI2dqF4HecP1vKDUPvlp4xK+v
X+e92iEpbtetdggecLLzk0WNERGrIMSXTCByXUO9vWe+H5roJ+YdpD85gkbgQivpZ8d27J/zkRzw
Wthbg+L/aracCP/HRNdbbySpwl53WpEuleUTI0OJc0opNPS+nh9puCBS5b0uDGbdhKJb6d6OBrvV
NGY0kBGrt5Kws6GOKE4BqOD4PJLNIhhIqdwVMJLipD6wPUWya40VlcEYa4JmHwUK3NqcvKD1JHj1
ONrEALRZbmwsNsimXT3F+D5WpSKBKuzuBaQPt2F4HdI3FRFaMXQMMXjAP8t2sO6ve89ykSRtAOP4
f9ydV3PjSJpFfxEmkEAmzKvojSiJMlWqF4TKCAnv7a/fA3bHTpuJntjXfWFIKiNKJBKfuffctOFX
1LrZa91O5yEGFDkFnbHClC9WLFw/sMNQMVxCW17kmH3epjSGwQ9dpwheS+ytDra0nUKhpjS3NoDs
v93sKBWTTVXxtlW0xr4iNzmOKU8J6nA1EDZ/Gcll2MwxuHq/QF/wX0LBvCu1DWeVEwv3KAMYm99d
4oOuTKmRcRQ+FnHmbpej5BYqXfrskEARfJGj89mNkgGij7OCKQIRNBCcH7OJW0g8M1Gai6/N3D6U
Bq13UOCZnVLFgcrtzQ4nmFCEnd165tzmXX27tyUInTat6/yqGiy6y7B6XkZTluKazO0EulHxwJTh
jmU1kremw2uMra+hILFUzD2ryz5qQiwRHGnD6+5v13JjWPSo5fxwq+ZuPyilF5p8JTmbafKYzEJJ
4kW38Sc5yJP70IqeQlFdG6/87rNgRLCMXtt8DxTldskSIAjTb25EmIGt7YCRg/htJuBIquuhOhQ5
5oPlXT8m1yrBqm146aKqyHdNPr0T/0Fx50aX2X8akMnxAgTtyV7sAa1j5cfuvuFeylFaw8nMM9Se
MdS88WB6JU1BPf0MbPeLIVFw0J7vVEj2s/SnDrZs9rWsyJIqAXzX/Fgeb62FE50BvtHVjxKf/1ar
B8LrD0QLvM+h566IxQHR2jZAVsPykCcuOihEfEiHU5KyIut+NPvueTKz1yzpwa6qcZ8sVFnD36Jx
uZa+NjYu4zt0VjhSu6kEaVkY9VsDIX5UeDoab13MNsFSdhoTMy5PJG0jILG6rdlXlz5B1W6kGBwS
i5hZh8wn0LqdIjU2bbapoGyIO5z1kW2eLUC5ugeObEJSI7wu6PdhPLzUne1AmCB0gXKb9ugD+p9c
Bx4YlGQLdgrfZGl8awt/mZEi9kHcTqSGmXwBP0qWFSzIsyBjEpZm/pgPXihWnjKvgAZanEtEc2WN
0x6T5UHNqgLCGd+F1ugebw+B4KPuvch7ceS94Pz+oAr32MYT5b/pGww6QMBv+6l8SitMZrcHdFQY
z7hyBvBX6IBK/vs0fyCyOdxMvbFJPAJutMCnW2vmxY7mpBFV2DIh5LQLMI6unQL4QZOmPxoTi1aX
me95yUIB6rfYZAQ94rsU2fH2ECXBu19P/sayK3UcPf3Hh9vXYhKhNrpKvkcFpqC0mA78NuURxoE8
3j76y6e27uxdqGqkQYSOStkhXPJLJql5bB7//VAOGKuEX8abvgoY4VRjhHkuR58elBuwPt2eFGJc
5rpaHBsup4AdnZPQfibmxNsOSAxHWGUbU0fnW8jf7aFbkvrqZrmuGPhv/v0HMTiGTZow0RBQUY63
B8b91m8fdUvKKGZn/sQdltmkCSNqqKIKr4vJcq80r00iIGqQZrpNckaDOnAOGor2ObGiV9upq7Ns
sXHhnsr2Bm7II6/StWihLI1m+Ww69Zk/Hi+O6JD8JSmOhrQHjIKaeOV4xAd5eW0/KWFYT5E2S8Sy
ZKX6PkTYVqhmK6kIOHQmnyCyzmt5Qy2fMmivHge+x+2zcVBiw4TfWA9YaHddx9MJh6m8znZWXicp
XUbjzCluX3Npw1q/cx6l8TAmZvFEiANDMdia4GClWaQP0XqkNVxienXPdH+WieRGhLey6QxExbcP
Va5/CigFG2fJRsyZzR1vHwF4+/2j375mOs22D+VXEqk0STMBrDbLfTdMt92OflKdCOALTxlpkLA1
j/3ycPto7PUzg7MZszt3cLcxx2PopJ8xi/ZNwtrwePvS7cFM/N8/LesW5i3Oow2HXnqw2DNYzCSP
ShPSJp6Snne5VbR4alN5mZ78NujZNvHgTdMPbkfyznHn4HmydsVQPyv84UFdTHtP2htruYrd5eps
J9/cAUs/4+4MefvBRjfydsvEnSgkwVes0KL+VybG1Yvb1clJ2YzD7RokYcRRs9bVUp/WAP8E6crL
JQ4WHpN6W0qiZ6AyyIgU9bg79onjkWiznDbpctAUQbEDYoimTVY4WkOQC+vSwrtn0lPu0tG6aC/e
sEq09kG7Ld3E2wZ2c+LvEgS7qLeT5b9yTAXOPvMeurjVJ7SOMybtsWAKbkBxdfIfVcX3nnayM3kK
ssaBtzwZ/I3UGLcPTU/iBPbCeMMoYlzlQUS+zmxK2BZ8dHsIZP37R5EqrW3me9w5u8Pklljs8qo/
apxyxwmO1G8f3b6mwlfglPOB6bHPfW5kPK6jmbgkkpnuLDJXNpah5F0jmm/w908qcrlFT7iJdPQ1
1RA07bFe67Ke9iJsX63E5ZWHqDFNJplCIDV7Jp3nIPKOFrHPK6cNynPpK4Z0TniQtDwIGQlTKc3v
gSd3sXuCqbLXxfjNr8q3WbVfkpGKUUw2cSgMMg3qkONkUcKHk/2qYiy3XVTHnCT6wcyZYZDnxtxD
fjPxaa0wp/+EUHDfoo/cwVMuN592idtYkB49DJ466MmCdekiI8PC4jluuS4SFM6+23yNVfa9cbzv
NCZ3CmMJlvDw+1gFH5OsoaE31zxUi2BesQ8Zt6GhD8sPYFrDLl2VHpfEqG24Z9R68URx23mALVFe
vLR6WDNkWeGPAeQHDxsqkg4qfyVs95JqTjtMS1Fqv9cz/0k9E284cpsbumgVaUaNQmVfwjLEvqi9
F8sPv9tu+x1uOnOvpyiB/5GGVHAYgAGCZ/VX8FDn2T7OlcUyzmLf66DiVvOSvze11jkroq+cQveJ
qevDkmuWuhVoia57tCowa97YTfs5xXeL8Xtj9wF5YxE3uBnqOru4/q5+GnM1bKhm6/PsMAFnFfUJ
VH38bcojjQ4/nXlafgy9NAJp/NK7cJQAyFJRQw9nXxf4rQU9ZJ8F9ZMw8c26tE+3iV7sh5/LKGi8
NVQmExYvy1etFRyNfkm0VMNb7WOGUWB4YuQWZhvQQNorSE6flkHfImOiyBu3fkyqYWM7yUfkm882
xSKzQ3pm0EuryAU91zMXULcRElKCjrFQGqUfVuUZd3tZ+cd/1tvIRWL2JymYb9IVIGvy2QraQv5F
X9TMcyi7hvGVDTY6n+hVSmFi1p3ru5EdiVtm36n0sGdV+CcyXEW3cZfPQq2Dc4M5hThmqm4GFBGJ
a0tncPtVLjYluQShDIfQop2l5FnGws1ljCEldormsgvot0uFYmT6dGzeBF1MTWi6e0TFgLKZ9hSx
I7ZN9Y5M+APXlwHKZRkdAN3iuKbkj9dZZ5xBhm/++ZciFkHX334paEiFK9Wif/yrLi8kwdZjJLKv
M/HWISeqE1rW5SkBCb0X7glwaOjXwLBIi/rn7239h+8tTESBUgoEUAA9/iz4amSvMkb96b5cNt5Z
QP/FNxL6TTFmMCx1Kazp6qAWmUbx5rnWAd38cenCWIteAz+caMWBA6FrmbqW6E//MEpGPv/8LJ2/
icJ8U5iu8j3P9G2bpeGfn2UOqCGRTsLbxuNZ6pYG0Wua4Y5jmGaSAAIELiJZlQ6e2NBHV4VkrBqS
z0XMEUW8ihnAHBQZ3rZYPMed9WEvvZyXov50i/wjrrMP8m4/eU9spUVRFsaanPSI4vbxJkEMzaVv
X8aBbSUv1dd4crF8hTSFN50GbcIni2Bn7aYajhSNPJgpwDrccMN5PCXLs/RsEKDNQlAZ6/R+jCXh
uSRwwaa4Tpn+Rbjnw7vvpNelYWPO8+EALEzrZgHUf7GWIWPkVAeFtwmRB9Go/a62p+d01Pt//l0L
+2/iWH7ZSlhA4F0X19VfBavlGBWGx+hjHzkJeRCm3KBRpftd9Cb1cpLJZlFFZeWBGQ2mdeBr6xif
50X0cuuMZsHtgImy54IsMgCY4EOLhn3TY7hd7tfTwDxnzlIXZEPI/KT2+6sMWACXojjPDSAmFPSf
2Wz0HG5tsXWqiZC35TXRTCxsbCyZ/ghBWoF/Yl5NYMHHslDMI4Zk8cDZX9OjQClmlpVRdVkMRO3Y
2pcu0zfGDEXNuM3hFrqJ28dBs5hKBK6hrEi/ujMdMTvtj8yCFUw2xApoNeLLwCUG0qUqXP5cpzzc
9q2d8SuNh3LLzMEQLTlFefsDy9KyZcgyEGZ8i5SUOW3mH53FuDHDcuTplpWXmW3yEKZJbLvLagTW
3pCbrxR6zKuY+EhGcyBWzgZDrsVrzT3Nb6+3WTtG5gsexYMujV+FtcS6kusKWlC9i55yL8Du08YJ
DZaJrgxbB0KWorjLASsYmQU+J65K3C3cj424PJQflh1PxwHZFE4T9ab4QzYEsJeH73LQNcXZNpDd
vQ3zoFxEAk7EqqH2nb1dG9/wWXHo8lSrQwiK1hjGK6Hw/cPkpJC6lqTvvhvf7EAh1iCKIBna+khO
wut/ebv+hzuKIBdWmDgBwIItHoA/KlbDDo0JvMBkjwOJ58ON1eVr1HBAYDCEuDFNq2a6xPKZGPFl
ebcszIpFSScXGVXVpv9Fv/t3xbdv+9wkFNeRxUTS+stTarH+OyVEon2qwvcyix8pnw/L6Dsd8F7X
0yFYFGfF0L8t0iucVh+BWX2xPfVffjf/4XC3ffTWFhYJiSTyr1dyF3V9AIgl2rekX6C84aoi8miB
NKFsaVcoxX/UtGr9rH44NfuXEMl5s8w3nEU/hp5i1UxzDmPOezG76AVg7LRhEhasonL8L0pc/28y
eV+anDko5H0hbPlXHS4FtmQNPuj9mMTBmoDSLcoKmCX4pL0A/qbPp3dzSjqp4mUj2P2krWA4uqas
Nxb/kAH1eUqiAav6ghyZiTC3lmkU9nuOXhmtmbPamE8R5hWd/wZCAMGDOWQ0j3lh3JW93xyGZHzN
prggbA9VrJXVISMOufYN5b/59EKWebXqZ7hb9eY2Ew+NiLtPPe+txF4z6QNSPzBYS7+UCmRUWuXd
puwiveWyAAIVh69OZm2dzL84eprvfazEOK3tA0ajdShL5xjXXDY22J+VJcS8jXzjS102KVmlPcNV
3/w6pYh1DXu/zBxvUtGcmZrnGy+aBa7JPUJb+rHHgY/eJn/28W4hOMygBNrGwTfVY96Fn6rAI+fY
+yBO633ReAy0izEG/17jAJ+rc+WX5TWdiJZ3Ek4rmKzjvo6iX+0QFb9VH/9vHU3AyqhM/lfL/3dH
U/SDw/oj/5OZ6bd/9LuZybP+JYXlu+QwOAqTrk0B/LubyTf/JU3e/UrikMA7RezD/7qZvH8t8RJL
FITtmExYeBb/djM5voJXvXhZOHVc9X8Ji4BX+edaFNMBXYK0SfXyCI4y7aUS+4McviJItGXmKU5G
IJ7buirug7lngGqDlxr876MY66PZFZpKpzU3hRXND3U16ZM/s2BYPutE4R2z1H+a0lo+wVj8CuR7
ON0+U/h6UQDobCvK8IfMzF+QCp4Kw5BnzUxqNYsSoCMN/dEanE3HFvcUJo66Y9OFrmcRnE8qE3u7
yqvrOPbvJRbXk+v016ZuwgeLov81iNkOGaPZHC3XQ7w+AEpW8hFh13jNXQcxphOwGfHNGrFgByip
xc2gEJo/SIsFYWDumKeET0LdHBc5oDgFnxCpKAVZW+0zrsStrXuTm5rIn4mOI9IBN/bmFieMGId1
lWvLp5nzknQt57EPLOM5ixUFZ2M+jcw3TpEyeNLVDyzWw7ObyWE3x2m3jjP2F5U1fQtNE6lPx9Hi
xqQByMypKUrHU2tpgxzIxtlMsdk/Z2G5R5bgnz18kKgLk+wQgIDa8/KxnrJpqb2pbzE+NiQYilif
maI8LDFsdd5OB9Ea/aWgfS9lmP+aREeU8tD4z94MGcnCYt6T73XXJLH5UFiBs75l1kY9MvdwwZ44
AGccomR3lsRAWToif8gL/FNu5pzHduJcibwzToIjHBdG8YqhesFfv+CF742wfmRfns8CT7cfE1Vu
GTDc+OnYLYTOI8bg4KRV+OQNZnKfuf11DkzgqNBgJ8dqL6ivx41hIxyAmqIgsYkdxPb4Xrd4nqcZ
c2jrV6dg8ljXVW9h1hYn0RMnyKzzOuD7XYFmae+mHqD4iCEfLR5tTe+Fzd4jFmOJFQKGZ4rHxh+H
FforJGA5LI4Jxogoh//SEf+1WADwwnXmcSSwLlCKeuHPF5zXdOiTce6fBodisA9oItDAne12LKii
ovvG7PRB2dFzq0EZ5FHzLqGZQoePkR2EKDL+cGD9B/ORJazlO/6hHeUZSVMsvSiORsj0zl/aUZhc
TIo63OcgTIdDiq93q9i0QBCBoJ5k8mAygeCabOB2dM63TJjGUwBVu+6Ji/Dt+ksRo7cMKrFp08x7
rFKfiV8WhN8GOZwdOm+ynYZ3l9cNLHMcvvg/mIpNa2n406nv2J8JjHt3UiTOLo+9YBM36q5jxbnq
W/5FUeh7VuDrCtobClH+YeiU/Tr0EYeQPD+QI666O+nS77Wqmx/cKSa3JNuX0+Qeqh51YV4+CGA/
J90jaTBFi7GoDseLNA+tHWTfDcqhtRkY7s4x9H0t5/gl7NrzJLR7cgPXW3lmz0w4EfZBCuc+MUR4
T3maEBWBtrYrdXuf1QhPoRwO9MdXr7Y3itymxIrluQAT51iGfJzrYKcDoeE1DN7W9/t1C//uxVyR
sY0RgdwqkJDDdSyteE+ToulIU3mQmswAw832/fAJgqvdMTp9FTXoXy8SrPttEgoaX1+mxa/TuWZx
YtV0JqgU+V32nmVtuDj+1QZKGgi5THz4tNF3BUvhXdJ1X1yHgSYpWLj0hmoNfzQ9kB8Pq7pk8K9b
uIIZIRnTnJ1ALjFDCpEO1gmO9NztNhSOB55SsSdVtt6w12Xt20Bmq4bxPM6YtAN2fFjnqm4fQ7Kx
RP+TkHQg5zGCiVbPKyFCubEyACKm4Z61iosTFeHec5sGX4u3bnqVHMSyYGXd8E4hae4MhxFyGjrO
TrK4XbftbIAZSRgzsv1Di8Y1UmPRnmHlr5tg+tLrCKPKBCWnl9gO6bgKxKx+xv7BChAvoCjzkeC3
C1tJailPjPNf+JkeZjd4loy0N7FEntgI55LOOC/SbhSXdIkmX9LgXN8zKbVbBoS+jLZWgFpTWG99
NaGt4epYmVPgbt2a3EMWByur8NuTNs194dn+WQUu2/w42cYDegr8/i5QDB+Xl4oeauEbd633SiiK
PKQ+OCjPDj6UD2Av9ENyyoXe0cRC7AyejY7OONVudS9p87rMT67En2gHfWPug2Dwx77EF1ED2Oi8
njjCalOUzUvTivEKKhR1DHeAoCHifmLgnssxPxiSffNYqmd7FPIBzyOIe/vQ2JiyKqtcjTM/ZxIF
L1T1b2StQNe0iQhA27ap4qI4Ew+Eqmolmmp8TCWqlCnJLyXyvnVgmf6GmI43suUwijlgirkVJ+s4
Jt7a1UwZmgk/U4mDpli8GLrJujujj/Ld4tSZPArl1iNhOMshPjXcpaqxVs9hTWGLSAfDUPpETdJs
cmFSxUew9adp9DdeU7yG/fRdll29l3b4GDNKvWtR2OwWxc3IomxXyfQbw/Se9xonTzXX37TpFZte
G8uEuX7rc/+1Ibr3TpQznonckOth+T0UtTqZaBvXSZHv43S2gJa/uN1XphzxSonH1jR8SqARDUEX
tghWULmQ7LiJUbagSYnOhcZTpVNw6kMpf5QRmyP7RzZbBTVDtu4IcpNKfIKn472I7EI1+meEzAOk
BxdjHgSP2qn34MOjO7tfMu4jvbqdcWVCQnQtKTIa1wZM1EPWbWlRR1T6mSDAUUKRKoYh3hvZyikx
GtRm+63MimpdexINWwUrN+6tHShG5NMTMcPxcuVacmIr4cybcsA6Fgw5y+6rQhuw7cyGCMlRXdoh
d7e3KzKzI7KMdXFxXTChDQVVzYh63yM2KgD3PvV1sArlXJ/LqUSF1k4VgvDQQULY/iL5uLkQdrQl
JMbYB1Z5CWrhPaKxg6blTQj7woEw7wF2YW9356lbVzw3Um6XFq9isTCR2+UFdnJ1JuMky6k5pSEl
bBHpQ+uXkEoQfd2RrWytKJtfgtR29jkaBoSL7pm5AZIWa+3G0P/zECJIMCFqwVvFOkUb7LW8+JB5
mObyZFDbqXM/h4HrT7fJvJZeZJ763P5FJG28TxBEbKQAJeH4obtVA3+DqiQgAVDlxzT0gAN24c/E
T/KnKmHMDYL93QxkfKzt7qlwE6YaHCaXOlXWiUA2A1VJK850D4dUjurQAqURDXOtPEQXu0j/ivyC
qQQcC/sCm1ChJrWCzSCn4tRKfFSsqj6MuZu20sGv0s1u+OiG/v2ElOJgpk5zXnYwzIVbbkYPuYaV
oRvLW08m/p2qkyBwEIWC4J1wAInyMpi6ugfOIEldHz66lsxwlN7Npm9bawMIBRWq154dzrStRywJ
NqdkWJk9me4NAhDAM5obhBwJo2M6hqqdixE+uTq4NSlSRsw4LyeH8WzEwxOhBO769tmQGM1KumW0
41bDIptb7HMKdkTNs7mvFAYGsCF3fRaOd7zHEuYKnOUiHA8xo7kn5mTKNIEVecGXrERRPvXo2NvR
fDBNtHNzjIZpVh6eVla9PSr/TT3RlvQNDok8lK9T/a1klbMplgM2Wo7aLoxZrMO2W/lcSgfRTV/t
bNZnywt6nC5iOzQWesG4SdZIPLjF11hGtL62rfcrSblvJ5YhXhrkHMBghnNKSUvdUv8UMdh5zxWX
0hYvPJ14nyfRrzE0W9p+CN+J5hUcnQxoYPXalAKtnmyXEXLQ7oYKVXO/vOwRkpoL0sW3ZOjKNUeR
ydwEWbd/aSvjsNgspZ18RiYeGK2nncl7laElCy+tEWEmCz1d/GA9jszeq3bMtTcGFxkX4ZonOiIc
4Zc7xTjM3Ny4cutCGCyQXJqPJsfuXs6MNLIRvwaYbPcAev/dTav6VEXO06yr/FrWQNjYv8lNkYFm
S4EvRsofr5FpNRvBkORiE3sEJ95B4x/WW1aB9iseoI1P2G7kF+0jxheUR05MZsWiC7k9dLn5E94V
f93QNGB1OJ10uw6TPjvFHYC8if9hZc0s4dqqXhmjhGmm+Un2I3aiXdswaWkdVZx/ayDryIXZlG6j
SGFWIr7qUEZzhqoP+zApU7zDCF5gNmTLRfs+7vW8sCE9K9z3QfuQ1gj5yqFt18yp4Q+VxDzA0mz3
zMV/BQFkSKPvB/4qYicn1PKA55+9ARFmftSV77d3ZYZH4LEf9Dkx1YNfVuWjrhZV6KjKraXG75oO
aRW3NVzG2rQQsVB5l3IqWdRXXyy6O5b/MSvaRpVQkklS6XNHfvDMeHqQ2ImhLhU0xyQjV29C7plO
ejvbTNyWo59cd3wC3bJ3sQAJ+4NDG1qSuTYE3Lfs4lTkIMPcnKiWQBOCEsbz3jey74HpNxdkip3r
cIJ5B5IcgGkmlOZsRq62AVHaM9JTaPg/xs4yj7KOfqGp/E6LK9mFVu6eAFOB78LbxCULzrGO0/WA
f2Lrazv5NkCATycFzdMyXW5yXMp83dmhcUQoH3QC+R6ynEoxqgutg9334gwB+LuYqHJCCbRqIpu4
KzErso+ZWSpgdXEjvNO9lpgPTGor5eloXTgOQ+TeQvlBologCbKVA+bJpumDs/q2JNZfhlxcGUof
DYECLg3ycGvC+SCHo3hTBUzBIDcxFteujQsQM0C6sZ8KYtr3U9bNuwJ1xZIpqTIDbIasUaVmxN/V
lB/cK+zjD1eM5iXtQ72WfuWsc7JzbKubDxCuuWU44XuVefVz0lrPBAug0KmWbPjBPdv8sjY0+BYu
9zDhhUEF5YYxS3QpP3lVomNVJvCoCiKWw/ogZzFsi45FrdU0xUHp7Kmr4rcgIrLJ6lF+E7nJVeA7
qP8EB4CfVd+DpLGJm0H530j3JPBGX9p9n+fefTqkbGA0+RlmbTRnBvv3RReQCjy4H8E4u0+KOBNM
fMsq0lLmvUnNvU0qautQPrZF4t9FwDQ3quLytrNIvlHlPsMb7l2rPox5e6EGSM6eGvCENg+TsDVK
w2R6NBnkCLdKj1hUgDjnqFl4b9L/p/cqq8vToCCkEodyUpVU9yKBInCr5nIrQAwWw5wPXHOrHDoH
jGftXUvtvslMO9q5U+OfTRxnQ+yJ0+2BnI0aEfkDiDRzU8cWYuMWYigo3L2T09TG1vAzsbiSMEyD
MqC2GpU2rkPeFaeBhR+8UMZuUbkMvmY/pVZgeONDsqWhEAcMEP2JgBEP1n9CQAiu1xMBV9Hp9lEl
snXQR+nRl62zOF4NpNlFdaZC8/a2EA9RZMZX5pP5A4suOjQOghX0e/KN+RpWg+7DJkTokWsleRxR
RqztjuaxtJKti4jkoUJRdSYtjax6eHDUooZOT5T6ySlHrriqPYJWhDkHxxqWz2rA5wz/3Yt/zE5M
mJSRZ1cGoGQ2TJ3YWK0RsgVZRRXCXiJF34OuxQkM4Z6O1PHXsoOg3ynaiH6JiZO1ZbwMSf6FSrdD
lzQhJs8QufKWJGmvCDbAAqYHkc31YmCK0BdV2Slh9kDeW3I1ioJAPjuxV6Zfj+iJxcnTVvYwLEMv
Y7Qv/UgaTkdW4S6Cr/8SIu44YohFFhqZ+oVTej5PRfgTzlLkPptkrj3rivWcIXLEeZOqV7XbQizV
U/xUTMkqsuz+ZBYpnUrN2TjFgP9E9Q0NquZmpoh4dvpih4LPeuy84LmnY0d358d70AH4B8bCOCTw
vW8/dGwn2yJEuDfV1j2OK3F/e6+0QhzohvFzW+VjieOXsLuc+5DlJKeZUcZaBtbPwOmjO+rkdF8F
/cMcgFHNh0e6r7twTkDWx2N9Fw3eRL3sxmuGgZTBjXmvq9fZredzzTTgvjacawBJYVUpcScLw9yK
ypfn6r5tf8WzJjJw4FhygT0w3LO48dZZvKspvdYKJPOpUAEUV//QKT+8h8MABTNLzq4V43nzEvJJ
urEk4x0lTBnyI4loBFpX8Eo1XvOC15j1w5i0+6aeLyj+cCenwXDPJgsiOjTVi9HgDUsRb9/bZlyu
TXABa9AWmbyLUOPOfXDNWAmdEylJNuJA524LmkDP4heAyfLUDGkK45w2Ke2FsYMjvc5jPzulYxsw
doWjObD8Pd0eZGG1u3kYnlVvuad+MJHaZ2O3vxUgnlEf57DO1k0zIpoULd98Fge2tOCkc7I+F+P6
jirFzmIBEXr4Vfr5dXSr05AbNpjq4iO0WcJFzMY3Fneord96HUbofcPQg/Af2zsYitkP/B2Xd3cf
baWtKvY4F3xjDYyI6rUuYRaJwX/Ns3sLsS7yrTi8ZLkQ98rAXzka7p5bhoUanxO0SsiEnEEmU+96
Tx0pfeR1zsnZnwlu8yL7VNXlQ61BT45V89UuBde3P9zftsA3o6iS81Gq4oVUjO2tkSyajL4RmmLr
MdBpGppbIysQNLY58kF+/GZikgpR/yNq5l8Fpr+t33wxCHCfoUcdbDu6D0KT4EdMHgCZx3kVx8Dg
58JwYEh2ej8TjbB4XG9MCHvsD6Vh2ufC6J/aXEf3Ksy/6sgAk+n6H2pp8bJ0lS6l9Jj3uJSijI1C
vKmdYB1wlz/mp0YNzBRienVZWcybAt60GShWWl6GeaxqiB4AWJByjAOjavE/R2zdXYDQO/o4izQe
3BhDahC8q6fXGD0e6kdCDguCr0KF8rUpc7bwhGtvbq8/pRsxPwaRjI4svxh9m+/AvNAKpT1pWXBw
p9h+Qw/SPkxZeumZgp5916O7D63znLJemKZIbsq0se+n3NsCnJc7w88lTQWDzDpRzEww16IdwD3G
vfKBle1AnM0dv0f7QCU4PjY5F7pRl4j4SUfMnOlzsJzqvuFkajqv2AomnZgPENxpc1DHDN6N9LJ4
zywpXuuBg7DuXI5K27vr6rxeGyrHwuFB3O0DBpVlZL84A+3MWLr5OjY00S6AlIFtWphlNHhHDEAV
lo+VSuJ6H008OSIOOhOachMsmWEhU0wqnei4sQX816G3v3qJOV9q6VzzLKmZ54VvSiug1paP8dhg
uteifwY9FPxMcA3QDy/aeviiI+IfkgSB3hLUVIIo5aVaJbHLfddhvOQxGf50iZg7G2loPHcsd5wC
ffptmAJT9Ctrj2s5Jj2ZNikRrvN8B3wAa5GTx8eM+Gym4SG/pTu7prSSTvHTrqPjNGFx7my6i9ww
3KOqCOIWGuwamtVlCorKMwxQkxXicarIFnUyj/I/Igh4bMhXchjbOJL5DvN3cswq3ay7csg3hvMt
GdA+NwXnDqLm/AnC7TYs1ZHKS27TIO43ZHwM2MQZBcVC5htk5SjYIFf3wze/VS8FJ8ecs4iKg3sb
2z+Yl3CN2QFvLKkStJmifPesAU+gnw+bHErUuu/BskfWS1sK/xDKNjqR2IUbbpjJqcn0V8jpRsQU
9Da5t3lfu7KqLnYbXRuHRtufQSu2tLk+FNCVjgL/rfe9S50seZQB9v++HoxTVzRwapfWtLM5w92Y
asuLUfdZ6YAHnv1XGH6JI4L5XBOuqYdD6uzNwGCwUkf7XtrBERTX2eP4Ysbl6GdUMYQckglGGxNC
Zbc7/dxMslgNg19slCjLk7s8oOld8oRafI0ULdoan9yiMbY+sRzgHfBrCQ/jtxe0WIBFE/O8veoU
Q6JYZgI4tXwnOSg+JQ44O/vLQ+4Yb05RuHdtTRqmAK1yKSp/28H137ctonCR6HVjf4Lis/e523+D
heIxzZB0TxVg9qElKS5tQvfEmPQxGCTxNkn5P5Sd127kSLZFv4gAg8Ggec1k+pRXOb0QZYPe+6+/
i9m4F9OqQRUuBhDUmm5liklGnDhn77Xra4t8x5wrwksS5800dH0oS7LfnXoivnqMP7H/fwOz7b+k
rFzMSyCX21SUR+I1yUeKpuyV4f7WwH20XZJibR8RIlAxN91UkjfauIP8FC3d97Tl8E1VJM5WQnyk
jQX5MKX9SOAhcVhe723yTrTs4w75Sw2w5mQq89fFzM+15eWnzsCGR4IS81/wvORMl+oDJdBxwP6y
G4ch3C2ZGd4lfUN/xorP/Ga57X1veW09iv4EpnuCteuIKMl77JL8rakIY/NM67W2f7QErkD0ds3H
Jamv/hhn+9qKc/QVsiS7gS6YXLoPjirCvWwqmh1ilBdhlR9Mj9vZlwsTzZ4Adj0tn7PaaXdSfZbg
NNhSx4pxba52YpzwQM8UKP6QH3KGgWcTvUxCX1NaQDjKjnEkU1ryKOxH7XCps8ycPqEU/UWSKcdB
um5Xb5j2Jkvp56KynnVC7yYtSG1bRjYWPiLjEFdx+zigaqd9cOXpEHdJjF44DLt0DxGoPi2x128g
2251EXnPkyavxh9MTbK5V+2TCT1qkkSfjW7G+IpgMBBZhvyxlcZ5yNyGZhyrpN9RYTpF7IGuhoxf
IX8EULeMwe3/Zc9kLkrSe2IXV8co06Bk+LityMW72P1m9OT80Occ0pK+PNRqfoQaM5wQe1t3AyLH
xJnHR57D+MCjDrEK4wDs0P5DGH2tjRltkQhtdIA0TTgToZKnw3pnK+JCfJ9avi8iDFFY/T+p8scc
EZPNO6AJHtoja0QdXXQPEz1J8ukyjZwYjdp74vhGE5YR4NLMeF7zxb4jBh2KUZigMU8MnsY1f31q
8uuMmoiRDXqfeEkoSOqmfSDWSl5N8cvyQRetY+00ocL30/417OLmxRs/IZN9dDC5EwvnLsEce9+H
jFixJl68DZKj7mXChXmhmfNowDonC7171nJHA98PlF2j2wYDzqko+YW5CJR3Lb8WlvnqaMdHyOin
+2Cy0SnOPmGLs571tiMTAKDPvkOleogT/ZCo/sUG5p1w+Nhh00aNz23uOMaPUBOoGhECwEiYo0St
OJMb7V3H2ZZr2e6FcUQf5xLNweMTmeLC+SbmsuHyKLGfeWRaHcAGNeHw5JJrjAQANME85D+EKTSz
BwIYSJ8Uy7gXhTcFIjdJX6U0Z/jubadk5qFfQxihlOX0xHvUfAhps+rNqGKLR4bShVTzpFL+xhnr
q5nDFo0ixyeggO+0Nq5pO/onwAe9GchMDkf0HZ9H7eG/oEugJNGpTh1pRvt8uX13+2IsrXkeLONY
TI2+10WOOqyLftRSYn9tszq6r0IiHsthRqCy/qxffza2A7QTm32CaSvyP8eBYF+6FXhEKvD72xek
aJroD5NNYv1ZuMxi34CKJyJ2IisJMPg9pf9y0jonXbNISED/35/fvhMmrJplaBxU/3uATbRT+spL
zsopr7bvcUIj/pKNnCW2due1hiQKwyiMIBkmc8/vd7d66NEz0xAOajC+9FhS84zL882awQOB2aq3
JpJw4nQSyq8CMv5SE1i9ov2Iclp24IWxYCGBe0lpTV6HuAqE6T+TnaS3sx0nR4sVIezo99GLfyQ4
OdoS00ThnN3HBR0yEoDfRk5ehP7FH2Bf/iJ+4qNEf8fJ/0w/mRgxf+bwXNPK6WaJ2jim/d7YFzEx
Wsllh8OrO7tlznh6/FEUXxxnWJPSAIY24jjWB0tgmszcT5lQjNVWUrd2rv5Ms5izHVWbQwJEVOjn
ljlqqtwe4TZZggudsw1ZZS2Zq32JeH82wP9HKiL4xvwKnYrs7bdefHOZF3GSsjEWTu6uqE2mNoOG
l5ak99IibcgeICMRRgW4NFE5OhNLbKbhaNvl9GA32D1s58sisvPserjxRI6kwnOfMidjxFs192oZ
9hxbEVACV6G3Zoc542gQ82FI6Eq/dqIj1T+FtMQJ6A1xtpKwYBwnBNmfJCFh6FaoDxKKRmxe9PG6
7OpG/EI0DF8KzCLmXLQsu/WOTWNL61gBnuF3mtl6KmyPqTFn0DW+ZYOCzaXAfAxL0QVG6AAo2vE+
VCBFOm3cGaTMt3TycwwK0VpIlxDAhCO2ZP7QttkztaIezslzWXMlLeZ5HHLkj2UMQR7YC2J19eJX
uKaX+Mck8KOtz0VjRluINvHGrtzvCzBQXBBpdog8FOkVtMU8fGJ2XCNWJobCTKd67zThxZIQ93rN
4YyowC3ymxkbuHr1GBP5bkeLBx8pcQDqp59CCHWZmrZ6begRJUHvOA6gxh1zLedAhsXBAZyyncnJ
3Jl9d+bffhkHHFcgcS9WMvubtiB+dszslwh38EY4rbmrkoEWKCSkSTWfrDI9TGqMt+wdP5VrHinb
91ZqQiHs0hMrPM14clYLojHSQsBxW2q0nare54vae2hND9Jwn3x3ZKKgMUcNEDv1ANedcyY+RPnY
N3Qf7ZC0KkCVO1N1CK/in+7KcmmBRTGshM5JMkDvtzroQhPvudscLFWQigIXzZkcpvS5t+9S842h
5Beua1w9yMngBkexvC0Bl+3MjgF9b+yYWrPHlLRRqtZebU5U9aS+QaFT6a4n5GCy0vYUde2RM2fB
lE0xhKlo2qeDBeBuBBiFj2Wck8cWIij7nxLbqvb9gA4aG4614mZl27w4FmVzO+yLxIabE5fMDe02
KFqQiQvhEqRyB82oGwb0TrKpJrYK7dZXqFQ4/gHOYZ6ONyaehtoRAZq6XYy8aZd41Rby81PpkfIU
Al8gqgXbRcxYZ+4Nm4WwYFZW0N/yhbxnHIoDTywYYBBRb0bf/NZloDAEKRP4YjIGwljIjOoHOl25
zSua9guY920efih965jl9FIa+JEBA/cX7EPFBspNaX/PdcZ0Zf6Ksulryoq2cVVNmDiCGkgIzn4M
zbd6puVDB2NTT/Ij2DGicl7zXuBWQAcPdunout0d8dAhuBMacRBd8RiVgVrrTXtU3Sl2BgygFPGm
N6aHoXprkLxsxw5AUr20L/MY640sUFKWMBZVzIfqmM7ebtMTB7tPSZJ+ExH8B8ViXDTzzo/H6GB6
/us8XWoZfrFYiQJQJBN0FfvZpF0feTSXbY+Tb5x+xhQSgZ6yvlel/rjCFRMfpxSJ8BTqJA3nfv7T
HdrqUJUwaL2TrpovudNrMs0GRg3LtWxgzNAcohnRTEGfd2o/GMOjaGGhJEYYQ2Mxv+VhQmawzdy8
Skoge84P1AFvuhzGk9N5v4bF/wmeQOzqzNiPjWf+xQl0k6z/W5zmupL/3dxKEkPQv+VydZlLL8mq
8IyNOoBX96lyKtwLBdKraNTyYIHIoC1h2az94S7N8NOlxh1he32AuzfeEQXTIpZ0ooOmOvqzdk68
CwOwSChwlULX6yDydW3/HbvaDpfIjZglnLGWyVOztr8cP+72bmTvaNHTz8/8O1/28drRAs3gRe5+
Ib3EYTBrCOqycQk5ouTiSt6xebDm57+8wdVe9/7qOS5vD1MAS6H5Tto3QNjrW1+HZ5tjnsYLQzVR
oE9fYriavHE4NCP5QCETxxthNHOIqJPl/Z/fxm8aYy6Ta5q4OhEbQxR/9xkKHICGRnp4Rk3DkGJJ
YUIS4part9Kh6MzWD7MCXRmWxKD/+aXXX/3vC4CDzOOT8SRh4e57FH2tfbdCHQwgYR1Jt4wLkzj2
dmrEerMQoY2YEBV964I8+/MLW+tn/+6VhWL95M41HVu9t7AJr0zKIssVI6i4fkD2de5GI/DDVhw7
HR/mcYXOttNrsXi/QNw2gWc/4sGn2stx/a2Ou3zK0mDGNXBtigkq/tJfsqQZ7pQqv+YORTxah7/J
U9+bwbiluVKe6bmWtLll3stT55yWj09lDAa2ob9iLOdxbdOUDB2CVNrDoxRbJgXNEYGeDWCD0Mkl
A+fKCJ2Us3mPKjEZrfIKlPHiGoBDm76dj7ibnqqu6i49/IG+Qb/nSuPA3BgR+fIjHz0wvm3CwIHR
xCZHcHHFd45WznW2tKIT1BOJdWA0fUfhLV7//En9fnd6yuFA5pmuazFkfOc1XLNwTa60c+7pG29a
HuCNKetdPfSfW0klGDc0gIWbfGoccsj//Nq/S295bVconzOJspAE/3t1y0JrRP3eOmcBMomI43aP
SBMTCVHI7to2/fOr/b5cecr1haeUg0voN+uU05EejVrSOceW8XMsqw+Qj//xeKUiB3EV/vzz61nr
8vLuGQD2KU2sTNxW9AT+/eeldV7T+SjVOQ1DdxcbRO+EzUG0drEp+7XZsY4I4pK2vzaeq6opkHlJ
dtvSowm4jkdrwM8nqavnm2g0JwR8W0hOVSOOoVLZ+5QFa+m0etBtfaaG9v+yfFi/L6Ceo1i+uGC2
5Lt3HxAMs3AeM8cm8NtwAb3Tvk/I1RO9p8+T609HIYzPkkEYsWQlQHMOOn4+0WNb5Yijh0Kkgr4T
9uQy27PPOMO5g5b90Yor/boUH0JVL4c/X/T/cjv7FnkfgsvOfv/+mvsWiIelUtaZVgMNfsW0Q3l1
cUQBeCLsTQTFGi1BK1zn5uXPLy3+y5rHnew6kgY0ERvv90OX5i2vnVvnG2m0LgiRFB7KnQFIhZBM
88NmmO9E51XY1cm8TVdNbTOZ0waN3/CXu/29zXpdyjDI2J6wTYVXUK7v9j+sLYNJxG3kO+KcOeRq
3NRDy6r5eeT+iw5L9YFTOQ8c9aHhGuVfnuybf+3f976PS0chqHMZ2Py+rKyAS7OIzHNlml/oCVYo
R+T8WXmHXGbPS8wIWqqcFmi4jnDMBFJwthr1I+fNjQFsZMQcNsI9Ln2pHgZ5pnMP3qOpgoaEvq0G
lrSPGVw+TLZ4hPhOqH1on7XfiwsYkuGsFBZ4azAPnSqI14oYuVVoau91rHeSPssGw4ja52Da0Nw6
YM/LzA8SO38eZHfsa7+4MJRY7Z9qtoDLsYIdbRxp4OQw5DoRtLespUz3G8FeJoq3xNTP0JbbPSAD
+zSK8KhBGHCjEHipp6tOLOcwrr5QXRlAmYb5bRrl0YC+Oxp5+tysdFCK2ms7jAtzMZ9hZ8uJKulJ
17K9wbsWbvbS6fSxbyPB6awQf7ld/suGjbWZIytxORYHiNti9h+3SwG+LJ6NUJ31aHuXJVUHlAbf
kqj1nobOvHgaGUY6oxkAw44FXZHWnBSv/RSqE7GlDJdpweoaXbHVZwfgtPQJ0DIyLKmaU1+rD5Ao
wGv0xAv++alTvz/xZFuxyuJC9T3pvXdS6mxAtkINeL7JRBUak8WYf/Vaq2953rx5xnzOMuXepcsS
Yn3KmEkX/WPn2xClKrZTJDTwLRnkoXy4hjCb6T5L1IPNBFbckKdU45d0ko+aadVuYMp3wKOM5ahi
1tAy1hL+Z5kAJ9oII7cBijHJd5Cpn8VUPd4qq45z/zV/RKzAwuhP1i6zYnrIzJahS8unyWAWkjXf
G2yfl2DKiICA0dofazp4zThDWnvzZIUpJY9lgA6Lv4/qXnKFH/JwAsyMG+xYdui8lDV++fPF/S92
HRgJCnccCyoP8c1y+x93hVm30TJ4bGEZscs0e+5bt6t3yNnwF/mrSb3DbilW1Wha2iWQLVdspwhR
ROoT7tKkf1ndxW9bKtFc6/qKhYi1zX7/fuq4ZXDZzAsUczWe3BZJhevuptJs7mObTkL3lHZFuXUr
dI/QofbRglK9cBm8AVVur30sor9Uur+v+rwlXE0SQ7bPbvm+gPIWC002zcOzFcUSmSkIQvoVIWkD
gBAE7RkLeZ3rmPMd/f755GRY483BusDHkH8JExK/1fvre0FrLEy5Fq/q3Zqf486Bu2vOZ6XFitBR
xant6kPMGBCuDB9aaFlIX5l7Bp1jiMDteW/GWD3olHzSuc4fmeuH/De9HdScdjlMxsllmZa3v9xX
v+9ODgXFeijB3MQB4f3RDOBtPDmVO56NBqAk3knzlGvzijoWvCRjxyMNWDiIaP4fwtA/Gv6hLnm0
/TiPrkb8LBdMKKOrPkS6aU7QB4mJbrz8ms3jXbSfEPo+V/WUr57ve3i91QsrRH5hYonhiEhLq2cZ
Lgk9D2Y7bQiG9b+ERfeTGKR8zR0K94bZ5eisqsIPogJBuEpsmoursDqqQ5ANnkJZ6LQH0op/2q2r
TqqW8Ivn3N11Vt2SmKHLi4pobaNM28OsdQ99CzJ1EG5xpFkgkQc5wPzKIg7IBZgfeKYLupLjmd5o
iLyR1IwSNt6FKFriRNYvVTd3+2Eu7cPtAFIy0EP9KrvrglsSd0jhPCxwBYNhl/eu9UHMlPNJqj9A
d/iStRxxdZztDLsTJxycvxoTPcggFw+kQnOnI1CwTt/7D7dFNKFpeDG94WWu+y9mueCNMHYjSqtr
LIzn1oKmrye0FK6t73T1iYF/gufA988OcKjbSToOm19TgYI98YlkqtgJtsWixb3IYva4PDy2tpr+
UnP8fvMrwUkfv7GvJPiU9bTxH2tVXOCQQc3VnuNUclqDGLfW0NW48/AA7wGZMxeZ//9PvxI89rZL
ICMP7Pt6s9Om1Q1T1Jy9FM6HUdp3WT/4l8QoMqCFThwsnjx0HWyQVZWVY+b5R6+gese7/vmhst4d
cIAIUGpZ7ISYwZT52zNVYP0QdaNsRtPGa+16xZWHiC1Y0bBF9nvAvmGfnCi8M+x+Dla/xoK7/gQ2
0f9IVv0+akZGZd54F8fFNwoRGscWWQUIHScjp3byGeUv0ZNk/BeUKLPJ7YIwlba7cpqsv6305C7+
+/hk87c40nEkfwukBCrYf3+edsak0ka0fY6mOg48IxLnJVfmOQcclm9u/4xlUZxv36UkerfVHJ9G
N1zOCbEFtL7Xb70QydMm8/JsP0vj4zSly/n2JaaKR+I+UXg2CtgQP1dEWTF9KqkM6m45W1PKQKHr
oDchRe/NWgZpioHioZ/hWywMUxJHnmOVwFmJqun/vjVRphiQuwhzKOU5ibx5p5z2V+7PBuDGZWJ/
b/stkVmhgmFYRmQJDMiWMpkfbZUeE6Nirp3Y4TlDrh16FX/2BHm/W7+dMQsxkDgX65fbdz5EdYiX
hclX3MkUq9J8KlSHWaZJXqAN45YOCS3jLJodJ8c+WJ6JzGaKXuqeTYtVDMVc/Zp3OUJjg10gskj3
jj5EuVYHt8bOxiwBvbjhEPnaRK83Z+Y/9iv0gljuyCZQE36gfmYsU2V2/QiBXIA/CWUO+tCGoNc1
BBNJbFoQKUoN/wua6YSWxGK48ZyIQbwWUR+0aFl2U5gyKsgYsIrZbi4+nqBDxiq9nXPPu7o5yS6j
Ar5vQ9BZ19F5rB7tBLwasdbePrO76NhhFLu9S2bgdwWz9xPkuHhruoV66YBKBn7K3cDxhck8EqHA
IWzmasiyvyaInzhcVEjuLdgyTUevqSuGxzCszddEm/5Box1ubD98wfO/TWueIdOoJftSWxlBBDUH
tZ99p0HRPtQJgtkSfPEWQIpzutl12LaMjR4ZXRnNgJiC9C5MetjlcWsduQc1XLAI8ao0ikM0NZwX
Wo7TvtLlvm2/4509gmwWr6MN2DuttYEHlJb8XKqcREmxqp3UVaUoz4DuRQcIj8kB5xZJGR3nJ78G
AZaGziuCMWuXoK45lDl+yBSGfefFBvMf/ZEe0QNWK9pQwj56WSROVm4fNYd9NOoL2cNhcyaMe8vo
Iy1q8bnI1Ue7yD97rUZY2kf4SnHFn6y+2RsEph2lFlj5oK06Jhb/KsLV1wzWJ4Sz1M5FZu/Gxo6P
bbQbedGkb6ZH3uamc7DH/9OhNFNkh14DIBSVOkay55sxdV5luWRlv1rouxjC0MtUlH7XYuofSgHL
qDCIdvBG5FWEGX5CCVsfBo/b6OYuDlHYPtpgs7dG7MTfm+irqRfn4LciO4wR+r7ZzAClQ7TG1spx
HZcB9+tiPS0oY15HNOLw7bMIcRL/mNX9HUYewWprOuhG6C64PTziBdr9Y9xQ9csB0BZxDsmxrc2r
r4ziKAd8z2Ck0Oxh+NvZMPxxYYfyGb0AL780YDIzNzDhXCbELGxtx8s2CTvv1ksZeZYne3aqF8gM
els1dc/wxM62cmHCWmSr/gjrLWEphJhhOUVAkB1tXfqIhvS69c4asa2JBLKJrjRLIvCMrEKtyQNR
yN7YEwvfBh2qkWBggHXnWGB+wf1dfEC9d9wKA29AotDDWXAZD3P6kxwjfUHbV13NOF6VKRhOMoSV
V5+cQzF2V1q92Y4GpL+t3UTuCRJzt5lR6pM3tFSZjq5fqWu3pVfYT1RMWFb89q7oenHvSyPBE/GM
cSffYIZijWlbYMZD59NQsafxwt8fQbWBjWV6E7HhxfyIgiriDgDnPLr1XtmR92joVjxUPEw1x9mt
Rox5jvHBrw3c8TzUxjUBFRhqhmS9+bmsJnpyxfiaWn7ITjnPQVfpBwTE3kuafmdjYMLaSg9SL6ce
TpK1trBtIua1Dx0miyEcEEI9+pNoiXpRYm/WM7jvqMjOU6Yv+XSG3eNiLem+gp5pDnEu9VZXKWht
ZEmXsvSeQbIC7vW/Rr0++fhkzqmPCG5G/L6PGWtvnExAMmyGFRH9oW/ldsJtdYlRkx+HoTozZUwu
hmKLa3wV4gGp0DW6NmVlxZLybKR6XwH7JqfWfyg7sqCmxmwOYZo82QWtvq7iwS+rwg4ME09aj8L8
BK7ePOk5/8CWz0KFRpWrvaYZ+W2PIQl925aa2MeCNJE0zjD4oHsC0MBr3aapSYWKyPbaS4UHN97A
WTVqQnjpXt37ifyVaieYJSks6AJwSatJ7WJUU4Vm3o1wtrzMOeVyHQZOYb+F9WxtoCFY+85T1M1Z
+oDqno8hIUiohfTABHjE+WUcdIZRALfYcs9IkkYbqKOAMFB/H2Fb3uGKyQ/hUuOV8EGeNuad1Zvy
nmMLWjX4NA9jI3HyI2tFmwQwn7jK8jB1TUCOgndFQNfvSlVGe6RbJuFuXPouI3CgTqeTkjWe8/VX
MxSOt2KltSDdgXDmTi83EJvLEuqxBr3Ulk4gvfUT4olHW0n1UrNU5uTHPC5zWRzGgYj3pXEwnAwp
Fp+w90hCNMWOKwmQ1iXBPSKJAMtIfIU9hypvAQho+h+d9J5oSfeLA2+jhTGJX6u0N8k0Di+o1LY3
7W+ZxoxZIvU1dx1UhUkWnXyj29WhYd/lhT3vmqF55Ej5w4rrozf4y0mYgU0pxcFo+oGcA/dh3j6B
4yKvoRTqaPfQTVN9b9HjfrDamQyZKgwynV2t1vSPVpOb20UitQUxSS6bHsWBEm3Xx4tzbDFPbFxa
l/TiOHVE5DQ5M22Grh3g4JnOKU9r+G+1/XIby/SdTE+O0RB3lhRv0kTB0Q3OlRTAi72KrSctgdmk
1zKxm5OV9oyTQ43ReuhshHnjdJS8isir8QIU6xDrSFzV4FwWL/tRd4l/HyILkjR4Dt3SPNaTTPkz
wpmY2aU/xyIMouVSzH51j74MSbFdGScmz0BezAbMHpcjBtJAKwiCwJw8l2R+3insE2IW3rVunMAj
kAjc3vj15iwnSX7j1Xm0a5b2SvqeR7ApBBm/I/54HYZ0lTQ2/ZAGdS1EMCFt3U3QdCk4fGvHPB9N
qzmSzFlFgZeLp4ruSNJ/N9W+RoxgNyGxf2hKNlEIKlCZGO7tAuu9U2F9H1cLIw5RfMKNZFAXfUNa
PB2rTj6iaC2COWkqRAB9eOaQh04ea/RW1F4D7bevDrGlvsahlHdqaVejUnKyzOxzOI32nnmo2EQ5
nnsXr09sFt2lcZ0XP6u2qZ0Y53ANA3VKTqBpNb4UsjUvva0DhqjztpvtgmZxexTYfi1K82d6e6/5
bJmXbEGvMobpCXirYrw9DDvAYtE9cpL9uGBvBlDiXkXfYTwZh/hM/1EQocfqS1sw58CsHh0j/sgy
3pxHmkcPZP3yADrlSXoRC0iX3veL8h9onTgxAsqYiSACS8Z+dTu80f2rnpynG+BEp+70eKtDEU3v
M19GV+p9yTKOpNuou2Zn8OTDd1sgTbsaTWHPzbkQmmd3/QmRRxto6Q1Phj+eTHzNd11vtCjhFZQh
5RCkF7kPiWk3ByMnyClcEN7BLECo0sbf3CFdTtPY41j18+dGpGxoufFiwlY7JLL1We5hQC5qxAwe
hyd/qqvngqA9KYhNZOfUx7DitaYh/TTI9qXOyZ4WY/hMtwg9VJVaDwMma9pDAGbmpEXMl3r5sU05
teBtwpo3LJe4NZcHqwc8QNyX8TbL7AEnUu8Y7q8wAmqMtuor52EjaKzuGjdMR+uFLmiXilOTFtQ3
NvdGtpqqcIC1Fc6jwWnHq8QfenRq7xt0AAvn2KXumJIt4Zyf07KudrbyJcYN6E7/iIBb4ASIRxmn
Yi7agNAcz3B8PtTK2kV+RTQVmPNTHHkTo4D+yZO5+3XkAfMXbEF91hZnjTjyuVpzA1lNTrH2sB9P
fYJBPVz3DI5aUx6dE/uzUxvUg0WLJLlqKxF0SNbObVXHpyifH3W9lHvbXsLPToTaZnI2Y5kMj3og
/kMlrbx3F3blBun3HEfWYyjtB19BoxOjzK7Eq0PtyPxX0KmXGHnfXV/b9C/m5km1Vfs0DCgih2oB
Y8754XbfjmjCt2MDw6XtUf72rpyep7ER90kv/Y/sPv5OzejhMfrs5wogwYA+Nmjcvgn8cT4tBuc8
TtgfbX+0L0ZuYrA0reLAJ/OJ7ETFjG6lbSZw+n3UoUWT66cVKVMBqN3M6WQDaJLTS94BLRjTgawe
jN20Db2XzPsSLgoAivBfRvAr/3BFeKybbbuQ7HMbF/QWtifuNsyLZcgYsQDc0torWTRtNjTO0FwV
0yk3O/bJxgZRM0CbXqNoy556IKuJmvKydDn4K9eWkFb7ylYzw4ewECBVxS9aGf6OqQoc2iYnc8qa
yFcQuCLCScl9gkjvjtiVPWKe9JIzbDp1bne1pqg+TwxZPNU88usQ/yYzEuY0rQ6dj1RjMjvj0Mxz
dyhD86VgBnCZaUjf2ltLG30vBma4Ps7XTd6HyRWLNUuz5bwygn8di/m+MXB12VRwc9EmOB7BMRtt
BJuwwespDiQctATVwERoEwXNFw9O3WbtLlxdTVj124eqHtpDoX18VsIjBKIbDvirvb1F8yuI+/ar
1fUSJNmwME1AubMZ9LqGFbPxwUS+rBUnA2c2g8yz7hmWTV8yhQVl3udZ5lDaEikRjsjbdUXAl120
92PXpWdwyee8y8qLR1qF7mrotnrC0WEzBSsl87AbIqlDP7tDtkWaWUo4CS2oe5g4+0K1zZNMKCTD
pPk2R/5MqY0ui7BYwJQ53k+LuYsTTyQgM2C4DLqT5zxWNMxKBSC/9OKrygnbWvTdVEfjHhOAv2kY
lSABB3PiMGRVEdewgPm8pW+B3WwaT73bOMc4nO41gsvjZFm/3GZWd7npXWcPX0Rr40mp52Q8Rsgy
A9OQbzaK453DiYJD07BsB67f0W0+jh5LgyXZ1vtxfL6BoKiNTB58fyMgs90wE0jNxX04x5uhjpo7
Q/WvZGMB6ukaAJ2eQ+pUTXrVoEVGENQ+HMvpOqrp7HGGOFcgwHqUdTsUvylULae5uIn1IEavfeZ8
zu25GmTz+H7w8rOX+vYDvtxL2WcToltbP9K/XzN4652rtRl0LrLK2Yjqa1NXJIk29YMgB+5Tv0dT
vqlM3Ty0CNHhm27dYWmJUVAXPUR88uAh9qEq38aGf/FmPVQjSNSpLx5SrEKB0Kgva1wVm9TrPta9
fB2wIWMzmoGd2Fs3CcGEwSDasvJ/y40ID1pm1XcjrwlKW300Sv+NWmVT2152wFZLmUtT45A1BQaa
LLmrW7Dn6ymzKeZ/GqVZ5chTAS+5FYxeF8XeZa5dSxI972srouDts5dQ/hTAuLCHExrrLepIkJz1
yQu/QlH8pic8M7Y7hrvIIiIrExz7J0t6O2yWIgjbTu9xth017ph0ke3OHmDHRH50h3PwB2BorBs0
BjaOqBXRaDiCEEzjVrNeU0lLTIje+bEQPflmLFLflVHBaccTrz5R4612vshBDQ9WnJ0a080uSZ0/
64aDly1tuC/h9EQku4ECyyDIljyKbRtX3inurEvb63nXjlJ9HUSsdsasTk5ayAfOoldu+dJppxNq
FCswSOnZ3Cq4ktVVxEwvYlTH/El+kDlAGN2hQFPS6cNiur8iQT8KVyZG7x5ZwDjzrBK4tI1czq/l
yLLjt/Jzy72+ifTcneQyTDirjGLnm/OOZSLex914sWZGoIOo7/8BQa4CMuBPU5CEpsTgQFdiSuws
cBWd95AAwmHo0RkXJXYWAmTMPHnxSbaErINwELXvwasJB0b/Vm2lEZKmHocOhpnkDtcYGXjhUoDe
wSK0LNNP1wHOt5iJT0dwilav4Lqgtz+qJG6OsESwng/LN+MAlwfHj38/Wv14dkZr3E4yGoIbvguq
AOykCdm+trrqPFo0a2+iSQbF6dmheblJFUAXpaeD7TZ0YTnWeUXVHuyRstvPOE6xBTkDet4CY/mm
G9KdpcviPHTp175z4jtKeXLuHcneRd10isruaex8eZKty5Yym7emKZ289WdmM19FLnQgVTHs9Th8
Ge2m249dVpARRkgg+PVm53sjB71ptah0I0KbqDWPtx2/7yBJlOWwbzht1RJfGPckNlSgdlOWj5+d
1jrFNq5n17zHRGuqicyp/+HuTJpbxbYs/F9qTgZwaAc1kUC9bLm59rUnxG0PfQ8H+PX1oXyvMt+L
ioqoacXNUEqyLMkSnGbvtb5Fkh5DBHgxrBrATacbEk9347Z0SvU2nAaTgEEGWZI4u/Oi60+LlxkP
qgUQQuwgjm2lOHfYiHrrZifvo++tgprgtQNHcwNkw7O7aqP7Kj1ZoL+2i+fs87WZqOPNYxulkNNX
zZ7+iTjW2IM2C8SMQ7RgrDKi5pOfYX4xh7BPEuPSqebBVJNz1GYM4NTSb/6petxCbHGoFhFsqnC1
HNNM74LOqAmqdLqXOje757xNrWNh9ZQSteLWPjjKtp7sTF5ar/qhe7kX1qPV7D3ECRQqvGFHxdd4
bZiqjiVdj6qtbrkNy00luPkiJgQM5kckzfNzkoO3IMxt1W8k1/Q5b8hZcobcCBg+bq4zgwtQjdya
KUP0Es/OhZXoOD9SQw5EC8MjhXb6hGaVJl3jzOQTqo6zMZsfBS43jMOE7uGDFE+ax2BrmZ13iIDM
EOeJo5G9sk0rYj1yG6gwWH2HPfBTAF12KWmEd9a2YsrFh60IappMlwTigXlNMylX+4nzoeafXow7
SyPP6yElnftBhysf+eXnYFM0mfPXrjDNL+a44DZF/wjWoz6b9viTPX8cYJoq6Fks8SOzVWCRnnbp
AJXsBK7tDWVtmArSem5tO1wYOF8qBqM59k42iyZyfKzvNRl/b+gNvnpGTSaL3/6yqXfK7ItXeuIy
DHp8tRiQDTRlF3OgfeBRbjnY5fILJnOMtYHkOVTc1lsUfbAjei2oGD1XEih1EmeP/ZDrdDKSebfE
MQZTlYD2l+BZS8rpWhrNL22tc/r0s43HuxlIulQkny3UpGJHdk94vN5MlkBXUV80M9H3BsEdhOnE
2UA3qHnL7KEjLbxtPrzVihCpenpsmkp/Ukb5FT9dfZur7nc5QCMzVZrvM6W578tsroS6RXuoZrwf
mVqsncnW69ANPsn1Quse5HQboCBVezePAuGma7hMhqtdRYxVBCdlGJOa7NKinj5FyUIBkMSoBYsM
fh5kssTfWRS6fLKQY7N8Uen0HlXatItB6F7IWTyLtTTizOPIapvNXFG18wM6uvnBZCgLtGmiqjvM
X7JBWrdx5ok3Fm+taRSr3bynCT0040uMZfPgjDonx3pzrqPhRfePlpPrjzlh45VbGV9krELX1IuP
lu7KPgdTsWsro//iNsWRhX8wOrjdN2GEV5njEUINqEjtm1HPHwroyVvsYwP3fC8kINbO++xSLMjI
/MI+uj30KXbxntOfieIFPsxr4wAhrYGWdIrfAXzd4IT7Z/79+nUbN4TnbTP+MV+HaC338ELO5Pjc
vNf83flJNdisNwRrKHLJSkgutI2CnhVEEiRbGOp26DMKQweYD+CN24vyHhP1go69hlXcBqhm91YQ
hg/hw8cDzrLNN5IAtoRPhVNo7uxTc0xuyW18876K32BvWPXWDmBByjlbPKLcTJ+bPhxsWh9hVuy8
7xPtqoN+zM/zTd3M1+4DIjvNyAxPFPEb7ZbCdURMe0Vw525Qe2r5uFdRguAg0R/iuZiJCIxf46He
dQDRcEvRqBxqrz4AQhz3UTpYWPFbnyCGWTt6qnzAdlc9eEP8oapi4kR1QvrW4nvGQmDDclYDDZq5
B1lWlzwb1beqBgYwTFp1nZHc3Qalvy2y3HVqzN+5kqJMqiRrzCR/p5K8tVskCJkdN3jLLetdjA4V
s5TlZlqeBYaPkjfx8g5cfoPHZt7dehXgyDzdMsBV0cvNfcJN2dTKCexubk73i8aqm1MD7vPPm26c
Ukescf2kZtqeXKhtp6jp2tP95v1a1nFoDEVxMWinneh8XbT4UlC53TXmVJ382qnol3Pt3262dEcO
iz0GKZmAp6pwIXnEsuHSoF+2m3Lv+f6TJXLsbWK3VIiNojxFqbi4NAh39x9G1ViemlFWBAUWF6VM
7W/316VLEQ4PTqlIDLxfyDQqOLm5+Ou++zWwNuuwz5yd41o21tfsSubraImaZXt/63ZSs6+kp7uV
Ro0NZ6hPUSer/dwTq3LWa3PYV+DdFtv+x7N3XVL++Tr/dl/aAHAy2rzd0if9spRNvGtdEyNTFyd9
wIQGEUpryhM7n5LMuhzOTLrs0TGaDD1mjEOIRrWZ63+/uN8n3TanpFedtfVTv1/Qj6V2mvgZl5Mz
gbvRkEgInVGffGooW21fnbL1hRTt/T+1g/9/gfzs1v+mCfkfgPxl+aurehI8fpEyA9f853/+h0ns
FL/1TyK//wdadMSttoVKGuEVKpl/EvndP9j1YNfwHB06E+6Nv4j8/h/CA68DJdtcZdUu2pt/EvnF
H5bvw2pCce1Rdvu/Efl5mX9Vfei+gVAeWD29QHAn5l049jcVj4gzv+gt8i5KXavihlAal6L0ubLA
XoRzh/n0jAVK/MKKugB2IcrLIx8Zt7772qRmIX+7hlD2Tw6gSvtiRRQR31Td9t1vOVt59W1xxaj9
HAFtt8TlMlIsYoFCMtUjLZfG89jlbZi1wJ5WtZN3L63tziQuo9h4S0wi1qHQ1vEAJJG5eB1MjWrn
A7OJftjxMMktuUDSPNfxmD9mmifqIFIarqex0ki5tXS4fpcBJAAFzZKF7Ub34hnx3YAlek+OjG0S
yIbknj6WKUkDGfLyk3wxnFu9SzJA0JLkW22JWvCtDeQFi8UJ0gXjlzlPtIg7KMYT6ktZ1Ju4mfoV
UIP3iLrK0DkXeELZGD8OJWoxxFx97ncdr5bOOk5KaeNkLtLcToxvBeTS+BgbGf00vct1wMwqy0hj
jgtFhzC2ni2FLyQVS8M2tHKNfsUI1nSNqyj7DpKc3ALN8vP42suxgC+QuxEdad2ycggTSwzuCrWP
H33g0gcHoEfdwhxsiwIOaWLMJ/oyIg1G5vvVtOzO/m3AZ6a+COU14mVaHCP+kVpYHKWv8h864sRu
32UNzJW0bWv4AjYttO1si/7TYc0WhQKC4EPhM6aZZiReSwN3dWKwUobXjEeOgiWgQjCDk3nKLNN6
KklfQrlPCaHZ1kZFUHvXRO6XwcV9vyvHup+e/AEsI0NVmqaBaULPP7Utfyq9Y4FCKDA6kzKmtfRO
fcPVYidh4szM0m3T1WuX0ySMGRpExXJ4iJdu3iTaWN4gWmneb9tVotto/qIgZU6U0cCQVJgqNm7S
uizZx0Qm2hlmE85hMo7YaVt1vXhArp2RYCP8t4qIG+x63j71FCWLOoeuHEZ6V8AUoApkHiDLrMEs
7JL0h7oejRcs4GZKBddWzTVHriyv2iQn9620Ab0cgPZ43iliRBEW/TpnWLIw0Wu+FbWhOqLYVZFD
a870Ih0csadskdrX2irml9EV4tkAuhLip2TGgsl8091ZXjgDaHD0tk1dSqfSNPV58jMnSftVawlv
UiXgJNTMyfdmhFA3aaZ9pmpXU9S0IvbBRbk366kPXaTTITvLqt4setmGcd6Ls9UazTVBio4YhnqJ
li34zhJtes1bx9yrxKvOhdu4lynWsz1xZkUgDaIso8Yqjq0t1YvTyChgIzhvIZelBzkI86hH0n7T
5yaKN7Gf2FjpxC+rUPM3VJ3tg6WN1hMRS9GTGskihT9WPtXlKPk8uphq/dg9eZUcvo+5UR8HPREv
MXtVBDSDG1+9fOKB8Fn2ZB8aX4uyS4j8SGlszpwqUMCynfATyDZeWnQgaUoUHInMkMSyhIJVJy+y
InVzg76RbSgj5CMWifKznKw0bAZf3hynRX3aplHo2sTCgvv2wmWeWhBzZke7lv6IT+Mep0LfXgWH
4n4EMrez8ADcRivSvpkJfPJmqOo3sAv9zRtSNsqlNoMdS4HsIb46OqmeMzaQsmTbiXXDH24CVYut
4iHDBhDEaar/LvS0fGmHonswyEKGnYFzxUFtUZhHIta0dxSpMD5GN2c/P894i/U4g/IqcozpIxVT
YOYyMOnd0DLzUbmOtD3SCp0WRQzKdoKcAuAHnOZ4mKfnxWmGnRPh13PYQeFLALF9iKTpbU3aBfus
IPPa62yI5gX7/Q1tcrwY1AF+DIaZcoTgPW7JonihQe88tJPdwTWKqzDi+zngX7KPUOCmo1n3GjCQ
VNuR5y5OTWKsSd3KpgVrTlctNXNmqxnoWQ9FOSr8ld9suz9aZRE2vTTJRRdr5b2t0SKYot4rj0AM
kfgNAE2nffDanobfXMdfoi6fr/GAlNA0deKLlmna99C5Qx+L8Mle8y1jLacCOyHrLvKEulViAXsq
Zu8NAUIKvi21zxhhqEtk+GJQvUxPUYFuns/AZUgu05StalXtfX1tv8NSphyB3ssn7mU/t5SCKnOp
d5TukqBsrXinSaM8NmaF/t+J+gd3rrFa5fNwIpplzY0D2tIzboaTdKmtV6NxWJwxgtcnR5SYGJGY
EDygCBZucrlE+6auKeRZZKD0gB9/UiICS5F29J5coBClVxV7VD3Jts5SVCkFFETPU9NRywDEpctA
4ynFtyjcgW98nsdjTOPyUBYDJCMhWPXrLhJzlFvvLvq0L1nrmY9a5BIsFUt3r/yUxPYe42ek4bTm
9GYQ7eeIyhazBRKpeddYwvsdW7o8G4me7bRFa5+Bu1GOtqF7pgpkDUJGGv7Fgk508Qj0nB2aQGDk
TsOCwzUdB/UI7rcOtaEYHwxGjv0CfTTMXSfaLtMo96lFjm5JUCm0VYIHbA0YK9WBZKKCIcZtUsr0
hKe9u675blhPxLCyHPNg8iMRiIowGH/AbUZwmFrOsnJYbS8xKD7Ue5DvxhUF5izHIaUW7iyEFLjQ
EANa8xT8DM6MwipnsovbLphKn2M4adtdn6awckoFbynVh32sinUCUehxmO/oB+g25DuDo7RIZZBP
ETKndMFECiAgDdNRZw5t9fySzMPwrGmw9O1iKQ+LUTnHfsYsrtmEI7OJQbLZMsx0wtcO1NvtEPXD
FCalM+yXzBmJCZyz7lvV1iC49NHal9UkYENMg8KY2NTxE6GJ9TH3vBjzhde17xD4l51QS/1gkVuY
7yBimm6QSnZhuy7ruug6JajhA51s3mEXG45nH8h7UsvF40Oiz9eQ/fY6WUvN9ica2h44WK2uTOp5
tRXGWl12rJlKHkyJIdmllm805gb9/GxH9aaVgzbrl4Egq+9yGS2TLsp9af//d/OCjPt/37yw3OO/
uk7+dfty/71/bl+8PwivMAysc67hkACGG+yf2xfjD8diaWeYbCnKqu3j//wPYf9BL0NgYLV5Foyh
aMz/sW8R+h+UFl0Dzwf+eMe1vf9LkpgJGeRfNy44D2yfLD8PW4sg3O/fvTeJmzR2VgO3yEciCH3V
fw6W88BmBtllOUUnj5PERzOxLybsLWlSHuUEOdfuY/3QmiY5o3VKHsl8y4BvYVVZHv2oRzar1d/y
qUKWbAy/piJiHJY0kLOCUCIl1e+xWsuv7CKYjDE+yWzZ0bcC/gTmVM772W2HMNbGB5F+1edql8HC
DliTkgXcuqvY1VrTs363bO93ky3Plirg3N9oPoH1qLvPokG0Qq3P3c1oCpDTbOLhh4xFvO0968Up
p3HbJmgKCCrNgmiBuqJHy4E9xH4aatZXa/AY7Vvt4KxKwzSjg79oZblLwRj7WpQ/ZJqd3Zheh621
0NdO0DQxfGFhMgr5Q2sNn155L177XiQH5pOPWKTJg1+N8YMbsUfqDWYrd4rmC2t5hVht1IF3FUec
dZCUy642YVJrWtj5eMDQN+sEUpAmCM+eN4e7LbRFfPCAQG2SOe+vJib72Ydla2fjdWaEPlT0/Yso
Ubc8Xl4IDl8BS1n24unfp7E64sQcf7Xo2JYuomkzoPLxEfhrRkRFHkFK0KigoYm/UxXpIHTpiyBz
zLeSBPHANOZXoy7nvd+1PFHVkMYxu6jLxiggCe3sKTXdFpcvtBbxvK+mrDquekJ70fILgw0+KZ5Y
eJrAvtp+E3EFmoBHz338YFeLf56S5yLKz15kNRRbNG+j84Rp0dg0bQCAK6z3ABbSaiNqzT/MbXaK
fLPdY2UnUVYYpzmnvOh6krzWPvkxElHEAoILPVb/uKAghFHov2/ef3p/3P2+/+nm/QeRlergiqzL
/ZaGe3lbjEwDbTqsUvR/fY3789X3n9yvLgXVtUY6z3+97v1tWKnXk9syvDeiK2Bt/MsbvT8nue4E
pPTYOP73t3f/3ftvILMnIk3HSX7/jb9+cL8pU0kn9n71b+/vz0dqy5vt4KmTMiNM+68H/u3q/YH3
l1mARWK9JVvILKotBHP9cr/oDBP6zOLhzVJMJor0BkQw9HXHOetPxMOyNZAwNIoLjfvsbxcahgmQ
00gfYW5VW5lba72Z+xDlGTsR7d1Gfdx/537v4GFVJ6obf6u0TjZwHqbsKmxMk8KsSJvuMI+XWGNb
NVUlfSwOJUMvtEsE0+NyvyZgO4Xk1rX4f6f+jPr3pHy1HGkcqZCooU2ZVcVGNw6ADMWF/aS4aOuF
byfmhR6qZPEbUEp8h12Fm2L9kdmb8E8J34tcbT6Xms1HTXVlN9bKukjpWJf7NXqkER7u+XlVpXds
3CONA2uBgnaRpTZuIwxa8ET+eZ8LY1YMlImn9RFzG/1o/ZjmdSYOKJGcc12URKUpum9GnKHlWj/3
ZYohkqU1gseYOBY/3SFjIV2is9Gk5Z5+uT/qfqEjy/7zJkrCdF+r7Csmp4rBM/+moqbYCxKqNpE/
l6fFhaTt+fa5Y3fbES9zKEgz6Q1Jx9wqf8CMAFLVpMWu1I0avlr2RrwE2Q6NKohtpywwV4UJLoxW
vljQkriOO11m1Id7v6hei3KeLtV6MaUmDjyDLi0sjulitjc2qeJMEGNxUnb8EN8SZTmw1mBN6mNl
HwnEBvFeomRcL8YphcFL4JQ+IaLM0f16nSAHw+UJx4S1ppNk1VWUn7g98wvreF3heGjpj5PyrC0X
bTaWi07k36VLi+y4wDKKF+663w8itNnolkfOwPqwdD3y79e+NyBYfI80rfyoNNBlbOgZp1bNaemr
oac3SjiPpUPE7gtnq0PWNhI0wiMRapfI553IRUsPNAZwQr0QQ7nJGDcu8wSifC7UwSJ6og6IQRBh
icIOqDJmp1rYb/cDqxU0zpyY8Aakevm1sariunQYGbFOtGwEuEkGc7ebcYJvRn0urkBjqkC5ZHJT
wNg6XSQ3IC6fQBrc2iEnKscFfFhlI/nhEqY71N/8OGRI8wCgreQ/aTy6Nt5TnBrvCT2YA7EEjyDN
jYO51r4nPGa0H+ysOk1EFJ/YOZWnOQIZI1s17hb0NWHTC1xQ6foY1VE0v1/7886/bt9/MdWr+B+P
/LeH32+afD07sE2P95d2zd4Fcp1A4luf+q9f+NtT/3m1pFnQRWZMeNl/v5P7691ffilAkmFoj+qt
dBJop3+9ib89vi07Y2tin9pKnajCjdZQor1feGtv56+btA1anH//ct/9p8NoxXvLou3p7SHakI8e
AR0rpfsghgYZTT6FKBo54ZzvlFC/IwhvAp0UD2dxP2kRjdchBfmVESpBQ/GrDfpr4q855hOUCNsC
FbDCpgLULXscoSOM0cwN6snhN0zUk72Vh9OS0IDL8/lY1MY7ZZqjQzEEAjzEIHhzZmxIMjnr59Ep
D3E5P/cGECr84vzNWvyo0RIfSGHOCMEk0cIAHTnSqAfUFDqyMLbYE0nyMxbyt3K8XknUHwhA7dyo
Cgzj5KcdbgsqpUfEFqhrabl1PU9fIeR1XJSztjS/qpLMZ7aW7g67coEe/+qaDc6cvnvFrw5c7D0e
h2nDvNwfILtjFbWaiXKF95Bi+MyyGGptoX0WdTHiakVsJyfv0MSZifXCKALg1tg1sWRfBtx60HGY
PXXYykZljHztR/Svw6YcO5+W9dhtoc8mW7uKjhngOJYoVEujZjpipkc9kcSQHBu2xwKEBgtJcYzt
caaSrk+h0XTaBgocgOyunzYNAucg6RQETlZg0arbyIT7pPE9tEmXHiCRk3ufSZ1zpEM/G8d8CCr/
Vo/dMZvt/SCxm2TiZ7IaOgr9xTHAGaKlvs4aSfZm0X1FHYD9JLLGMJkzNDwYnqO8aI8EOBFarWlr
jFH2WpvYqKaFpne/OJ/s/SQkp7bbKQ5P1mLObSaK5ILE9bN8cweiPZecuo9WdRgcYC7dKeKT+125
yHBMoiIyzJP72qFE49OooGurAlNpLComYMjkCfHX15/UhOLAv7qeutXUqcNoIMzSIMeIMvIBfWu9
zVP0eV7/DgXjVzz4B9R8TeCyXcel4Bz9RRDfTv+5LeW00c8GAPhrz+HYJ76O5Nxn00Cdkr1HtclJ
ULIqvf0C5DT2KXr31W+XqisEs0E/42NTqvxWAXYKOr06tIR/0JruL37qXKgax1fCIfbULpndnGmL
ARKMCtDOEXXlWSQj8kG0lo0hPqdlnp8ciuFtnLXXRHEsoaKkOEDknd1zgHq1/thq40sxnPDSGNgk
HZbPiw1iN8K25VjrmOx/8WNtCBuy4iAsR8DNRb5PUJAIwQN126s2cVpoa8qdDDI5XTLlCnjP/j62
+b9P6IApvxiN+2alLadUJA9jq4vDoMxDPDgJTFhqGqV7lXPZBL5+Qumeh5VREcXKe7SReJS2BARE
9Fwh0+EwCHUwwFiKiFU2AZGB0A8jspQ33+6/oBf7NjmwPEBySUo2ptgDWm2E5Wy0nmHFxttOLSyW
kEBIYsA66oZELH6ZOoGFuyORpM7JemqbbI/KzEn5bJcSMK2p9nYpcBAQW7eKA6xzmj06ZM5umjj2
cM4RaVeTcTphimRzRKyNL79GKGmOqpu+KloheCn7hxhJ7wWK7ofXk6gDSI3MW3JSDSjuB2fytW9T
3Oa7EidLBDE+KGbed4pEf2s3RRIWhBEX8Jp3tsze7Jz8XzOukq1Zx+Qq+nw+wzyHs0g1FN0tnSE9
roPEk2ZItth1XeJQE9w6dp7voeH0Gzj7sLwQulVSrrLseUEMqF2RRiURw36mjTujr7DIKvmMLtBD
LjsSJeFyPGooLanTADg33AqPGfZAVvLl5Gbb6Zsny3IDgME/2Iwh1HBJqSxJeiDmbN6UJiKCqPWP
nv6btKTokLgF4gUpMV9nDX/7kD4auMDYhPPRmsa+7HJK1y5iao1vI7WV3Iqk/intS9p/9wREdQsn
dFAm0yc7Vto8ILXRFDJWeTFySZZ20WGpffQoUcURLMZr6xKmSi8g0CyHZ+10cTWGYkOY+0iy44IY
NFPP8eJ+IPtHmmB5MOXWEa9bdQh9k341yrYP8wgdDeunRTbZmuoXr2yIgoE935LDumb4gnpG3/hT
DidviaIX9AbkUt0KIo1Jm5beZpbWb+IR7+Kb4YBmjk6Hc2KkUvHG/xArlyMnQY8mzaeptelpxoOD
touhufloSyYlq+9/1wn28YIPGkfKaAbxuh2NTSAeGlrNJU9eyRliZ1EUN7GmJyZ68SMymAF9RK9G
S85VY5PVoQCvV4SkrZo6CbVYoAWzwHGhihuCaoWDE89VbosOT4FR0vXKSQbzyEpPvGdKm1epP0s1
XHX0khBUNbwbsiV3Mmc40a0PaeZveM6pXxvpxp+ojucEciwjgc2OoltChB87z8Ym8q606yqAdg/b
DXoTDhUgJVEazqXzaRVDv10VGKnRrerNHyZpscFgqR5jdnKO3Kbc6p1PBEW1bTKBgMO5ka+2HTSS
StrUc6mAGvXuVnsVnYvGeSk9/Skr15jiOFYg97ufeSkPOELwoE72D4fK77Ol/fKK8TCAIHqeGjvZ
LOyGHAL+RGMcanv82qYsLDz0RqZk5V/IbyWe8a2WNeOmiCVL5AU07xrZh5mrQq4/m0T+LHXySzXW
h9NTN2EQmbALRRkhETw8is75mgiVS5MvkQAe30NKxsRYBs7IsFuvlvrCm7awOcEVp/GHm+B/x6G0
EROFLVOUr3FJ0UZ+qYvlZ7zUWZhZ87ADmPF1wZp/qOI1D3V5rCq+11hCA2PbgARn+uxRl9Ehm/FZ
I1GJiVBs+q0hyx9OuQRtisq45lm1A6FQn1gYssDu1yiikZSdtEVanyYIv7FNFJlF19ual4cxauEh
ZtUn/GUkodnzrBB62zjSkh54zDi3e7oVNpU4+YX+HFnO65LLxCi1sVomaCNld5qve9/F9gm0872T
28g96AlUP/aVPhYt/Ab8mm+Pu8Zxmp0vk52fAeYlLm9LLlQStt3yTmZ1vRkdtkAT9hACC/3H2ZsB
rNriPLoIHGng4e72o03T+st+IpoGnEJET3l6nNVvW/Ttbiq0EjpvZu28hV4t8a/vA2I/ytrWSzno
b3Pcir0Xs4VPhyt2GnGW4oSWWx0/s2xBbOcQ5Zy0mK4AhJmTAk5j4smerear7zKpFrb7S+urX5I4
xhUZ7G/qOKFL3lVpGBdmRWTLQ0W8J1E/lDo0P8KAarH7jL3kaHlHq/a8gydxFkdkoQAwUP2lfUq7
RQ+ShAip3KsWpAAWoZ0E37oN6XsV8Q1nav9fDkKvPmsnlEsujppKb4klwcUTcbctUDSXPkorAtQt
LDmr9bDrI9bX0YEuuXxUgnZNPW67onVeksH6bYJn2kyJtFEVAjxjKB7hqevdhXVdlRnfYxZNAwQB
OJWtvUsb19vkbEp3BCZNy3XAZ91w9p+Q4VJ34E+f02mvBvc9i5BtZGYxBgNW5DATFwPCaQGv8lQt
7RSWhUqOsGquuia/lFWDkH7x2k2LlCJwneJDs+eXfqQ77EwNCle//aAY7hzBAKUghjLzx0BlJrDN
JTn2wnxTc3NuUYYGRis8Al8fc4RC5CqWzLrD2U8HJkVNItKoCTkdcYLA1doQb2WFom5IbkUdm0YV
uWl+ME+OxMk20+DDX7oZm9toxs+6bxWBh9JuW079qy4vjlGOcBeBL3TTEhYmDabC1Gy8n+QgyAJq
tTWtbFdQEpRK37uIeNMelmVms8NB1v3gdlQC4dI8OgWyk4VGcCbtG0qms130VyPm7bCouvI5EdkT
PZoxUCan995nNBbBVHVvta+es9p6a8TAirf3x6DUsufcIMIhrmc7zEMjAc4Vf+Y05fEn5WOQpUTL
IEehtLGfJwVqM/IOtRZfda9xz8uQOsEGMUN66jxIB+ZOF12Js8hUOwHcceO09rExRkLJhvIh73BP
raNFXRN4IUUkDh1V/ninRvMr9v10i9wgDmthPkwl2McxzgRLaemFvmb+rHFNntkEAd+n+F8jlfMX
u4L5fWwnns6N6zO9SQ96CjJSPE5vI7Xrdyfu69MkvAV54AafRvlT5C9Dk8GVl9Lb9172nJhE9swt
uVooM62glr9I/VWXRg70VQf6pvUU6C5pMF7tsfnCVxWiZS75FstiB6HqMBVMisTLsipaS1j9waNO
HrLrcbYZa2KrIBW5cUgEHqbqEHUUFxyGDoC42XaMTfJ4o0fpWtcs9cYdRzK980m9mhgjW6/zttEM
GTX3tVfXlx2IcDrgWXes0Lr4y8DqqD+qtDigoT97FVh6JAkFU+uaD+a4WOesgSzbFsWoMm2W+ZRI
cW+6e7aVRwLMfkf6mB8SrKaM5EiwS5AEsKNYfCz+qRkWXFDImfcjcyG902zaNj6mxKHqX9OuM09d
zKaHWBzjXIwtznegR5aOOExiQQJAsMM99mo4AqhT0z9PLnRJOa5E5cGhFoezfLPCwrDBBV3E9D64
p3Hoyp2bzCyC11yEnAPKIHcYJmFDIoSNxSaxihCoDVNgneI7BN6A6R7ZLbNlQ/jOBvbTL1c3E5yh
8iNJDx4aISY7K0VMZH9i0WP8IIfByCLMla77bZZ1vvXygXUwmSgDqm+fevNW4pndzshwdAuSDZ8Y
WxvhbOZFHcbJeW0jOLPGAAGz7onTtRn6Uep8SMxU56j03mTUDnzGJdWaNeFFDGye9RIFFSG5kBDi
p9pYcF1gFp10esBL8ykoWRvdW5tj+UaWVl2XRJv5ir5mc8xuttW+txQpDH0Sl85o4JgsYPzkzisa
91nLoYRSfT/15VRTBpwjyhDWL3+Rb3NH3FgRw+3hHIJQJFaZclesfIe3pXkAPYqZLC6rG5CIZrew
Ng/L9q0kA4z5hEKOq+W73gISksMgJokGxXKRekGz6NF+VMWrkNEQTj3LUlMv3ztBDXiB4bhkCzE1
qGlNPSxpGtVz/hTzjVHjTpnnb0KxhO51ahDTRICG7zxZTfoby+zjWIyvOMDc0HVoeRg9wU2clSkb
rjEU3zqQjoAxHFzMdPuDRTjt1pqT15yd2RH82TMEzVPpTvvEM6+tHqV7+n8kGmO7ShO8CaLY0Zx8
oyoKhsXqn/v1JKUeGczsF9HOWycFf/uMRiz7TqDLeqhZmNjUTJtORP4uwSGXDhqquNhCeLUcPNRq
yH1JdfF7jkyfluped9VOpdabciRB0nbHrixefi8I18JeQ0LR4OJpfkRy3ItYvawRJ4OcftrLMO1j
GFit14AHQBCDcQUGu1gjiiL/N9i6aVc39ucicuPAtImsPe/mLc2TRw6LPixmLA6oseHxFHgBu3V2
9GYNtREoGL/5TowYxp76VQCQ2CURuI8BklPbZU+6br2qfFqT4ruCmr373pgZTUj0DpvCCF0SarbJ
f3F3ZsttK9m2/ZX7AzgBJPpXkmADieosyZJeELLlDST6NtF8/RmA7ynvqqg4Fff1PhhBSjIFkWhy
rTXnmMsPw4IRNzXtTdL6ONVsSsW4tcSOCIYgt5z0Ftk7yJSJSmes7olNjjivfUg2I7Cl2szfWtOs
g6Q2TFyGVrczBF1beizavil9/1wM4Bp0uF2xO1/M1mVprSNIsL5Q4Dy3+XCfI3SDGDV9lgQU7YzZ
awLHxFTZd1fakwcQNvlZK76p7keKC5aQBPMD7zUYEGavhhwAiemdfnGmL9aY6TfXYdpoDwqeRXVB
FkIXsPYpysdAJWmQ2TZFm0QtE9MF2+Fj79ap6K9FrZl8FiYJlxV503V0XsoHMDj+LoFSdAASx65x
xa7B0kLnqYyznfLn57r5lcWobRCOf/WQrc+Id+F449Y6zEPE4Irl5c7l4rmbNGjHORe0g9Zr9CXj
EqpvRa4Z9l7dmVtyG1kf4n091V584gTaGek4hEhe5AXm0NGTEKOyHN9p2swvcw/ui3k9fDcStnvZ
4DhTKcnMFjOoymtOycAeV/ZCgn1pyFtLu3bQg1leF/dW2t3OJc3D1s0w3tA6DpEHczia3ytcQQGp
uMwfEGJJlq825B5rwPHXayOIM8M9c8bQNegz9KAp98yxbfEH94DMCu3YpMbq8vSxiRv+Q5/r746t
q70BUkqpyr81nZdc4gHJu7U8SkETlPpw4Pp0KvTyk8rquugXsWje/dj4dxNOm4M/aR99TS9M0Sk4
zR6KWTPvrhqsgf0E/iCYbfKjKwKxdnZ5p8oviddoZ48XVIg9fxNhhQrsuPKtn9IZikNSfTPzh3GY
MagjewrqKO6DWgOoqpVWtG/smeQRugya9uSZZwRO1KGollgEFgeaQPTN9QePbumpJJKTA2pkUZ+b
V2k5z/gVT7bXD6d2zttDrRYXuD2WOfCiVNC3TkS7E0todTBr47H05hs7RUlT41W9yHy6CpDdh9qi
9WjLCrtqTTca41I3ycCU5eOSiU9mU2LnkuUyT+jnsNcYmaQLPcI0kfqPNvHjJ67NZIZENFF8Bv1r
+PMxp1AKiJWW6MYfZAF2An888CrAYUNMHqdWXIwla8/CVA9M/jumOCij09Rg1YDT6jjnNKpVk3Eu
luR9Teo7KfR9sPQZb3A24FnqSbpp+uSVlYh5EBzUePz2SZPLy9LRUp21jwjsdtRZ6s2dnZOmq/FB
dsC7LAcp4ayT24wSDD4wlIZT5SUkEBDVvmc8MJy4i6/aqOkTld8HA4lzryeK46ND72Dl8d4RtzZ4
uF08Vy/DOifabBrD6vOwCxKSfts2tufbd9rVxfHnZ7b/4sWal+22n9me//npP1+TTLGxYkudU4FX
KFH9LvtiQUKneeLb317m92/9ty/p5QQh6XMnDr9/aHt17oZrfvi6w397ldUvBNAxZZUGeyKJorPK
vJgF7/on/tm/369T4vAhucWHl7z+xdu323Yg01eXMFj/+ZW3579/cPtLOs/+TDB6BttLJ7SeeIV/
/JY/v2p747anSVEmhKtDBdqe/nlHddsoT9I0bmSrvUQEFzFtpFcp0/oDQBv0JN0h3w+RI807lexU
rlG5KO6YkxBUkhk3XQHnp1AUxayZH+9gZeoHbxL+JTUJENRhi8c9nTCwIS85V7gUqahlxD8p+UGP
VGmDo3UYSbubucwXOdFCjO/hWGrRkB6mGfmxU5Yv/tCcZxM9i414WKFQxvdqL6hJ7SG70/V1ZDJD
NZw1l9iq+BYv5I1q0p/rCKOdCXVJh/pam8snqWzEcDb27Sisk4+WBPommUNHQuDuzAJvYb4QMGQi
vzuQV5eu2bm7sYgedJMLauqiEDBJz6Y+Aiy21C5WIxaA/j0kbXquakWNQkNL/RDWWxFI0+r30jkN
zOJ3JU6DSS5q7zjoo8Hv34x98QNcVnWoGHGZtRvEOrwS3+xe+hI0dZwxrnE5aHdmPl24sZ212jvR
SANV5MyfJr28edTe0Olo+1hMt0hz9kQ1U/d6hD3Zsj3VqN6DJDGPeNLekeVQOfRHRIekMAGrs6Yu
CuTYMjK36tcid76q0ZwOqpm/RreAxZpZXLjNSu3SmHsgmKIiUMtbEovnKmd5W3MlwzBfE1H5fdDp
gk4EVJMxhPBX7nFO2udxtTWUBhRCr2WAnsqlRnfknRodbykcsyiSxqGd6QxYJlzUoedqqnLKjcE1
jEs/Wv5u0Ya3ZiTPzLWy5zFiXeHU6Z5hz/sCpphGmss4ClbHIR7yHzM3NWh/a3wXeB1DOiMeN3GQ
FqQyWpwNcYXQR5jKI+284zIGVAjxgt1r2j4tbHa+8QH4R4+wqW1mZBgYp855HUkxhWvqAOrLm2M/
H/kuYyaymTCiVvf94r9iDQnBOn4WkwSFxtTSSgAST1g8bSO30PK4JAqtmiendrvd39SHD7+zCv5P
OZDHK8u+wyeFOvHv8R3McR0Bn8DC+MRSCV0f3/+bEymJUHfKgeYUeRHmrlCaH7oZkwVp5A+5jrpD
WtGzjUc70IqSjPE+iY5g8p1TMVTGXjMv6OsJWMcoAnVquDEKzX+0pnk3JW5xn3EgVG73jUtB/B92
fLNI/S17YdtxR+dwIHjEdOj7//OOL7JsnZke7YVBcHbRHBu5Bu283QTtD34/+axd6jHTz5N7O00I
cDbJ7vvf37x/paKv+0D/g3+rFNJjlffP+yAbmTpTUsDjHfr5HjP+JTPS5MLKz9j7YIfPFchOICjf
PPCpVznoIfhqKIX/AWD/r4E+234AZ/bxwOnodp1Vtfm3DzGr5tlqMzfGBxtht4EjdFmd2Z3ORXDs
0je1YJGscufZ8OLmCuMAqTXNFlXjFI467ar8vrllQb/bwMgxghnuVzl3dAOTsxVzmUYRalwjApQj
ywbmMiLO1jqBap15OLkOzaHEshlUOKscT6nzBPUg8yv3dtvI9VGfL2//+9v/b47d1T9nGWD31jQj
dz22//ZnD3rvkYKdxBfHEIDSwV8FqU9CoRG7xxoTdWItUC2akdoSj78t6gu558z384Vl+3RbFjHx
3/ponQ27UBcYwlBtYjwbbR2pE7wucR7E+G2IwCdte/7/sar5P1kyYSoO7b9Kmv/Zkan7OPZc4awX
nD96Zvu/XBfJssPZ8w9Bs6X/l2MYBme3S+GNCJMP9n8EzQ5aZ0voLj+ge4ijrP83QbNY44n+dhkB
I+7iHdVx5qL4NJnm/vMx1BpO2gxNnITwpPaeFdPSKftTFgtyHhLRgzDNCQnJotP2bNsgWApaXU/P
+pzVF2V8babkbeOBXIGfsZqUdYr0vd4vd5ksDhxb9Kn63Dmj/vro9SihE1K2twZz3MQsfjkd+kWu
aFcdLLBU9Nnnta3fIjXkv6e3NBIO8SSACgzGPTxBCag3JpS3TNDiE3NdUpsFs8H9yBuWb4qo5FO9
LDfDQNHrZI5/iTSd7qVXjAhUDiiCm11HWtWBtjvyLxCB91kWOKMbroOV7/oUltDlsNnl5Afwn8vo
B54+B5hlREY2RZbEddTRkSN+HCkM4/q98ObygPrb2ZnDNIbCjhh2RrUKJg3jUR/75jm5qNaIduTX
k03cjEehSZ9iPtvLbsMKYgVU8XQyYI9PcfJpILnbDS3GjKnWf5niGcwGxo25FAEe0CzoHKY43Nu0
3eIxoausJg7ytYdaqxe6eGi3I7sNPDEfV0C+iU6b/J2/nNR9ytB8XnqkB1JZEIlMF9lz/ODV86U3
UrrEDmRZmAF7Cy2LIQZ1IpGx8yCBxDSNZaC7AAqRGKz21vpAZnZ0HSOWIYmIo4BJyYOruQYVM2ZY
P+sQbzD5lvAdd3BN25278H5kUQZ2Lh2IwBxVSKURFhWI8GH57MRxasZfkw/MkFRMKj6nxxzV5gdc
qvT2q/ybPfpYgrH+VSV2nKanJeLHib7jWjsFiwtZyMMHh9Gnhe+q4R7CMxUu0yPpCck5rxEVZK71
7BctGIEemqfyrqs3C3ube+NisLuJbfOXWgoaWsglD6PBx6vZ2oNU7CYLfsYrJ/hwHDg5LVi37eDi
Di4d6UwhQLJIZ4hr5newEuYL8xQZZK3xuCyAu6tUJM+eRrYvWLi9aEwETbnOiqrvtXtd8GZmWXyh
g/A+DTa9fVzc+3xtGhhOGRBrIIiBJkOPmirW8uoE1i0Jy44WQP44J7nPHuiETDB2Qfxgv9CAYO+F
HZIEX+wreE0HRZ9dE8a+N832yYlTkw+t2Sc955mHau/CjH6GkIjD1LO+8sgoPuCqd40NsLMIrZlR
iIEE2TIWqnLvOV7Kd6McQARJCXRCRrgSqqcYQP+xsrqzb5YwwDTwFMKx6NnOJ9YhxdFmHnLC3wfp
iE8v0cA16gpdU1LRIpnF0WBwpST+aMK4ieXl5GmwF/Rzp52AQKn2NCzxgzk5R2E7R8caKEpp6bCa
XecTgthxgirOtSvo8q/e21qnywxUC4JifKzzgo4E0HdhwhTJk+wqDHmPAKsKrL2U5nhXzC99py0n
u26LveadRaHF30x+/JqSn63r3rurvAv+5+ZgaO5tVVgPU8GBjANM3dTC/qEznpNLVZ8c4nz3t7JW
rLh5vPNsOCaxfJEjyoAha5NjDFI3MujZk9kSrzwVdCD9Xi9BeeWDhtWyoOFQ2A/cvZd71XVvmkq+
p1aGFNqq5mDpmurSRt4R/eCBifsPxvy01p38iF4ZUNUyBzHOKmzG+mdMn4oOflRI/NbUXwEN9b+S
XIWDX39FRHnfCfQfu5FJDp0fVvPtRC5hPS/JQegowSNEPvsGQuoO4BMpJg3GPiYkPXLpfe6OqMjk
2V6oxKzcuFkW596UUc3Ira6DbOh+WAXT78r3f8nGehtg5l9Eid6emdW9MZsS4NXSEK6r1ydzbNee
dnooubQdZulcEjrV2ELnzxkgMdOC5RwptzvrRUWWsEyuZmze0DgxuRMhhpb0vppy7I9eVoSiRZiV
S/HQYhAxo3MKcfFUMwxFS04xA5LqjsKqX17diVoz6qAte4v3Nc4ITQS3CAwet8nYPDRu3JzTCmCw
kj/T0ksJm6VJXGmAvJL5u9tnXtDOHsoIb+IBOFHLXj5b2XK+tHQXOgOlWU0XaFeLzN61Mh/PmT7+
NU9VFRiZdR07fwa5Bq4xnZq9KhctIB6+uXBredStb01V2V/u+OrI/K13MaaM0rdRwnHXtBAl7HN9
/NX7hXosU/XEjNUDrksNUpr+TbdQ4FqG/iFXsk12RaoQ6tV0mCiA26lATRUZoeHEwMDzGu5I7B9g
K+g7kp3qXa/Uz8L+Hhdx/E1PSpzZHVeV4m72kazp5MvTkdRfze5xgHYVOCBNgHwMNW7QmfLuhwFg
1fBxu8QeCpoZR7ReFdmdSBIuzJAVelqBR9dYxVHgfIkQNYK4aj40SJuBmQtnD745OuoUyXtW12aQ
ONMLM4g3iRke4AFV8Ii6j+Pjo/Lgdld6/w5D3SM7OSaNwnDHfZ+nIAWro2tOJSc/Mbm2QUaCkUAg
nCUabVRDb6aLF9h2tC96mchQbL0LWsAHB8tjNICgA/4dw0vUH8QFj34e2KO6YMU1HypjLC5xycfq
NszuyrUJnrrZwcGP5GSdCm0Ls6armHFkUMxOBYuNvFlnlx1zJ+619zZQew9wBQj/Kgl1kVM7meNh
iv36FuFBs5N2d27aGEIcItKjW+mvNAveTMk8au7KQDeZFU4ZHJUqM38mszowqr7TupoRigAsXBs5
aF2u52BoLu6gPVGdPIwcRnsbWkzbcRrLTvtJ5KRpjdqzr6f3WFBjdPD9HYGPeb/0oS/lHCQSnG03
L29ZzclrCRROcZzSzC27N+469rHEZXGYPG5mro1ZodUXeBYLjTXTQICpe/F9Fctdh32YzmhJIBRz
Gr0ywrLPx6Ould1ROesMvPuAf0wHZHZl2NrGL9mzzgANSGBKk55sNz5ChDUYBnv6xcaFG9gF6fAN
1MG9i6XwAY4vgnI7f5kYzK5tA2PvCj26Y6CxBL2PYdddKVuYuVFlsFbYJ2+aYb6xl/O+88nOJfwo
fu3AmAWuf7KwNZ8GMjyctiqp9vQEhpOdhpxeawd6LHZ4sIgVLqM9Ghpk2AWT89Ezby3cZMDzJXfB
OtaY2mesSGHnPVa1oNlBo0onGSorDLLZQQK2RE7SnKIpClu9U6ZBSQbf15fiRp+i/ADRjkxqvzo7
qD/hFXnXwX7m+BRBNerpbnb07IBhIdRUgcF3HIwLN2+ODLM/wJ3vA0BbJUuzM0Oz5MY3iewshoYF
jCZ+QVTrgsJAusaA9DBttuBsvDQxOeilImsbCPuxxiXDPSeBSE4Mu4kuEdPuEsBAY+i3Xjpz199p
endv1tbHJDhWJLEui18Q/5HZH6WHO2LG5vNML1s/CCgDeBZ52jCs2ZGbUXCT17mD+P5DOrA4nW37
0nNyEJsFsivNq296a5Uo2eVyO+rr9Tv3CTmwanVynRY6xlg9NaZNNzXDAwxD+bWIu5DsMRzGDbno
LEcws+nlNe1ZsNt20u3n5tA0j5o+kstXugkRR8uaH7dQGDQpqHj3waDG2EdayziCj7xIuXIXtYw4
CKtX1RTOdYnkvVks32vN6rgJa9aNMR5icWi8rjp7wCiZ/tpQ0dNsjUdlNYwnAdNS9mNKcULnCVJR
ZwJNkfvixjJ6Byxxfe8DkggMn2R6x58ZuedMwobm6kjEcB259JPTBFlnnuiGUH+4yF9BfHxHt82q
GlfnDEXi0urVN5zTUWAksPF7RFwEyDi3Y7bgvc7ak+Xy4gzbhSee4C++d9K/iMR9n6uKfmaWIH2q
0EVXIt6n6An2k4H83yfSQ8GdX0yZsKdXEMc0jw3+ECJg93a8cJh1XbDEH6hw5rDt92lEBUPh8Eac
enrqBLdV0SsyjrufQMytx9woblqc8zvWSxezJ8mtrUsntOz6HIcJbodTEquftut5V2SJw36FjafY
cb5pqfoCbdNgZoVVJbUnhZLzNbGd4iSTr44w7CPc0+l2AcTNuBWQabhYUwOK492n1UEP6l7Hvn7F
IIdYE1Ara1fALS3UzWZ5U3xqn3OKwmvKyr/iQE/Jo3YZ2Ti6gRyiQbbTu5zTidfshBLimGMGoaV5
pBHPoQTBTifwPm9FfGkdea69IYZdAOuUAfRP4TAJHDVBX9Phytio7iWuMS7YNYQSTtKkbP2DmDmO
Fv/JTYbbMgajB1Cd+4DrXSrLmE/kazxpOkZgf/KtzyK1A3K4A5lq5ZdIQSwrg1O7bhpWuCWij4Iz
mRo4IAOTESM5pbG8b3uRP0Mw5QJt8/fXhtaG5gTVURMRrhLTDtpSZ63M+7IXnN2Hha4zYi2jOmUu
OrO5u68dekMShRXlfnzSdTx8GbDoruC2Olf9PSb7d7MuHiZdDLcK3e9RCrKykefu86pcF1YdyFqr
5HQ0Frr3yKKTbn4Uyhz3uAdeCwhrR4fifsIscGztGU0Hk8NJ1c6RpvR0IpQKu4wjvuMazoIkGseL
losRRNvPzoM8bLvFXylykKRN5dVQ6l5QbLPKzEhYwC53Ib/l2c8M56a1+uWQZOvQ2oQ7wrrgthQj
i7GiIW4HgdcF4t21rrtfqLecAH1SgLAdGSFvdmpqeZB5xGWAHikPflk31yZN9gDaX0H5yMDnOnCc
SE0+GroyrqgZ2p5hIWzrCl8EYvzcJafC0neyk99bhwgr0ixTLqbiW9Jjm+iUGzKYwfDjuqx1SCGT
K/g5Zt/42NSvThov3RRbF5cIoja+0SPyNPqaEkYP4l2nJYdccTGp/QH3i8ierNm6EdbcHEcAQQE9
CHynEcIQYyqrGz3rQsR3CBgyneK8MhpUwgyI617sHLt8EZX8tQherjAJq8DdsM8nJgde+ikEaQZ9
1N/GzIaAlXK2ocw0EMjW1p2PNYLL0dmZXWdXsnhr3E2hxZ9QxkzX60b/7tAfSGriCtRc4yRo7zXv
WUIrCpDqIf4yhofSESJsdE2EXKfcYrc9JzrYDLdH26ZGYzgA8vScDhmz9ti0FSqBNUBu2zR2Y4TV
utmecvGGSinGfI+tTYT1ukny0eJ21CZ3juOkJ2ElyF9z/wHLTnTZflu37sK2qZFOhIpArn/shN7r
BPZApQ2mNZdOrZvt0b972o3QmEutu7jrDupr7F3nflZ6aVy2J9uXpxXWnqn2l94ajMsRhSGPXFg4
rTu7PTKVvIfLrB3J6TWL39/VmNVy2McXWGUiJL0NPdH6yExLa28II9tbQ+qFKBDUOjRzoZckD32P
hdLthXUgeKtHRVYGDReesFo32yOf/tzvRxAw6u0nehYAIhAtTiBnREbDarYP6Zn0odnFA8ZJkoEY
CKDgJkdrQHnB/5umjgKUjwkRJFwEFR+qslHhgl7z92ZC7pbz3vzPFxV3FI4SJhvUug9am41hpLuK
ZSSP/HXz52slq3WQ9enemaIx7Em7+L3JNYWvzZPPEyQbqEbGU9wAKKT7V2EkZ6BeD0oexARA8s/G
WAGHLLLrEMngePD0uEMj68iL4TfQZbWsPs/cnsN8yJvQZY3OAY3cyWq1hk8IeSULL9SE61Mt040D
k9hVGEeHMC0c8is4Ey+G887saAx1ROynJpG3k1mRVrVutq97VYZMMpMKI5y32Ej1QWzv53lQoY+4
NWxyH92MlvW494p3I73ClR7CbLLz7lzLdAg110sRM42wHeO6D/9scmzcYQaC6lhN5eP2dX5/GsLX
T/WFfIDYMDvws0MX1qWe0MWDoTpjUCAhzw1NSBh4AhKsHZ3Th3825fpLV+5+ztWe7zyY6ysYaCgI
1OEFm3UvhjnXWUOvz1ttJsotd1v0ENVzZXPcAVrBD4kLI3a5TLojok6dMqksgUl58VQdk/7VR0TM
MBOST2JYHwpaH1GoI32RhYSDhu6sm5qXMdOuEeY/r3UTpuKr1JsEuZ0NMWw/Vg0CFTt699zqMU7a
k9KVfST7+ltj+t/nohyhOR3hWYO8bZCbz3AtLKPpr0lvwYBwnK9U+wZ3pAnIDSGNwPZeZzu+NVMr
Pw6s1vF/jP6xmL8KQg9OHudxoejSwYu6yzULVTnhkaurBWMQRcOZMEhxcLxQE0UaVGb+GntMtMlJ
8zPcRf3gr5qjGI1Vm3+ravJn4qL/iyXdcBlsVqVa9iozAjSclOslYtd8tg+Ey8L1WdvlDBJ3uIwU
IEN3uE8rXtbTPGASMb7uCc9AAQDwmLbEAeej2uk9oV6D+bWS2ZFYU0846CxSob1bOsdFNTsuZxUM
z2iKDmpExu74zqeWv3aFuxzs1tF2fk7BJbx6NzjEjlaje+n8lOFZiow3A9N2dcuWJCP16pfqqtpq
DpuK8gyHgIleqhkeugH5n2a+NDguqoHFMuEz34mke9aA/gDbWqvMUp0MoAoAEzCjkaxQvcMU7HfA
Yo55WJTtd2nnA3Ylh96GJi5Mxt8Hk7uq6wg3qMpJXOLxNe3H9plO1s4RI2M7pO1+DvuoifLHKSZI
A9TK0Xa5vzW+MQWuMbwp22O519CA6p1PBjb5D0cN7yg28Su5yY9+ceWuXjQfjQEfhhYPSJvG8gdv
+HeRp4GXuwgtoRK7JI3FSnwhF/0mUUWsBrU4jh6WyJ3JY6Dv6Rv2qfdpgNCWWNmp8tQi2csKy+MK
jrR7SCsfarlzX47nSMeiTCydfjIrF/IJGPt9G7fI9qb4F94Re2eyIGe2sHbX1OPSoPw0RIZud6Cy
02t3Z1Qk1FhpczA7/4UKgchhnNRkg9Bu6T7oFXyME2CueMU5YSaiWDK5lSSyekBgB+qu7vSz6TEN
mZMX1TIv73BPoAUD+tWVyU1hPLRPi+APzwigZQn+vphez1x/NihIFY3QBt9SBZXbzMg8E0hC2iun
FkeXbd2lczEgibffLdgv53J4qgpMpJM5vepGYR1j1X9E2pAfNFvPqe05zLo0oXORsvCpCL5NyveY
D4Y63D5UcWIdU0TP+4GKsSPYtC0bpPUzTCh0yQyhiugZnjfabsyjR8OF2mPYyZWTa7eOMnKEEIHl
zfleFe4FQ3+N6gxligt87Ml6qNHgH0w4PWtrK6EXY4Z6432uHqbbFRdMeW7f16LG45pGuL9o9c34
NBC/fMyWR2RWTWCMQd5SLFETJbnxaET6G07PDxrb4MhjvEZjfak9I77h2orGticClD+27Z1Amyjt
EkxUB/JqdwP33pONYnJ1dT0nDFYoTb7wMctdlEDSUBPqTO5e+HhN5+jl2k/bKlCHKv2vdgTSt0zG
ayXH5ZiIFSdjFc/OiPcPrggAsSgbAtfynSMh9TrZA/Sf0chzzVqdRDS6dwRU1PeThndmDuvEeRmz
XjzoJGQGXcWRF6EEvlRVF+8zzfksu+qlJDggc4lkyxpUzrHXnBvbKvdlBqRZzuUZLqW/E3mcBhg6
AzPmdorZA0p7oo5eP98K077jggUrWlLcCIIudzmtSYrLuyR/tRWESqdtXsWSRqFmYsfyY0R9hlxe
R+VVhz7CiDov9oUwHyjuJi1aAZmnnc/5qiqV/mtWSxjdniVOBnpL+iHFaZ7lVWUxKmSWnxboNzeZ
f8TgFU9kf2S7XDnPLDy/64mp0caaToDaxrBKWnSEPZqpIiaLue0C3f8+kOMKLCrH5jyNr6S40U12
Q300KUZqcoPc2SUUz4DsqJ8sMSMHZx5DwWfXlMrVZ5Wr7w2TgxVrgjRLfcpqBNbfGk94dcgWFhoc
s6jdF1U83ip9uO+K/BfNQEs52LfR2SlrRVBE9HE7cJOXdP3a9o1tI1cdYLFSKaBBvtLXxI2wsErZ
Nk3D4nTgousVCW2xGZeidKy7Ea697rdPRQHyEyE5ZJMwV9gKnIqVwbYBKDP8fjRHPRF3iSFxxkUG
xAUskP5O1oLRyqCpmzmy4hNCub2H72CQehxIepKM6azowPgT3iojv5h4vtC1yGnMo+xa5Nx4fL++
TyZu435qeMa+HNspJMP4kun6zApfTuHkj0jpaNwe8or1KzfJjhUKi1gHP6xIu+qyfZ08aHGCkEtR
7z02tO+DZWA8KbOnMeodbEOFH5q4kENHkd9hy7AWA53CAqIWCMf04noshJyO/FGQgyNs9KrcIR2t
A6JoixuC2vObBZvvjRWPdEQor+KZQOfd6PQ+fjOswWCBOfdElyJLYdnprJvt0bYhiYCSanuI0rUK
USHDP70pUQbeTCvlKE+NX/VgkTDtcW6Tv1xTWZFXRLfsK9aBbfSaA3W9gsexPaXUq3eO1p/bmViS
7dNyiQP8/WmRKjSe8MvfNpPbHDwsIvulTbMDShWiNiOJWYPiby/XX2VNJb3zuNwtvB3oAx/1Qmon
03IK8nFsRP8sA/9szJKlYickrdzt4fadGd9kJKgXYFMUN0mPNlSV8q5M6vcNHT7rwPz2mSSVqRwJ
w9joKdvXeqe7KmAanKhUfs5CFtAkFANVju4Nb749Yh7dX4bydVzzvrek70LFnAmkOG/QdV9CRFg3
AERI616sLCdnsT/4ZkFvZq0i/gUzb6eTwHRRwTwaO3kjlHZKS/rU2FDNnUk/L9SI+ALfHkq/pZdn
Ti42+caj27wu64HGk1zgthxj61J/27hy8I8CzAnQABH20vtVzXRJua1fXEbzg5mwDGcJR2JbtK/W
Zbgbdy5ly0TbYNV0MLCTcAc60DFDDQzVcGBbihJzyZ+NjwLybMSUsKRU5zve1yLAxvMXcO461NKE
Umbd+P94ZDa+vTddjlE4d95xksNdZkb9bwGJA5CFDIX6TP7o4uqkuOji3DvWXq01YrFWiz4WRzh2
9HG3DyJeETT5MqPm6FqXBE3G13Q++pEhPkvyusJr47UlUlGEtz0jIBqUxaSdFhvofZwu9FP9+vxb
1xvXlToNs4U5GlFwUUdPke+Xx+33jBusZtyoO5AirWNkjo+9tzDOcWEdFwi6TNvq2VlFSLbAD7IV
Qho0BpVVb5vTHsUoUhdps27Fi7b/lzyA7amFEf+EReDSr0WewtpyiEwdAz+h6SSsrLWgnzQgtK2B
CqQDrtQnDJ48RVPYHH44Yn5KCVQ4bqx9CId1CDUCosD2fIK+fSL3nPdCVcONm5NRWNNW2CQ4Ezku
CPnXXazW47PF2ISZSSHO5eKQNG/YhdrLllyAUI+CyBT91e34CNUG7N/Y/Q3g0aXxjzG/pNJn2CzO
eXvJmaSC//vq23M9w7mx/m5GVQ0WMTaim9jRP88VCN99aS2P2pB9JDE49BGSVadmDjOxHl0cIcay
Txa839N6cVm/1loOKRdMIQ7bX2y5AyLk7X1Ite5twWV9SCdwJmuRntyWiHFCl3yQsO+6fTWC/NrO
zW0X1UwSDKk9zOnWsrwtvB8RKvp8bY90zRyfSGC4356R8PalpkIF7hJVZNxP5d5Kom5vuIpTZd2t
7XzZnm6bZf3GOBBwr3x67tueT7PWwKUVt5BO72IrR13Cp5u69vqpzBBnzWMGQIr86uGiioJMKpNT
vsADSAf9jTuYBqKkyFEitxBujnlTfzMHTBp+NtwZpUH5EEcwutagWHotO/BUVyX1B1YQNCO5com8
J2tPIfWVDVA8VKTDqTESzkEtFBXvqqjVz5q+5g72+JNXi7e0d95B1N81teEfqChReRMPzbtt3+bp
spyAV3I71/sQAsJN59bvNtzsQ2PrT7DX4FYj8d7PCRqDrviIfYF6X4kiyEmqKCG20inRd8r0slMj
rZdhvjGb6Fqhs6yEPR6kGO5AuH5UXc511roOI4ZUHDs/acd3T4pepSJlqZ2S+SmP9HPPegw1JxLx
uby4jdYfiBwA6Z07V9r0Dx4hdTv30XDhy9YWTI/JkffT6jCUNW4qb8YBLSiMWaSyUOlH+D7VT87I
BbQcizIhiQ4UOu6yLhUt6c7IH5gWlDdzY5P3aZYXQDDDj0p/sP+bu/NajhvI0vS7zD164c3GzF5U
FcrSU6Qo3SAoUoL3Hk+/X2apVWyGeiLmdkIhRMIXAaQ75zdOYL5FAbRq5if08iVj1AHRXHdUn0NT
ufUIXPiJliL1PXa/NI9xfR0N91ONYEpbKt5WVkaCzjjFITQ/FY26G213J11FvEbH3VUW0ynUD/V8
AIYAomDutFstW5StFxXeccqRPf5fDtF0XFRi/8//+8+36f+GP8vNa/f62x7j5jX/+V//cV0W3Wvx
yTNDnvNbdFZTzX+oumE7pqppZAJMVGR/i84CxfwHTA4NVUL0fXVN5U6/tWdNDzwmTBNVRznYMkEX
/IFqmuY/DCh0ngOE07Js29T+R1BNQ+MH/AtU07JVW6OSolnk6q4J9PNf4L7VUqZ6wCzv1p4FbohB
BCz0Yl8gE77KFfWwFKWzTTLjlPdu4mdD/B3iNWHYydaAB0QE1aNTT8RkCwQi2fTFL1dMZBHo/6a7
3YNZNQnUMZPM6IDlugbtgx6djxlRpNYq7/PRIjepY6FXQkT9ks7dj2VBA8lJFvj2EWafjfEtSqe3
Am9ZGznX2wwDvHuhVgBMb5UqKQoKeMmtLJuoQ2ZOzH5Mg1msxvDlrl6WZ8XKv+JZFO/KXwx/GZ41
u8YVmYme1G/U4AFbowS9DoNsF3IakxwiGsS4X4Dh9fD85/fJJEPI01uDAA/3Cz7sqgmVbfbmYzi8
Toua3udd6fcelkstY1XUM50ToCqGB0ugw1acIeOO0MxiL36ve/dUDJlQ7VBxZNhoeqvuVBcg+UR8
FJyLn5vYeHLEtNMrNDms1D6qEUZEkUcLYmomcCD+cnPq+yto9VUo8GoKEMqwyt1NP2ImCK9uk+jz
XYSmEMzV27rIN3qVWpvOFGRVw3tU4phBc6PedQPasb1SdOsljXBDrR6ZIgnnaQvTUjN7wYEB/X49
e9V6MF/kaEOESCxSmxgerwPX3RpJ+w0BdBI5i1H6aIEcda8cryqMf9CtookigZRnTbmNbaZnIU8g
Q1FnJJHxXcuGB3tBuwlFIpUOnM6E4QlpvmVBmMmdb+sxak6xm5FvU5TVlCN8S2A76jwTUVGuAdvu
GXUkYAcOwqZRpr8ymZn2Bnx8pmXDIUtx1ESNNNhnVi1e7HSjGDVCcgtgmFhoZBYCYzK52g4ppi01
5TpfABghtUU62fleLF2xLnE4WQ1zB97kBsIeIW+jes07sGQKLT7ohOSm1hoBz1nsLQR0Q7ePSgjb
zGuSEZNheoNM/+UhSHWI8v5FjQlgNhNzNQgY/lQiiW80UKs6Ozx19r4t31L8Xo5JoZPGj8piZxrW
fKWqjojY6PeoumCJ0KAbFEXPQYSbJHBakJcxXR0sEoSicg3imgYEFHvXKX6Y2jWeutg5mG9WjSc4
FFO1uXWIG27xenIBNKHbRP12tA0pcbL9CO1FjZkeZqKKTELwfIV/hqFusG5wJobS6bzmTfBOtlFd
q4umAKohB8ucqp2neGXOKAwU07WhFlw7GQmv1n2PJMrIp46Qz3poNRJ/zCG2moUgg1dVe2RmNzMj
urBAr01jlqQlLzWYt4MDO+wOIDYx46JjyAEU2UQrtonJAAZR2fgLGv2bPtvz1nLBACVhXDftynUB
ppHCLyGeza6xpQVeB471zhMvmCKjyJCOpKVANGgu77YD7qCEDDEK8zDxzTYhEpo28p9qqZ/SeHwl
27Ut237aW32MfaAND9xWcZDGsY8Q6lCOBxC4L/hc3+AG02wigfBCDZUYUlqpiEkhfu2iIuSVZoSW
XulDOw63qllMO6zp1kqPN4yneIyXspcQJ471WEzGDgb0LdQ2jGL8vmnnwwQXNTNJs+FVsdVN5dU1
8oc0i16tIr4tcsO6VRxBncOUFm7gfJ/0mD48xbGfZdq80RKirRO5dwJTO0Rwyq1qx+5Oh7jWQbHe
NyZOvGh5KCLsnzW3UaKnhOKZfBX90JNQJU2RQcQbm2NMKuWYeVGLBKwQGgnV02WTPKKF9a6TqZLn
nPeJEz+sA9ZD+WwhkJi4yoDtC/EeWSIVdLco9rsBNyCJDG0nR+dybixtwOSqXKSNnSNJaf7qCBjg
Y+a0025uvVtoCVDS05LRIqqzmJCO4W27tAhpApEbghGxygiRXxrqjR1hJeHqjnITEXRTFzjWMdMa
4Hu4sblkGZDAE0W5aJFqXC/8SbBXmRHKhfRXQ5ceRd4/2zAQ0TYFMsBrZVoYKtKNjkyXySbREiZL
82DEJTlhciahvnwp3UKEz92bxYI+08bZfjb7W+ykydyKRYXoJqGY6NC3OViuRkuP4Kb5rtIjwJQ7
Owy/dkF+T6q+A+nB0B5Igdu53sEALoJmahXm+ybV/U4Tb87SamxKw8fJLuFqym3AsHmbBGIOY/eU
E9I/ojjipu28D3PkgvSCqMbkvnZMyjpMMk4YlPyCGGX5ikseO3HaW3S7kJYVc3/J71CdGyb+CKgY
SlHu5XzG0d+8QcgvIiAY2uECuj6yVqHmEQ8SC09osfaE8rKVLGodzWMTlp1fG7OzV0CB1p0N33Dy
6MDTHFFZs6TFvdCNJQMX/6T0aN6j0PJoqvkA+P8Y2c60QucP1LOmXoFXAWPpDN9VTS23eWcf4rHO
tyqSEXkx6EDcWlizZog9cZAC2pVfgKH2SE2aQ7yWQR15p8vi0zY97BviMshe5GOXq76MjuRtgnJ9
hV6KfEpNDHw5j+ufl9iILMm53qdt9IzNFujjwyCSr3KxgFkHwUxIMllKZYZOQahZZL8qc7QnBOe9
cTWItxGLgIdcGDgokWDSX4p0yuTnsChU39BEcaJW9V/6jNDOHPZoVQS70Z3j6EeURW/KFLnzuhaf
9yQ+b1eYC15W83Qo8r3cMzlTs/hyV44SGSYiA6oIYAZQLzsfIfc1irk1hzZK1i2xk8uVhgK7TvQq
p5W8miHqnCydL3O+hfgFsvThNnK9z/snd6z5Tv8cIkvyMuefc7nV5Ri5rSRKaM4KUhF54nz/tPPf
rsodn655/qnn28n95w3ymX34Mz4U5VGgUBZGIFOKQmWjlB8e1oeLyOJf/5IPl/uw/0NRnnpZfPrR
Tm4iSoJ3sZkxMK+NNjpNZhKdylmbgMSq2g7x7WYvdwQk6AHri2PyUJCISlGU61b+RCWhykfWo9NC
yA0XEABu5up06n8tthVDPKC3wvAKZo1GZnRjTCK174gAvqJnxPTkqXJdLjT8EtBMJiyhDRqx8szt
NlU7IfNUnwoSolvTROiuanV1o9KN4sU+gKbIUF6wRaxqlmErk44ILFZ16+T1MRKWmeWIg6YrPjm5
OsUqX+5lXW5UxJcvS59OKces2+PbvVGEW6dcgDvBn1Ks6im0JzNhHIAHGyhacZESQ7Z5LYtDEEH9
l7fP5VZZ/LAVxO9LYTEgsYWHKZLBaDeW9TdbW2iMI0IzfaJkh26omMwnrqf4U6o/oWT+Guo28yBR
b+WiE6WEwbDQtk18fc5+FPj/gryk7VumU2pWpFS9fi9FwrWJEPDgrSu36pD5CH34OsXR6N7Jk+cH
eUEmprgkiKtiKUvSyjnY8fi+jN5dnRPgkH9HkNqPgUj+F7JBkNvkY6DtdQ6cd/l9uugxB9BXq8tT
rKRpair8U0n9WJvAyiWljnC44r0Mmmr41QI6hZQvh5jiBTeI6FSTZvlqk0EXRNyJGCokWtROnMMc
GA8TMo4MCaZNB1UOx8JpP4lYPY566EXFmpAnhtW4kb/SS7ubBilQoD1cX/6uwI6nQ6ffLkbRMXoz
7s8H/nm1crXo+zcscuMVHAziKWVC/FPepRdZLryRuVgbMfWQ66kMR2v5virTOTOwE1Z9DZVUhJG6
YrzuVcfcSwyQKwK0o4AE8S38qqIc2r94/vJNtPLSf1bljtg1fmYDonyz12zgRnnUEscAfyPk290h
gBdDXyp0h+SbkZ91qA6o7TK9CErz/MnKfXIBdPp3Vbm8yfMHLaqP/NM/rcrj5Da5999eqiuGibHH
taxy8luTP0au5jIqdVmXpfPGJSb6poZOdn5fodLbexWdHnmIvC1zTWqyLE6yqp2Lsn7LX8PI758V
MJU3uvzksCpc7DDNK8Xrv0gheileHymBsviymhA2KeFXzeb3simqHfjqFCJLhGOWPPxcxPgwP6JM
gXsIwyfRMMgvVZYui8u2GaOB7azpfqXFZCP/2SbJv0kuukGjy5dFkB6MT2Xx/OurZYKTfz2VKAgP
lNtyRtxg8nIGxxmpRtv84cofYjZHINrqQT5s7HCoxuJWl2d/2YYrATPz0FJWl4PlLS+rl3Nl6fIa
Lzsu1/t0blw89SlIRfksZMPZO1FT7OW6rHk88bQ7yfXzj1+w1RT8SxVjQNpT+U4v35a3vIaKQhhV
PngIzzNViXcQ9T1DGfkh/r0oL3FuqibYxnu3yjbI0GJaIBayLZGrsiS3XVblNluMgv9Hx8mDx+Bt
RIv4IO8vfx+xdj7bS50JXPEZnz9mudXTi34BPvPPeidL56Nk8fP6h6t+OOrzDT6fpWhghju0DRYV
nT/xDGU3Ikvy3L9tuxwi9+pyFCiLl4V8H5dVWZLn/durVprLE7icIg/8dKu/bft01U93CkWDP6l+
I7Irss52RBKMoQZf8cetQpYW16iA9Yn+5NOeyzZUpqnicr3u/lhYnJtbefHLoedrXCwsQB8MK420
wfmLtpcCTNylonxYPxdlvfqwVa7L42U9+30m0nITGIw+XTRCegyO6zcYaLaumncZpnhMnjpkJCtv
B3VFxcH2KZ0KBP3bXn2iOZkEusq5Jy6MbOrS10/I1hzMGgbfQm73W2EWe7s2lCddC7w73CvqjR4M
jwi8wtFtJg9yQxod0OSZVNt6KKaEjLUBO58kTHW1zHGxccIOFwozvwI6RbiROAlQEQA77pDXu9Eh
WoeS5FaRbdznP/jcnCzo7/ViUiWYCFDweWiye5Ud62WBfNc/e9sPXa4s/u3wT9tk1y23ne/wt/PO
dxhT78puISxETP2omnLhyrp7WYd+ziSG0LlAHYr6K9ZHUbnOG/+6/9PpttXNaPo6FaoxolGTp+eu
UyS38sgBP+OtPtX3cscsq+Dfi5gX4iaSlW9a3NhruDCkpdAnyFDsods0BUsnenOKq16peNElEAbT
QQ71BUKQuY3bZk/AzjmOsAUxHrPIQXfmc1vFd1pjX7mTd2MUQIVcRKuEzZje5hZ5PesBSNdbpSPm
E9M8+zFD//2oARltF6C0ZlyMqCYv7aYno4hSmtKiq4ARNVLtoO8S4dVBnHHXKf2p+W6HkQVugZEh
7scdt7gLMxWsP0LVfjaXDQwgIF9jhJljDGrZg4q71qz0pNHP7unihU4TCpqlY20UJXi2+/5bGE0o
N2U50mKkICfibET5cJAsCISvaldE4IO5wQ0OPW1nmgwiBfMNYilEKWwjJWSYl9sgDdfo/Gf+XFEi
lwl2Zlx2YdsmK7MNcOk0y3dF825NVPiZKnc7u1J+5co0+zk6pH4V8csz6znDIxKNJabgVencIbz4
ChUz3CN1sCZMANQt+Nrb9b0LHQ758RoDcZ7qkOGK8MPwiu6mn7sFcVnkYhNr6zSB7Wd58T671cFS
hmpVRtO0ZZLc+3Na3NWl6t0y73tz8Lw4qpgOYfMBkFdkM7URVFMGj2LtCL+YotrWMEvaxU62elDk
EHGzlshN5jNtI3LeRhgKF/Y+a0wwHQMwvknF0QkfwkQliYDneb7VKgwakPkqBldBF4SwhYbPmAFf
b6UUxiMYavdkzbWJ2BYKj3X75C3YlDpO6IGP9B6TqZvXwgf5PrH6lwhBpRSsxpcSWi26FdoXEFAo
FmIMsaKBSk69FlwXS1NssaAmoA0VSKSTT0VjLX4xaNa6H82d69WvyIujwY9GICgxE5sCZMGuHA2M
ma0U33r3BnrsjAlw14IJxyCMmN5TPmuvzD6ZVUJS3xYtMj1BE/DnTgSdC8JMvYIQszb8sMcMq3AT
WkCm2Fe1gQq0AwdZtP6IldDqEW8iUbvOcCbo5qy4avpwF5laj+oWMvrGgeyi4itV/A3057RNCbDW
fbNHibLDZzGzyVV4WgP2tX3PIXH7mWZ/MSGgLUg5OJUW/ZgN9UdSTRgpD2lyLKwSOf9S2/DJaTfd
TKycfAukgvHkLbH7OOJG5oy0nYFZgbMOryYMlvajRb9SkmHr9TLczf3P0ImLu3RM311t3MetW/lJ
g3FG0dk3MzJmOnQuvVd/LHahX9NSpEQQwBfTDX1LJ0TBkZdu/KauX4THjA9iCUdWZKGHNjlYAr+R
9tHr0gEX84zs6JWgnJvAfCm3egn8K7Xb7/ZIKiGZX8LRmVdLp1/Zo/5dcXvPLxWgmpg9q+3DXL0V
tRXdJ2rerKqqmLZh2xBswjxkwGziynHhFWr2+E13bD4SYsRzHId80s6bFkQ2XhY5lidCHtI2Gt8p
tWptqM4XXCxyYdiORFMwQXLDM8draTFQ+8UyACnNQeQSsyrHyLby3nNCbfk07lCTWq6yqLh36vRE
OBbwt3NIoXKlWvbVi+kNh5VbNHx+SqM8uiH38DCT1Il7Fpa1M430XnfhhDTxDd2fbaVAzGvnEPIe
/bl+xF5HfwMTVw3l1xGABIxzfFPGLFi3GQ9S0bLTmMA5aLjdJpyfdWv46o3IjmZYqKDyx0sp+rvc
yk8jhBnfUBakE6o82rsm8H2tptb2pmHwo63nwSrVYx3gDET6KHN8QGvPyEkCcvCcEey8fnIbKNFm
EtzrQeyXTZBs3b5rN3jrnppMBMlVhYdQatduH++hdU035qQE6MO19BAz/VIegr8jATBfMZ6B2dj8
MkvT3tcIH3ZYOi8BAnyDgblWjJxcZy7FoWswXoCujMW0yYzQ1k0U6DRqeYicKrLZ8wgWyt7O9The
B1WHCxJJ5m1F0ib2qmYf9yDBEmiAouWnBvZ4h2QEdreQvmhdHJOk7GR2iCF8qzpypnpDKihUw19K
2L3h2bSgg3I/jAYA7nLA86tBe8ZMwbODliusKLw2Fv3JUiuU1eY0PeHRcTTm17qtlJtMX/hcoux6
VBT4PXkyHEjKrUoLJC0IeWH3sCNQAIAlH9D2HnLsvJr25IYOYGvi/V9pH082vkpYoPGhFrMJm47G
StewBjOc9IHI/AZ553in8sQ2qeElOyONvidaeYOEEgyKdkTpsykXvOb0a10Z7pYuOXkNzVsf2D+Y
Me/ammCtF1+TFNfXVmKD9U7pjZQgvNZtvVr3tXsTqKhAGw3ag2i2ka2yp3srttA5zhCRAUi7N4rC
Ox21ilzwRHU8qcpThvj1KhT8ci8Ax2fEX9V2dP3sNQjI6isLlOUJgDCAwx6ZtecBPaH1ABUvS2N0
kez7aTZ2JOZSAGBbgkcG8Pj5yhup4rXr+S2ykvhk99/JblNBAy5UIh+yD5DYs3LtCSHx7h5hcrSP
Sh0ni/HQZzwhxIS2jTclJ00FMqwEflNdjVPrPYRxOB4ac1XGiAXoNlqXDkKVY44tS+CN+wQT2pSM
cgZZIcGHYLZxp+pGI93QQx313OvWY8Z4HG1Pv9DRqa26fPKRXqTpW+LHXp8B1uc2o+laIYdZeDO6
yW0IsRIzr7aunwLtzllwwB3RgXG+G96SrmdjILQFbchAZdxX7UkEfiyLXBS+C1Y8i89WEUnL/mQN
Oprs6clUXuYxdXahMVLrM6WBmtt+g6KFFYixfAFphr4s1PaiSEdA4Qg00XftCh1A+uha36A1wFGq
TqOSAQKe4I8aU45i/jA+u22015yiPnRJM61tdBbp5A4Y1Shk9qP+4NkzoqYhA+Y4csC730U9SHLG
TZUXbgytWh7ghRMZziLFXC2hihVQMN0EIyYnGK75Oop0qwbBzRnvl8GK3qtigeDmBD75Wp5ErG2j
Q+lAJcF45nbJ1U1lPIKScFdtbCnIlNChZrbQ80SZoK6WI70SmeC+pgrG+IDm7csA+gJKSvXNtYYD
SkzaSsX52POiX/mcfgNpAp2VuMRVU3QPYOa9bWQN1n4K3R9Rnn6xcmFqEybqqnPgorQZNPRQsx4j
52vO/Id0NLSAJsN3RKviq9y6dpTvThjVu7hn7jArJ2VcxivA9t/VWbERQGLcEnYMxWhNyyKNHuKh
PTnlgv5GEJK1hzwczzTKtQ6yctYcsr4jitE9nKj8TjeM5DCO/bM7u7+a2tbWVY44uDfU9FDz9QAM
IEUcdW1Dddjh+zRGAlmOHP8hVu483cZKwKYvdnUEdhzhh4F2Dh5y9kFvPVRbLYs5A35+VnCceFV7
3FbMrfJSjDoD9dIrT3pMMj13wXha5mNM6+C4B1r0p3xxN2i0zSe1uUsndHezfHxbsFFBGg0tFyBA
gJqTdW5ed8gabJAgg+gweNsaNU9bEBJKy0MMKwhu1HbQV2EN5ZVhd0y+c4n7cVckdbNRcexahbGK
h5ghWiAaP6Md7/ppOnqMgxhVZbulnQH6BSHfvTcyCE/VnTIhNG506n5KcvMeRRtALyRCoz0U32/I
kty0VtjcdAWc+ilqFPCd2hadAaw/q+qmYwKNuGKBSt20NTsxNRmxrZzd73mukyDEz2Bd2eiLYyL1
FEFPmhkBTEH1kDiYNWsmEFUwlr2BhR/w0GSToZqaoYwRkpbcJJhAgzh/d5YwQ6ApYbLgBNm2sox8
neXJjmnDS13Cm+rBHOBM0EK2xujexd1ppS313isaDLZBEngOWOwZVTlUgEHMOsciuetVQ4zQURt2
i/wVKdcrJyYAhF4NuPsZlEWvWQMOPqijDNCAe77CUUeOD8W7x6l33yzXGl9K1/taN1kDjyt7jxPF
3gS9BtrGgaNr8H1l5k2TWvpz1jhfW5A9JEg1vwtt9NQKfLwKPDGUrkXAZQKXFNThXisSbAnM/BFD
SmuD4M16WgA7JbHyVCTogrUIxATlnPsq0tDM1ZavqNjVvjplyHbyLm0r4csp203YIAIUTH20tRkP
NDMoehdg2rokdqdFm0ExbkYDE44a6tWumocBYzfcbbDVGvVM24WON+/tJYHZBIeysVHfiE0GOpCp
x3WIDOLGwTHcH8J7nf5mC7+ePExGlwtbgmnGSiW8CVgFf4AFN+LSCmDDh+g6Adt0ke8ZGHJETuqP
BIoz4RvTjPN+TKuOqo9OwtwRfM7cq1StEbnqO+trznQpQSoI50JEJqymwYANCNsyQDVz1S7fG7Gl
rhrSYlMD2dVOEHqDlGFCom9uuwRWXMbkg5Ysg6FvObO1xcMNO5t8BvK6jNlqiRZ7ZZvMkge33eUI
GWd5Pu/nNrnPbafEz3k6UKlRCA2A5yadc1sEOVK2E74Ftq2unaoZ7hP8JCzhWh45JpmTBnQaqpYJ
emYdFY4vEP9dWv+wsLQjrLxoG8zZs5qgFqHTaWEMh6mfg3ty60bBsSkfprF9duOHyOzgWCKg04dp
ucYzbSgS+8DbaMLWXgU4kXkhL890FzxhJgBWfU2FxqDRKNFidiPvOaqQiibvfY9No70DUVbsHKiu
lgbdpG9Qf9MWDUCsngOnCxjMaI2ub1A5m53oV8azXGO6jgJXnP6MR/sH+fud+ImHxO6/W0S50OLI
npppJBo2d3urC3FXTnJcJItmM/YveoA6keNdxaDgLaOHmtZZp1813mLHIEBqii7iQWcKssK/tNqa
Yc7oCIMoa+GVVlh+Ma+A1dlGN33pLCtrwriAwDAYvKanG+ifFr1/ybVQxzjLwYxzaW5UtK7JCJQQ
NKyiRUItK7ZeYzwmrsjB2k640ToRg5hv+xq31hbFrk1cIytdGFroO32SnVytO8v9/m9VbYVnpQOh
/feQ4K94Z2Ov8h+/ccKH9//6j9/nfIQEwz1xTUvlWo4B4vYPJFgDEuzgkWigwWo4H8RbrX+oGsQl
j3+qCfv7It6KrqsnrFOQu4Lg4bjouv4Tr/xbqrr9tP5Ruloos35UbnVVS9XwlrA03eQ+UhT5g/qv
tuhI+Xj1eGPUL1G3dixsEhUQCivLvAOw+uHJ/L75x5tJHez/7m6fpJ7r0MCfYeRuwfX8iwG0/YyI
HFDA4N6ifYVQ/7VMT8yYduUX2h7zpfLjn+EOzzfCKqumXLvr6Gp81q6mjXNAmIpmOkKe3AeNW57+
+5+q2QKP/a+PRnNBCILiBq9t8fKE6O2HRzNrrZZZmalBZkGOoxLyFaCk26M3GhP8OAVyH0LHjpA1
cYGWfnHaZToouQDOoW4PC05gsGQpCT3a9KmhSdQtbVObBWhb1LxOciFIZfi4q99rpkZgScfpaGiL
8D8Fmya3FcHITNyeqw269t4GQTCSjHWNm7eLb9QFncQonABOsQwQ+zSs1Q3BXotl6uEMDBLrF7BQ
pQ53hdCQlUAu20Ltg1CHmMkhNHFZwAFsjrOT2OA8ypsLDwdYqLYDsLa/bGo0QTRcHHp/HpK3YdRX
HSWnpncqhpR9j0VjB3DzzCOzHJxxi5o4o8immTg/wlqTS7lBFYyyRUCx4C4T+XabYGcM2JaYFXxF
QZ+RFDJZuvDI2uaq7DT9YAkUBWNAoNtt5NT4c7GoxQLcHMFIIRUk4WcBzNKjU5jAHi/rpYk5bjYF
X+us3hOm1HcXphkt8rUad8FWbuoWBQQi5GzbJ9/2zRXiJmGX/nIHbFZssSY3ycVlVcNc1YJpuVJq
NBTlnyuBdXhQTcta/uXyrbhNeOW0eXxmMcm/Uv69wYBc/5kgpLpphQBc8nj5C1EngsIp1x1kCbIV
w7x3vHNb/LJhZbpTxUd6+WNlSTMz8mEko2dBUFNUuJSyFNeQ3wZzObigmLceUSC5L4uD8NBWRMR1
Bhi20iJCJAALUSHYo54OPdLty+fzKmx+TOjP4M4LrlN+HboFk2+EMCC3y028cXfdeXzzoZfyiCT1
Ch0FRFphSyu4WKOWM4WKc+y8GtUGSwByJPlN8uDG0YnpKou59uOlCFeTBzU31mDrjqazhuyw7CXx
S362eI//ppkNS3+fW4i6fPheq0REwOWPasvShU/cXMtfI5lw59/F4PgoeWEX4mbAQBjdo8XaD4L9
GwgecC4YwXJVLjDD/bj66ZDMrJjvtrOCHh/vSwXVcQzRcYXxVTTOzvbKneYBopR7F1H6tIrLiL7y
vBbHvWSwUD0GCQ0TWAcmJS4IpsjB37h/uVxelkQKdd9nw/moJiL6PU6QyRtT4FGAepHyZiFLcttc
CW5e0cTmOh0gZ8mNkI+RL6oRuTzv/nBkp/5UiK4e0GEsjqmAx8gSKLSqeZHFOWQ878uiXNTSZ6Ue
/VbCPy875Nn1ZePlavIYxQUZn6GyupFPPv3z+G1z1Kh2+kMf1SgU0s8SwRtpp5j8i5ed194eVuUK
eDR/miO40fLvlQvdGJDEAAJ93mvaC+1dNEt6tXgyeqS7ftzgCTVPhW8nxlUwO8CWucj5WHkVuY6d
0O8ry1W5Q247X+7DOYXSIw8wZicGpM7OUBUiY6KS/e0yl236aOD0qDfdu9My74E7isQGuCl3hDOu
Zc6rXEvEJlV8rxlj/43cNmp80rJ0WXzelgtSqG0Z8Q4o/SlXFJEOF+cVS/RrFn/8X8+Vp132lPK8
y7osfb6V+IWXbWFvRujR7wwBYm0IsZe0Zv4gOlwDSXlnqrK9UqgvpgDBXvL351Q9cQ4HBRdgs0TE
+ESB0oJFB2KzCICtKqC2UvZILpBafkCkstkSvUS+6c8CyaiPq3JHAb63FUBfifJQRZ66EDBgCR1B
SBhscCdgwoYADPfi45cLXXTIl9UP20Sv16Q1poASqpQ4AWKtAqpcCNByPyMV2wIhT0YAzeS9Dvg9
ldu06RCxnYaDAvo5ETDoWACiCxooAZBGOvjRvCU2nZ7vKZFjjqxBtQBYTwJqTSYXFUD8sFB8SLEJ
q519AbnC1wVIGwH85jhI5LYsRgLOLReNgHhHAuztgvqexjnYQwuVz8YyBDK8FCDxVr+54GgkhCYF
UZ6gmCrSpTD4QZv3AnbeE7yYwaEjsh9uRyeErQpE3SvIE5chAPmnKKHytmKENYnhief0wBoGmNlx
OaDoKLaJz8GA1LRvJhihiNgt3mHUr0aNLqSFP0CsJb3HE+W5Y6w7z2F6jMdTKSD3gwDfW6DwawHH
1wQwXy4WsPq4maRAQOe9KWD8FXj+CFw/QMiBtBQwybF6iAX0v9QcArKoImKP6dwnpDqQrQT4eMG1
/A2vogrCQZoVpA8E3Ekuzl+ALMY2U1+XKDDkIBSdBJXBEaQGVdAbGvBroyA8OIL60MGBGAQZAoNv
TN7GlPGyzrjV7p1bG6HPXaVa5C60XPvVQhTx9T+SZVKtzBIaBXJbYQzaboFLWpTmO4DLuyIzoHAI
Hocs1UlO9CuC4BEJpkguWSCpIIB8WPcEQYS4pdicCi6J3OfSdAyCVHLZJI84XwMtH4ZkSH/hlSBU
K1rRCdVikWWuAcpNFHszQQw4HojnmYLSrY4eBlby0CoVgmviIFmaRPssS5cd8rjzKcsEVQ1BR19u
c+ra27lCOrISOoBioS6FyeMTRT52iIOwkYSJOeoeYhve9eyusEqZNesgN8mdEW7xR1kqFeABSL7S
1PZQByEa+6jlu4eit+4mciBbvhS6dD06ZE0wQt9FEhm3PbGta36Gbtj4esXIXG4iiaFsVBI6q04c
cdlxWR1v4duIlHjmDxgI491OJJwODpDBTnOHGwiQybYzTprnW64/fi1+Aua7HjdIKSr6DnvdL9kN
044HxQ88PVpthvxhRkKBIC8uGfDCg1NtMzzfzM1DO16RnRSzpASXyuM8PPf6K96FqyjdoSJPgDZK
n83kVkt2ebvOlVOZ3DrJrtOpMztHO7lDS7aF+n1VQK+brnpUV5MVxuR5cMJcwRWyaPeEa/FsCOND
mh/SuVw30xZ7jGFrH4srdKwWeux197aEm9rPfxHeRjAB7S8C7WjBE+wfHzvnYCWg2+ZbIB15+hWD
L1wkwk30hGd1/UNTVuj9DfqXHgkkhBQwY1qhh2voWNdtgfCYxs5Rt3aOP5CP8zqq+rV562L599Qk
d636I7tWt9XqyjpWr+4quZlWBPKgeK6XI97oazSZrtpN8mve4tyK+r1fbpQ7gJZo+k/fvd20dg/6
OwaH/nhIX8hfPCOGspn2HomUW2M/7JGtW8V3jo8mmn3HpBN+4sHd5NfavvoRM7HsbjTI+wjlm6ss
3gYK7gIr+8oYNhXUO0bY0ONAdW5+kLS5LQ7WdvkCo9P003vlJvw5v0fP1a/yqr5CA4FAqZ+DRF/Z
TLPxQdtg8PmlfTE3P7v9cjqQUzvwq+LdsiM/cU+dw5T8DoLw3iGEise7j6IO4O4EuVe0wnZF7tv1
S5fs4+iBYBq4t6bZ2vU+2HoaZN58l08CYLO2H5dsY+Jc8G6W91G0nr+F5VZRsTXdLMiYwYpv1mNP
xoWXtp6cVUJwYDp2kKxwydCA0ELpar43pyvn3uPPKg64hT3a09HFrdlHahHCZPDVWPbgGPA0oIWE
kuA89dsluCLKf69vimtgc987b92+61ckWfJ2kyJQHoMN2cyP+K+jtd1N+04opR1QMCjtB0i+xatR
ndRl+w1v4US/L1LA3TfEst8qBci670f0pOI/BNz5h/MO7GJALtg6pXjeqaf/z915LUeqbOv6Vc4L
sANvbqF8lbxr6YaQutVQUJjCw9OfL7PmnGhr91rnrNsd3UFkJokRhckc4zchQ+E+MG5IVKfP5zHY
W48INCp7bVVi6Wb9ivkO1vBnuJMO4X2kLpxXfB1GFFPfvGaBsTQrzb1pbrq38RG5d93cqAfGXnen
N+1TbTCU8dUPD5DJrntXuSvPB43k47pbQ+0sIQduT4xRkG0agtH1j2idxb7+kq+bDvcR33m2P7q7
7Nb9cd4OVxlhSDR+8wOPvwKvKlz0D53tZ6Hf/oqC6tPj8dGWeLSFBZSNFZRn01xzhuz+1DPpD7Qr
Mt93OaaVw9LLNqTZj5/qVf+u/DzdmksM3nbHR/1H9Ct9REPtTOayDRDgD8Lr9OX8gqrsHdGBaBUv
yWciJ3RdbMgmTz9OW/P6eby3HpSNcZt84o3tRIFBVHeh/gZ4aO+QpYROhq7Cunpq1t2dvjH36jY9
+tWzTgrgndlxukWFzDeXyg8VAfhVuGh8eKYIx5Jl8LWAWQEi9d1pcdYWTUzoectNr9x1b9lWJJDR
YrRBsvkQzha8U19MbQeA96EISd0ExRLWN0oQzH7JG/j6yt3kd94rieHnYWkvpk36lq1h15UoHN0Y
yGLUSy/gpbmI8GQJ+gWp8dAvDjxuyYog3SbCLO+F+/BAwkfzCX2BPPR58vVkPV2jGOwOK2s93P0M
N9GBmecm30w8qOBw3Ntmo+Ik46NfamLqxxsQ/CcqaIvzA9d02+wHHxFMvQhy7lTULPgbOvJJi4TH
+tb7ITQ5sAWOAPSsUKEGA0Gu+3ztbAChudyH65DwzjpagvhZJ6/9VVE9MfdKQNexRyw2XyAaAzAr
s8A4uItoez5grrOzn+HIumucAjfYcsPSCZz9uVyVG4NvSgDqAtsHwpEhzvPLz/EmPXjv5m36FF0B
1PjAUdy6HkgiInj093fRzc8EfOQn0uC1gVRmsyF4tFNNbGZjI7zWXAY2jZiphAXCraaYG7U9iqTH
2m6XR91FIM9lbL0xQRb5Rlm2C0OoYOELUuxkCTrRX6XeMpp8Ixt7T8VOITl10Gtq/P5En5Oc3fzr
rY0UqMu5RmzaaciPFK0dpE0BvsP5DRPcYUIVo8na/rNIKrVFbg5VJ1mSK+q6fFMK9EyVM0LiXg8G
L5qQ2UtTfVsTuXJ7Bc1cdMt3l+KgEnussSIEU2rW5rIGYxj05xDnLLcbUKxysJfAqDThvUsMIpH1
0GGVY5BpTlMSYpXHcFrNM0KhQolMlppY0jn/qZP1YfYRq3tkj0hbwjgFlQLrAJHFfOcIHKwszW2a
1/XrrGpvQ3wsjxo3vz3yAzM9YaZ7RqcGVwxNWYfRTWSr6g5TXsYgNiLHSVzVf7m1Ck5Mk1rX51HR
/lJnEiGGWQ/qotgk2nSS3qu4U29klG2ms1ZS2mpuNG3cT8Esx0tJ1bQRcFLNydzIcHAjxKdkyRbR
YBLR6kZouGq29oDJNYkxj9BUOaCuN5Z8JsK2PO8rlENWpsH7uH0eMAjb9sd+pViDh0oON6QMKqlC
WGhMbfEwghBAeaeZdhm2loHRAF3TBdFN+KrZLWLDg4CcyqraH5F8YqjkdeGjE9XqLgaAxpht0h7L
yj3DI+dGIA9ALlyDc25gg4yYpXAvM8kujiWmxKcBnksi4nW4EiNiFbrkTAVpZKZGy9Lc1nUq5kzh
QbKjNQlANttiXIzm+VGt62uHWQ9QDXvTiUCcDNEJXZTA6jreekLhCZEiQi2X4PEcTNb17s2y0EBV
FQhKCgDLXT42e+a+5Ofs88co5Z0xjYxXBS7cXe1qzNxYqNg95WrfLusKL1QZVpU/sFzMVRdLXP5I
JoYqY3L580oRJmUU8lGakCMrUV5Fqhh2CGM9gs6XhYgh4+xEYxRBIPZihiTnJgyUSSNCJyOsiY4M
3qXuCuUzmZz4X5tDM22dTM+/zqE9Ne/xf0ugXTb4J4GGPA7JdGQcyNLrhvk1gWb+l4rUG+kr1URR
Tsjt/K2po5NB03HxJLHDJF5DOOf//G1/6Ai5HdVAjccBT6fhpPgtY/bvMmi65RrfM0UkzgxkfVTb
MHFhlGmvL5mi4lwc42J0xytbU2KS60JY7YvGmizaUnFMhpsvxe8dzNNa6K63q75GgTsgyXt7jC0Q
TB6yrLmDPrbde89dYfVY8ZmHaDwf1zmIrdgBiVu17qGqlB4tdNMF/Tj9HsDD3iJCWgUayqLrekgT
uBqKHSim8AgeIoc8j46bmhNdoyzZ7vo4eY0VzIW1xEFjp8dzwhSEy35Y61l7BmTngSExtRpYIl58
WUtEoT721kTSkDm2m3l5cSOLiobC+IMsIgLLJ9FF72HRhSATY9Tg/tpAPvmXS/FlN3KrL1dJ9pKN
KiGIYz1p6xatF/UiqaalZxtzdJE9CnFpZMQZP8oHXDbJhXyVy3zKn9rMviHBINeczPDv4iUTJbeU
q+Z0zLyP+TC53FDW/0fx3x9d7m0+DAMLawvVH9qpiEercqQiSp1YyLZ5RS2iG3NVli4RbFmcN5l3
IzeRVRQZsWg5Ipr2p84a4kr/LSYuO11a5eYWPExGAOL8jo7fTfhPycq3c5qPJ3fw7VCyivQlM3/d
RE3wn78HKD4jfVmPQxfKeNmFPtL9IrUpl0f5UZcis7JIOCjf2RC8T1FVrGXTpWMu85+it+xy2Ycs
XjqJ1XP1y+r0wiIixLe7FGWvb7uT1X+9+vtZAvzBbB1jHbB2J6YpMkshkxay5yWT4fWkJqtG6xBq
VeB7FmJIM2c2ZBUxh2TX38tW2TDvabKFDb2sn0SQWZbkQnbMJW1q3saFReu3mZ74VazgusQgutFy
JkTWXGxFeCkTuQq5fsgzRjSWRyxGwTPOwtZy0bWOuQDC3C1SoHMWrkuaGByidUDG/AijYuyUldMo
42Y6DkEpCW9SKOFS1MSQ0OJqQvoTA41LUbbGjbM3kyhey5pcyA1lv7n6ZZeyUa6WHeftZFtIZDQo
kjxenSNkcv0uKz46MZ6YQoymWkxA1ByzcFuMOsJT8yZ52HJhyCEKHgq82m3xvtNw+2RCwzhGGjH0
YmxjilFOPqmLdDxfTwx/CuuE4KQcEknGom0dqgxxHxnM/RPhV7blDL0XhY6EqCSiT5UBYT07J7zY
ySwhrM6AzdHsDZg3Y43j47ALIxYnG7mXI0O9oxz0uWL8FzIQRO33rj6GLTEjUpAN2SnErs+ENUQ1
wx6O8CJjyq5NmOGl0y7RyVf4R5dIQdolTMLFXKYUaU6nIioaee0KIfB+q7XPFsNYw23xH6uj8/6Y
t+Xeq0Fee2Lcm4kR8KBNDyFEGLts1c3s/mGJ8bL0AamJsm4chtUyV+CKkbYlxtwykSKTBXUp1Gbn
vIEsHRm6G2IMLyl7ciF52nNVlioxEzAy81rmOuQC+9h67TBxwPZCxDPFbEKJ0F5qlLVd2eVCQX6U
7EOGzpZNVgLKQrcAZHWrixmKvKGk1Mh8+81tZzHPQf4OMjHBHaUoMGwQT0E5kk235LxprssSyC1i
suR3x43LBEsRM61UTrocMf/KxUzsKOuxmJ8NYqaW9qS+ctNpmL6FWIiOYk6H8BEzPVXM9C7FBuhn
W+vbmOlgKOeFzAD8qGSuGBFFcIXkY1po7mVxbrdmD2DCFoYukAzcXW0Q2z1CTPELyXAdYBrB41yB
SI6HpcGDLHQ0/e640ca7OlmNDyo55nhbPwxvbrxuQ9+FuZ0H0zMJud9FDOp8cc4wysFbJ0jBifop
ZrjrMvrRZuxrUambsf2x/GmU12dod/WG6AxOed2gB0unO4KpJY9KWJB8FKJ203Wk3mojOme/2vAd
igK7TqrAYPKVg9tYNM99vKiUpRq/Z8ahRZT/BOxh37qbEzGkfJF4kKF+xOM2mz51nUQhoa2YBNDK
irawL1SFMI/fI8zndqvefLLNjWltDWPfRS/OJx6Do/VkwTlql5W2qZKrwn6O0fA6HcIYs2Q/G/dm
esjjq0rdluoGkbC6WRYd6q/rafIn1L5L2AtcTp0AMC8ck9M6XuGT1HpbxQ1Ibii/BxRVhUw/0MFq
WJATZ48hCuRier5CflVpD6N7n5/WffuSgcVvo9uy+WV3a/Ade/wjzyXCD2vUw5MxcAas5XEwJlTj
bsx2h+JclN4TYWgJL6nXUbez3Q1sitDdGO89MPq8WBNrKNOtnh4yEknnoEAOj9Ao+FGur/F4NJ4n
JMlvkbsFaVB7a0yWm9/6KVB/VM94DwxYOPwmLqYxXrvRroilKidCRUs7XgLhLzyc4YPuOdlDHu5v
iLFqT80V0njuMmqCNFwVhp82uBlsmaWW8ZYJnVV9NngknfZYjbhpoB03Rbiyp4OrfyQTAuu7CZ/U
ejqo3h18tMIme7OOp13l3KbtPjnuuonnwvCHE+5v6e8iejbrq4j7aI/RDtc7mVCXQFl7CdFK+Q1q
BJKogJVwmw7xroRhYyyRYze7NUwm6zfPrEl0FnGIYXHWFwhkar+LiujvFuq4oYoLxnVC8cYnP8Td
qTubswvqYZkR/zoHNtC3LiBZSyxzCACNF/lqbFDI8S0vyJMrxNQhNPZm4Lh7PJTQMFEP5b2lLDXz
0QM2rW7MeFFvs2YTVouhxtJzj8wgUjdVA4mPAE+1KLFgqX2Uz9DNWA5vwxMs02RDrudk3TX6FqIM
ccmD1azGZDWs+TNR6sJzatM2237CudDXPpM3G1gvuaO+XqOy0+v3fXZwEKh/1AGmKK84IR6dm+MP
a/CNCdXjnWYzAg+yV8/Y1TwKqCxptwiC+urxfiKAPxEu56mtkq16LIMoXmjoQyFIhM57tuj7vY61
tIXyhF+lO8pAvrDqRU2wUQ5J9dFkEEdNaCmPrXsjJImTTUYcE0H5XyBjvSeXiMLSuIY4Eca+w7fZ
Q8h/F4cI9676VwgttrMmjNti4ZqtmRYVPzCNJpEBwcGwFyrGA/gVIK6OqfxpwTW/5mZ2rqA177O1
MK1dKs0KXQK39SGuEHf3I4M0BOawWAcSDkWI9ImJk0EObN/+sIwf53bjnJbNpr3Xf4XGMq02nBrI
3TIkQ+NeV+WacwrrtZthN+HbBrmi6Kl8gQdnQlnw9qe92i5DdVXoD8Q/G0j7vIo1HBf6g62u4o/2
eD15i7bdKggWQuYEXD0q6/p43ZEpwd4LV6On/CW7ApJ1Yz4SKZ7u4+Nqcnz9/GYYNxAF2wId65wx
3FJNFt15bZyuMD9WzKsq3EdnbCqfSOWf3aWj7L3THQQ8QrTZ3THzNXOjgA8o/fG0aW69FxjZ3s/i
2dmfzM2wQVHxIYd2a26ju4lwqE92Znjx6sAd1zAlUSxFUjXjWVYWyQ/VQEofG1AdbchNDZmjDMJj
4MULGEQKo2CevkOpPGKA2U6P5rQbxzsoa2n97qmHBm4mpFwh1sqPHNDdSlAYR1DUN4sH0niP47QD
4+mjhYgfVXvCSXOdtw8Y2PfjK671xHxJZMUvWV0jC3mlRzcdmRCViroyugCmyMm9V+HonTdpeLCH
Tceb5bhD5PF4fu/Lg6bsa2SoSXDyKXR94SIC2oKkVgzAAGMvuMk+LhzdL/eds7yJ8Rzes/d0z4Qm
Bpje+antx4/IbK37e1xQNX0x4U8I/7D1c+bZC+O8RNez+dAcv1hjLZW2i0cVc6bA3ukBut4rJ+BR
/4mpUPlSjgv7Nl3iq3tnpKtpBTx8P97a1dJ4CzdNQs4pcJbcac4y7UmykUBMnqNHzAfVB+e6T5bC
ID7gYYhfAG6GJGOxB3wyb91f+GheRVef1QssIOs6ATqOWl+IfGZAcP+JCizloPGte5IoQbjJAq6p
Hweajx3q/U//s1y2P+uVvdjGqq/fGtf5Rr8deSkwAHgye/HE5C/Ji2oAvfKrF+seqqPh+Jm5ANcT
PtqQGcolHEm69vjHdlsbWxe8iRbhbegsO/2JdKdLLhkEIf65mIY4QG0DrOAZJGPFgu5iv9zCBIPR
CsC5eKvX5c1xObQokAM6uWe6RCojRNunWo1LAoKLLiBJrpMFNaEYXJO9deBzLz7wzggA3OjLFl3j
l63ZLvq3kFTTAYN0uPN+fa38VJ9Rq+lwKH6PeAxQULqzNtmd+hTt0ivskePcz8iPJddd4xdPxTrh
rNbHO/dVYWbIG/clS5dnSPgfKJSSSeHUQJcUW2LzURDDGMHghnvWh0pxV5MHwiWZy/6i8oQRJmL2
9KQ9YrbaPejP9XW+yFfdrXWA3Nrdpns7MBbc7KsWWzkuWmAdjEN93d1W23BNAsGfDtPhfG2s3HMQ
bRSqXry84vHGxCetqQLWrh6hrpDLWk0MEMb8gR4gBcgBTQeIJK/N1ur4w8eluwt3b/X7cMiuh4VV
+O6a0ccB68BDrPvTCl2FIA2UJUpOPvwiP7kKg8yny6K4Oq0wpgiS22ZrY8z7mF6Xj8qP4/2waN+T
R/Jsj46v/j4/Y9+wtfxyQVK+eY1e8G+yFt4juXzb4RWwYIl7V7WAofXRvPAm49bhCuOHic81A0Qg
oaTKI7+/ne6rg4uE/ja9VjbWwjlYj+XCWYRBvvZu8+C4cl5B8KAKH1/ZVTC9toEeYMJFUt9TMav1
7VfF2IDI4ePyChc1WEdrBiXb057b4Tl5bA797/QavvLh/H5i1EPk64f6+0d2fbwfl+FviGW/so3K
leAdY+2tfXsl3E9Awj/kD+1Vrger9k19Ot6RB0Bnn9uKh+roP6qfWIQqgUrS9omU7eA/eh/tW6OL
dP7+fJdt3HfzqXodr3kR8oI036vX5KcZ9NdJtBge0j248yc76G7Pd+ZTuoS146tr/YplMC0UDvCB
TAFvnxUuCwtihdbB2ZDI3MU/xE23UV7gQvF6a2HbA4F4g0HTXpFNpXHwszttk9/wSdydP7lXcUXI
/e20xz/9adpHvGMaEP7L4oqvU/op7/vmJbmJY5//AAjIHO8zfq9kgcdrY+/wHxFkWdXHQJbn+fiJ
xWrzwjoepmO7sEGOMEfh0pg+m2VcJhRR+WZ8TB/JgxIGCeZQpEcRK1eRRlvDpGlIiD8pH+oV72U7
sFYg9rEkv85v7V20GbYDP8h4PfyqXiHkApVYCUrYY8+Q/Gdk+8j3PSs300pbRZuCL1KibdAVUJ97
40e6VrfR9rglqUuG/7zCe36nXBlX5BiWzn32CcHXAnHm/UrR90AiW+eTOdymL67jAyuI78Z7de3c
TId2vEuvUMHmVTukPCvqK/q0y24T3n4e73ou9RBkKdijBVzpaJfcHO+ml0G+AOVbImR0y4fI9Oun
4hN/IF4q4Bw/oELxH8fCgvcHn8GP/srmRfDcbPPFsNWYqr03N5ixfGSnpaIE/T1ece47peo1/mEd
uht7EGc9AYsIcFFogrZCiNTvHpwX9am6wQAIXfXsTowP3rSP8xunmJSLo7U4f3bjYXrhg9h9TPyM
WNJiWwYQIfcZIvRXNa+lcQlDu/LH3bj86DaM8LCWuTeuSRL7wHKCOIiW1Q3vUj6TbxMApXFdP51u
eOWdbvorrmu6UYPzUtkDOtZu9B2uuT5DoEB7UwFSgYHxlu6WB99EVCJAAHWRbxAeXdhr7wYldmAE
aMZYj9FLBeRiJF7lx7zGnqPNR7wol+TSY75pw5196PyCD15yw3kP56XGS1INhhWzsZczXxygHdNr
0wfWL+3VunH5dicr7zp/Kfc2qXWcwr17PVn2zpJENp80/ZbhIHEYbtonFMx5PVfbPqgWID8e3PV5
zQiVPa9v3YV1z5ii/3TFXx/tun2xnjbtZ8d7YpNtEMoJtE2ySh6Od+mdtceT5n5V6YH2onMLpBCt
F/oT3qz1Hc9s+ExskR/Q/DSOi/y4VJ/H9/G9vK0e0/vsujnkvAWdn95N/Og8aDdwC6dtuLPX2bV7
R2Z7kbx+oIF+P+w7HmdjI/7ZmC33Pk5m9rP+frpVANyWfn/aQEdsugA0BYQC/PwYQiGB6f9w4yu+
NOpzHR7gSDMu3tm7dHlce4R3t8wX7pKVhriOuGv1JzS/UQAAR9lvh0cgn2COoOevgFdPzqc6opcX
3WE6yq84gRJ4bB4hxkQ7ON5gu/LH4t574SQ+wPogm5l0KwmtTTsGVng2GsyNmB/JKNw3RblLWx36
hqsjaSPU4FyRXpAlTWCAZUkuRldrV0Wf3DELIcYsdb/kQkai5qosRSKVCCYbyyIR05Xng0WSSO8L
ZRztIcUkbwta0D+HmPIZZR9oTe2AW2Is2B33tfLWEczRJlg/APTPnX7cjCpgWJenWohLIZIHBT8t
Nqoa3ejE5NfVKWICLBZMXWxVsbfRP161slTXBlY+Rn/xq60vZAfhgEMAiJSoBIKmjYotedzzuhSq
gnmM09MRbnfiPkVuhadThP9dn+f3xXRGMSUXlk3So3c0zreVSWwQA7d2pyWkmIYea9441lARHdMP
DUHmbAIalcSMqMsBNGKBMi6Dcvi+6elqLG2GQeKMiWqREVAT1Qms9OgBeSyP6wEykm4YvHDPyg0x
2g0mlSdenJyTERmYFxUvQ4c5VZuOGMsLOGsjOUiy2A6w3IujWfI2FSFdGeOVcV1ZcmSyrj+f91mI
NV+CWttOLjCfAeQv+FFzW6kgZVKBU4ZyIrhfApTcCDy6BKXLqlyoQmSy65mByTioXJSKctYv/sh2
GN41bdatZFz2EqvVJ53M9PnIUvBiN/AMSl91SM4PIlI+/lNC6BFRbtEmF9+qsp/cLFVK0ihZPr5p
sPZ9u/5M1fpTHVxQDQ4vgBSOjaLynWm0Yq81OrKxFU6Igi40CBLKKLgmZ80Y1kkxXWfhtm9xAdFb
HJn+hLRNXW8/5XG6SKbhFpRKrkFAErSsc+t0e81oYZ5WGno7+MVNuJbtzkTV+TXsZ0d32+2lJld4
qussjihP+V8a5XaXuix2AMtyp8QCj5irxQsf9gNuZZhOkU+yhGHSpSyb5SInVwlOh8VcndeeayQO
zt1pLbvN7Ze9GG1VTcG8yu7zO7d1GkQ8kF7t1KMWdKNqXR09YYWp12NKlAGH2cEE1vYPAEkxO30J
GuO1OFnVugDKP6+TpUigQtxJiABLxJJhn2vYBGIHcnHWFX40HEqQaC47Hfgu/eVGRK9RBJsBTwOO
VlNw2dXceqnLDeSmcqeJI4hXsjjv79JTNs6bz9tcdv+9+2BF+aqquodvm8gD9k4FqLMipj3vZu73
/cy+1P94ZvOhcVE5rXWUwC6byF1+Ofsvf92lKLcM52v85UiXouxw+QM9fJID9DHMy88hz+RfXhN5
ZKcWHmdyF1+OPP+d3/4Y2fF/nMF8iOltaswn0nSv0opAwm5mP4Jvbd+qst+3NnIAxLW+7UaTSau5
uyzNfeQuiov2u9Az/LbLebt5k++HkZt82+2lj2NM9w35tlUrvpQXUmuUjMX6XCd4SwryjPjeyrXf
qo7McPJ+BggmFq7Mosrul6JsLYg16ejLXmBj33Yhq3Ix7+bSZT6bPx36P9qNPKP5SHJ/c9sgsmD/
qyFDuoEC6r+DDF1/9v/n6nM4/iy+Aof+2uwf4JAB0MeEheYZqm0Dz5mZ96rAFBm4CquuaTrghP4B
DhkCHWTyuWMrqPmuPptxGdp/Gbqn2a6heY6qa6b7nwCHXO87w9zzVFNDIsW0LM2GY/6NYX7G4n3q
ozw51KguMtIBbWyU7bROT8Mhce2/Obp4JoO+tb3a8AH7BIoC5jpGqGl5jq2fZhYrOEweih6Cax3b
/WVhCD/aEAOwJYz0tzl/70l8rEzl567XwZASqX6Z5JcluUid8IyKDONyaSsnya4lw7lz1vYriQ2U
C62uAQjJYukxejhmv9z/jhR0RGp/Bg62mYGahsBIhQIBOj/8X94NzcR3GyGacfGnB2p+RjytDxDU
nzaS2S7dPiXdfV5YMAXXrQnUXoziZwSgNOnoFUtZTYATZHsZkoYZI/cYnKWNZCc9Sy9U9K4o7k9a
Xa2+UK4vRafVIWsM9xcsoCH45jNKUFaTIxklDdfTConCfh8dc2LCtdMtRktJhr0QhTqBcUEuJRRy
R7+abLxVWgbk6P0ya/OyqyZub9AWjFZj3a1d5h++o6REiNpjgyF79xiihamF5E41NyPirRF3j6vr
Xkut9eggiVMm0S1KT+cGfEOeVthHUULsroDPrr2Habp0DOUIEcnsVhiqwD0AfIba9HQ6GmiZiSF/
JJho8j0O6vLpNDXncCI4ZT7L3w+0MVwYSFNVc2sWvb3QJAalb5MQKcnRJHFofyLbghix8PyFQNju
ZImR5F+luY1ZDySquS77zNV5O9mmeiG81TOzoWps8ZX6Z4f/j918Xy13G+kx0xdZvKxHpnACxDkf
05InN9fn4/3nbVUJujTNMTiX28pFJuDdc3Vu63DNXCuWt8KZT7bOl+VyCeb6t9WyOuRJjxQRPlGy
ylSuXFeMbGfk04yGkqULpmlGO8nGKhfeBjMO6tJp3tI8TuuxwbYMXDIBOfGBnlfO1bltPvwFeDX3
mY8895nb8gY2BxzeBid3DiJX/KnfvD8lwu+4QrB5bpo3ndvmv21uS2v9prLtkTtcSGvotvOE/j8I
AjEoV8RIu6yLSl22YjheyZH496IuYHLKGN0kLcBv1NUYvataBLhEAKjkPua9favKfaVyLC7XeHKI
KruPYWJumhDJb3HoP20n2y4byz7yRC57mOvz1t/aimzQt2mlFijJMWsvwzdziZcqs2gb+vPROw3q
pX482ShWyFVfitYogiYnYf38fVXZbjJ445L+enQEYG3MYa0ej3jEzt4WlRyVfukUya4yeCI5tHNX
WW2xzlyNgP8TgSifXTTkfL6WuiSaUkH3wvZStsl+smRJbNdclxvPVdlHLqQjhyzFquX5Xk6WaBJX
J8vPeGuLklxYhYdYlDvlwZcVTW0tMLGA1yRYA7yhvy7+1NakvHchispQkUQzydLMGb/Yicg1kTYA
14Woi4SrJ3RrCbmMIKpXGubml9iX9B6RnS/bydaLOUkzuatEP8WbBIzxTi7ajpB7VkagFATcXVrS
yMVRINtlSa7QpNJIWbyoFbxzVfhMyYUu/cjyhHgduo8/BnGpjBrKXVkbCrbwCDoMLjAvUzNATMHO
X1gtrz9JvJ8Xsg2q8IeaD0hXCLfzwQmnXScWucXfm3f1to7KBpymjdu7KCUiTWUWYHRa19r1YqGh
H722sXOO1axXg7DTq1Vkkv0R1idjQixf/uby95UhnlMohB1kYyvvHUt8BE/76YS0YBAauPmmOYqk
IShW5sniEskLA/p6Y2q5sw4n1dx5rWfuZCm2qr9Ko90WSHEVSNYShgEsIonWMsB1iXUNYH31GD+7
3iQt7+IzvdGHemENeBk9cKEg8xuKRfad2JZlodu5xHkyWh4zlEPTWG2Wg9KSfpqO3u6EGPXy6CpY
m7sOQXZgYu6g9EtpvWHK0Zt03ZB1abpxaZR1uUYucum8U+onPTCKAbPo2Ynneye5E9l4QvV6pWMF
ftnlxMhw4YUJuUTFeEA8OlsNSgPM+JuawoCweVj2xgaXHFuLLBQoed3IhSEUf2SpRpbhRPqcukQN
zn2aC5dDbDN3n/tUNqkRfVKZwAtQo1xM0oFcFrnLiBFJqOMf1482HGR0YJLFtz6y9/9Hm+xyOYrc
JMRHKfIgds+Hk6X53LuhR+FmzLxA/pHyas1/7req/ENTZW1Nd3NYYg4czG1ztEdDxsioBpsbVkSY
Cvk1mzvK0iXuMW8zr77EMI6oy+Ck/XdA6kvM41uMQ/b5l20oWxeBcTIIVWPV8T3aJut/DN/9secl
3DcH575v/mVP37t+qV+KX7ZFQoGnTsCm5a7/x3rZdToWBdoUv74c48/FPx9pPul01B5HryTrMccx
ZXHu8mUXcs33umz8svll/ZfTMU5rsyZ9kCip/mVx+qeaFaiJoXyIoiY95vZ5A8ywQVlNp7e5KTQb
HZnmExxTWZRr2hPkLFlCuxOjr+NahpPlQkaXJxFiThOhxCWLc8j5EoKee8oSpoXaAnlssPQyQi0b
7VZMlmXxy+50AUjX+xLfEVmU6y9HkvWkmh6n0iPn3bYesuqMqHdy8+/7nE9pXs3Pfa9ouIRpmBIs
u0p/ls/K/ETIqhnZWr65xALtLilVHJwZP8pealaCOjiSiOBzCmFRBt9iOQKSXh7zws1hIHv4LoPp
PJt8ijyNL54QN5ILpRMZA1nMptRSA1n0PqsWIOiAAC4fNRHtNsXwbBDDubmaDask2Vmum6+l8Bfi
lgIATwRhNJSlW7efY2v+CvmQn4rzekiLaGFpD1GG1ErRwsKJ/Wx/rEdt1WjmWzya3lLOrVN2U3h7
rzGy5beI2jzDR38nXpoR4QSlzROQb/qiAu23aeIUgJjBx9wG/ZmeUb9V1Hbdm/bTib/FsoZ9LURG
VYZe3DtaRQLbtVuwZdYiqdKbee4qQxFyFpsNCCCdbRPB/77Tdv+742y6a/9bx/vrz4/qvU7/u+X9
ZaO/omye9V+GBmfUQiXRVnGvZ39/61uq0PMsx7INWHYOGVNCaX/T80RoztCh9BmejQu9MUfZCIP9
B3Q8TXe+h9WE0qYlRC0d1UCNVvAFvwo3noxWUccw7g55ZzbDGAdnZNvkTy/DTrI0L/7zNnlTedLr
59/vBk1ZZVVEBeKyC83IUHkUYa9L2Fxu2ZmAljrnaI4lWgLh6S489UB5valFxKcHWVgBg+6rx7h/
LtxC3+YTCILOAPfkator7jFbQvCln1indpfn1UsGBcVZJSUzZPO9xed9ibT/YB3h60MVXqvx4E9G
N617r3wMXTys2wSduWxE4cR4alBLyepze2uVAKWrwo1IzRTjLsy7q1PSPUMF2J5OlQ2SrcJG2ktQ
OumdrY5S5CoOFbw4C+wMqxBgxIhSRZQ9O5793vdnDHHCAbgpWNNyBKltqYzBU115zWxk3bPG07bE
vPyxNX6RE8bKAcwNx/FbQ09X2EPkAQMCoFG4BqWFifSz6+CZXKC41BwBldjMKswxyYNEY4oFGDpx
W5A/4FOaMn/Wk2hT2xb0BqX73ZuxuYj6/CFVkw6BCa9dhCimr4DSxS4QidI4PUf8UEsHWoQZ6ovC
6N3NkHfpAsDHER1eBQP5Pr/OuxPzP4Qs8uNAenD8Fca9t+pcD+8MorqryUK20XKfvYiRW4H0N5+F
x9y2GROAHDNVtbkajwC4+uJ0W8Xk6ttmNWU5Q3PDe+kS7WGyCwswdbmunexuKt3XrjjXAYRMMo7R
WQQAwWVjnxKDkq23Q6pcuYmxNc44PxLX/tkdz+OyH7gPsMl4SzyUHUAVJMHJflZ7owBvDg3EVCuE
LhyUomOnCJIWeIeDkUiuXRNQPKBhj+S2CQ4lLT38NUHtJSDnyhwPYe+9szX++DLWUW8umIw04UJT
fxZdB7XCelecuF6d+KotjrYHIiM9H9wOkLfJA+lrKVgx7Bb49Yrypsw8e4FMH7KOWoxio23eTENu
7zKr3TsGyOKsMbbtsS/9rneLZWQXz3mBsnhLunjVdl2/Kk/K1s6MZX3OGKick0CfrPth1ABMxkXA
tNYEIDzyCAwVZP0KM3fmm9xtaFm0BYHuzFaTparH11k04btwUjaaDe2JUwWhfnY+TlX2EZ/bRWGS
ve1M5z5pTp+qKowZrW2bo+lvWyMhHvM9x6PB5wtvgbAUZhTWth6nX5ivhEujuTM7pIQUtOwBN7h3
GuhvPTq9pTEQPA3E2ql7jYdztbFQpEM6KH93S/j+dQP13TCeXELU2BbxWyn6GZxNs1e8j0ErH/4v
d+ex5TaTZesnQi24gJnS23SSUkpNsFIO3ns8/f0i2P0zS7d60NOeYAEgCBI2IvbZRr5fVx6tLRcN
vcBQXHHzxaWmd9ZeYCIhYxi5LzCbP3dB/MdJ8xdej9vFD5N9CWlgGwO9aI5DQEVklqtxa/fWZ7Oo
PjdpEQCpglJKL4DbxIVFmdtf43zuMWM3n5LGeU47zccuO6rXooW6aPSefnLMfRIgP3bTgabaJw3O
0c8MSPt1E9owFHgm3GRKN00BObvor4mVfu5yklR5umxt2fECsATGU/DTLcRBOZWYc02VY4m/ioVM
rqWDyooBXEbqa3bO8qyBcBhigL0TFsMlPRnnS7KMe47l1xIO9tXKp4cpxiPcNOtDX9vrsJueasby
mMW07sEFj1q76ZdZq6pV6FbWJvbFNXS9H26tY21FzoOXJgc9aLEdcryXMvayXZjB4Rtr3B37JV4J
6xFDWYhtA3T2MPUgtQlsUmyiBp7jYSweg1qsdXQ/el2sHTN5s31gowoP/1CbSTbNiZjqZrGObEx2
ci/YtZ50IF9+V7k4OHiVo+B2iy0GDt+rYFq3/bWZt+QdWJvKTqtNNYMERrl4woemN0hVihsjWJtj
D5ctFfmD1cQvBv2ievasNelVAr937Udve/GKhE1zbdpgMVkQx6gVe6SBHvTXYBMMWnjKSrxi6Lwh
XrAxetNmB9ELIaOoPrG+1HfmEnUbi4ig9ZwEO/loTUtPfoFwcFlKfpk5yaPCPjWLCSfcKQYeOu13
PQ7feCGxFm6W3xuXMip/VeX4SGNwaSTNA5E3QjM7e/b1rNuG5cWnArxpxj+xSQ+3yJvfkYMWqgtG
msruzxzM/alNo89J11YHkj02pREuu87p/iQT5kOa5206z7UvsajwtjK2qUtcYqdJFimuA7zbMlJn
Au/P0uVECmBmOKYkHrQdGRS5WOUankSGLzi7mXjUXc15sKh7I5iMymtkGz/GyXxp5vlCNld/jIa5
uAzBrgtDgtLM7NXoMAUq8NPYd4XPqzaen7CF/1LrBZ5cic+zQxiOWBxzNwdwRRykKPMYXDtckIjY
4kEmLjsV07bEO3kb5L/9uMCcqkbC45pK9Hf2oTFtC2+Cg0iaRdBY70EdIE1l36Hb/6l8rB1NO8Ya
Gc3U0sbPc/7qmaFxogFy7aVeu3oG5Xx2/ohscndUQAmUModNEEEE7IT7wi73NVyqdTTqyVOsQ4PE
Rv+SjrV2GfrorFc+IhTcTzBGlLQ9c8/GZBDU9Xz2upexopeB9exmoFS4zjMfpRjP06ruBeEG5UB6
nd9uKsP4XQ/+1rdJFhqd6ltei3g9JMUfSpVr4pLrfUeXbr0IIhH8LjwMbTtv2nwYzyR4rfXGhTzc
DIBzZuMRnkLmESbeG6/GvN/hxRbm8TkOS20Xp8B2AlGhtGux0uGJfmQL5TaKN34RzeiZqCphS4CB
zvQedPjMeWXr7gZr/B2eGEC5h7ZI/U25aG9mkkBGa93+TF8BZg/evTT2sBErw+o2REeV6yzFXQ7/
/mPjodjSnPQCTHUuW+9x7sxxvVg5Qp4QTwNHw9szt/2N7VNNCdF3kbBDWQUnr5aLRfQSfGPPrjb6
DNMyszCB5Pwl+LXUv/ueF4ZllYRSxIjXeJfNK8LqoocavHA11AhJbEtDKOHmJWXFCmleQbSXo3MD
TQkEXSv/7c5WSu4WpHzMosb4V8GVrBdzpn+Vj0cXaJRgMVjf3hTMpNUQo+UJjMKEZvIYaVhH17PY
jwstaxW62yRJTbQz9FPw012TpVczUCPxox0LFFZ2Tp7LpD9rrYXVex11O9xamv2QRC9F1aQXoVUm
xi50GGynv3IP0AfJjvWio5EgNwonsgFn2/TXkug/2sb9FERkslU2ZnJp33+vo8XbKgC4SSi6zrTv
WyHmL+TpJQenyCdETtZnfxlRWhODuCZGQwTDLxs9otZFGDv2CzKgjEkzR3vasBGMrjwXVv/T7ELx
6LvxNvetbk+W4+c896pnRDhxII5ejYzFLggfDH3vijNIuUkMGvIlrIaN5RHesWACe2ndaeckeo3/
k9tssjrWzhlocESyzqPAvGYvXCfhJRDl62ahTx8u2vBZm8Rj2TQPaRYRkmLZcD0zvLwK2jU9KHfk
IhKqFHTxQ1LiG7aUDNVdLTJOjpajZqoQ1EVljfg2omdjORH54CTC8lKOq4uehMNuSOvfup/W51Z6
sKo5StyPltCNo6lByCldjLImd8QWOhIW1l7jV23Otf2Yzhdb9OIhcnmwRdwd5mTujyPNJvyArNgn
+qBt6aQ/THlqHV1PdttdHOMYOVYHs5Ry1pBMAKOfNslQid0oILIDUhxoKC5N63bnLJjjQxssz3My
QMhOA3c16i7lgA6p6FQvhNi7L9lQIY2I7fQYJLX+mntYwhETNxlzhwlliIlT4kJAgLk+69a5r6bk
WgfeNedFgrHspS0X/WnCOtIy5ujSW85bF6Py0G3kUOlUfq7bxTvnVf1JwNld9MI9mPlLq3vL06Iv
8bZe8npHjk6w9f2y2MewTojADNzd6C3IzxztE9UHnPsZWeyg9JLApRtfO3M70HNbNUM+PowmHirF
eAkD4g4Xj85pKStLH6pIssb01zovzX7CjERRAhx8qryBZjHs4a2utCYdT2qtDr5EDtx4qCoyBpwp
GLHlL9JcpSPelkmXi48ObnaWb+rSGgH/9KII/yQ6AWEAKlAq1aTMw1mC7yYaQes97iwcApR5vlbj
LO77OeidJi31b8td/R5WFClUyehWLbJpa6FtoM/+q7Rk1RttIO+tt6doOPMiFweBhMOd8pHSs2Rx
5MprRc0OeehRd22//ie2taqTKN71rBEaZ4sGMlmgr/uwCNfKeFjtQ010XuwMQNz9fdXtBxrku8YQ
4Zr6D70b12MwKrXj+0rfRoxs6vP+Xpykr0XWvCpMNn64HEPj8iHc/kOWuwo7rmVu1IwFhyqfMPAg
+AcCnIP4QKPyTGHL74Oc06UhH8WOl1hbrKsZ8euMN2pZ8yKQFyFtT7T13ZJZkyfMuaQkYZrbdKHH
SNLBLpX1O19eKjU35RbyTKlgpdWmgg2IrypSaq5SFsH25H7reYNvLUkNVyTpEpZSeZjxFw8DH92+
Mv6XJOlUuf+rZcWSpn9C+p+GUlY6MitWtJqzm7Q/CBeXRcmWVj7Oai5rMDXozOltkATqQN90XY4s
38A+Qd18ai72Yo57IMxqbSRYG6q7LaSvY2zV0Strat+vIjxILQQG8ohVia73xVQdxjzbR4nh7MM0
qtHBMxGylFRJh68RYsSoh8VerVoWJEk+w9BVWnwRKpniZlMhJQFKDaAWC7tqthMRC4IUpp0/d8//
Xyj43Yl8jpJ4k/q406sKrK8YiqqYrZbVRC0uWgCLvSlwxe1zhuGxHIjpS39hEBfs1I2jMWTYRkFO
JK4DeNzII1AHpI5leulL3KxrVS2bFaXpXkRKzKJQJVHFQ3elH0dDVb8h9jPhVWK+COWT38ucAgUi
ZxJkTqWhPsGYBvpUuJlqoiBrNTcr6s99Wa3U1Uqg53Hrz4yR//meo6c6ebxyuevNvPmmZu/fXlor
P7b670kZ8St6+W3WVtECMmRArUxk8EDeEEHwYctBuj0ry2c1pzYcZJQB6M1MXCa3hJn020o4REPL
JV1C/mrOtxrE2527VUtNCtSGpS3mFoSYik2lFfEmKcmfs+jO3r4h5Nxfi4D9e9/hrTJ6DFJX991b
VqthlIO5hzq36rT6HqdfLarJKE/6ffGvTci3Foeh4I0upBGNMseySgODeC1snIML4Mkw284fy4iX
52TUyH3DkMKmIvOR8BP+12w9mwj4yXVBiVbOxB4q9l6gQtgVaY+EYmnKI7Pql5o2oSufNXU1FV/1
w6xignkNI+k4GvbEifCSpAlnWvqFfUjxVVa+fpYzeNtK07/S9FWn+99Xi8rqS82pSVTVRFP2RInL
Cjm+YXhw8spCD/HPcjDO+t7rUb0PyB9qOVFzBe/PSQpkgImbDQkjOEP886FocS2pwKCI9poZ4c1g
f/L9wgMUNQc1O2kWlUiCHNeZfPnmkI1OiZxTi1PYMALN4wQfjewdOtVwHGy4bGpi0erzbpLLo6E9
4Jv9900ob0xHBkKoe1KAv+2M0X76cH+r2S4GCk1HdLBqsbKklbZhnD9sp+5svTMeDKFZuw83v9rm
/hu1QdmryCt4gPJ340gqXoqJHmxMVvDtD6qvtI50Z5tk2Lynj8smUaSnRHG5ZF0qknN/LcbyAysl
ZOz/diEF/z/iu/5nj8OH38P7r38vo9y+8t9kZYNaiWU5rmPYro1p4QeXQxNi8H/XTbA1JPjL8Sm4
eCr+625rSGaYLhzWerYJfd1w/ld1FCHNE/8tAMsxXNd1TBNzQx9VnPgrrSvq7Gkomsq6RuEAsNWI
LSM+fC/8cgBa7bM1kjNQd2kMHVFtWJJ1l0Y4XMnI6MVsvgQlQPUgCC93tGBfdGazRYNdaU0JLoPF
ZtegKS3NBgc4Y3o3ooEywthu+x7npRE/90WHfTpoyyHrjQJtmPulyYN56yd05HyjeAraUuBkf6JS
2F4HEF6zFJiON9W8LpY4IfZwwcUoQhmWdJ/wHa1B8uzPnhUaIBkE/RiNHq71cWCkasJdgjtCRLEo
d4xC2ldK5J+J6XttMr38avmktxfTg+8FLeGwI9H1w4hTBGjuybPrRzIYgtVMkgEWRcZPlyTCbUCo
6TpG2HcOTPuU6X3+RCQNvl3RuPHN3jv3Tp0DVWbPGkYUXZo3m8LUv/ayfmMsZx8rljIIq7eybEFb
5utSRdFmHGoDGs948iJM22KSD7eTvjyn45uAXLvilmgZhQDBjYvx4ocDlgnyG06I2p1CIHEwHq0X
TQDuRxGxmm5L/aebnGzdJMPAyORJLHG178q83Vq8luK9kWeMwmubk1396XuDQEa9X0eAbISsFrvF
KvBxt385jKvXrYcveWQ55xHq+APCbfTZ0O3E40g25bZIHyEfEy9XzBP4xvjHbce3SeT1gSzpbZjE
LtDLuIn7yd0AqTA6SJANx0XWHpfA3gliMGX6UbF2ZbqwwE0pGk2bcFEsDUq9c7Ex2xVtSlCJN5yG
PseE2Q1lBKSOXexC4OKgSTeaMb1ac5Nsvca/OtmsrzQ3tbZZCB93GE7BU5ho8TVLByybODflkmjY
HmBgbFirpcyrHTm7PAfejNc1wby4BZhZ9lTVWLmLEvOdT56ZhoewLSkz9H9EMwTX2ih/FIxJ961e
DDszAa/PSJw+BZX+NbRbfxV6o83pCc6L7pfHaqSgouF0MwyD9WBhQDbmYXO2GByVy2h9TStvF4fu
IW5EeqZ1X2Wub50TOnnrIrAXTHWKGTvy8IvvjMPary1u206vNkGu0xxN7T5qzXwbGNNwbbiKcN78
fRRDaBu0FFk0UagH3cqOzohaPmgb74l/ffAcSgnhmIntPGAelqXF1zJO2otXEsjZWp+tLOrf6r74
lIXFF2ojw6YcMnHAFK/dLNN5Gsbw3BganLyoYTwcB956Nsbl1Ylj+rhho71rFgZYYztiOe63uPnz
DvGC4WBo2jG1Lf2hkQm/waKBTcb5V1OCWLkJf76i5rRy3UTssyBCNZ57l8g284N8XRUUd8hFDwFP
3vTMuHa61/+u+6q8uHpwkZS0HbgvuTVGEJ1bnXMww7zb6FpXXmONJNkoKN9MUUk7nHiintaGVDnS
GmtDUAdnduzNok3ZY0A6zcHB1foYV3Z2tTJqO30xeHiKkMAqOm3YirYl6nbAMKx2IkR6TeHioo+r
hm4IY98MPm7x+Riu3SB47To7+dzjZlDWyL7pxxCulTveqdTp6YTt8sRxdrPFmTApHcQDKfJlkl8i
IPfbJEuSayGCY+vaPG5ccs0xcJcZu+7Rt6bf9LjFpzQkNSJPgNbJvT33BVYdoiMvRXe+Ax3aey/M
z7z7AavtoFlrhq9tlKujmliSTtMry+/7spor6OKhdZOmd7fPZ8npUcvq8/vibUu10lXOeOqjD7Pq
o4kywq6djCe1C7WJWv/XHnt6IPRCzC/eu6I5KzLzB7b0bfY/saT/oj1/IFtDT4URd9+d+vZfm6tF
9QGOqCgCpTZwVjJLtfI//wNNUe3UBh/o2R9mb1/7wNcm5+XM48649R/e+Ydd3/+Y+vjvY70t//XH
1XcmqbycpAbzvt/7di2izVmqN//+qdsB3g/9/hU19/fmauWHo1M//eGf3r9+++aH3atTQIkOGev9
H1ZS5Sqk3vUD4V7txFbkerX/D39CfXQ/RxUS20pqbXkFvoUC9e39M21Cm5sSRk7RmbyPtIMx25iB
uCYl5khlGNoECQOCE5L7nEselSt5VEmVtXSbC2lTqdbeP+oYKuydQDv9tV4tKo682sP909teWiVZ
/rBH6qs4ajBKmWrg2RE/BjlmjQfpTK5mNSmrvi3PsUZhroi9zYeVRZAOx7T8ettEfaC+F0QQtiZ9
fAwQ1vMekEpsOAslSR7zwqsf7XaGiLuW7rwq+0/NqUQ/S6q+7S5D/51jIrk8xH4w7e+PaKVeBZX5
YEodOfjqufEXmiupMacPXBy9FkPBdvjttr95k9urAll6pgTqkImK0yIns9K5y4kjJe7/afG+nfoa
V6NapaSkQJAmLmaqzlOLj4JdkZ+jTz+KyG/QI0t/A38BAret8S3IHeI6aOZjh/rKncer4Di1WE/4
vDqEPczj3qKLcyJvzQEz0ByixwigIWO8B1wMx5OatHLOwy0W+kI+4AVF6Mw893DUXNIbdDmnFqsO
P+vBK4/a5ERnNRnLFCO4mda8HAzsMmiBi3ObOfgoyUuqoEc1cRcLP4nAJWOSUZlCI9WkR25WGVDc
qrIihgeNVLx3JuepGdv4PFuLuZ61qQYr8TZOFmiHDMsFTSzF0bZ9V+rZhbXqHeLg8HWG5mMlDQ6H
hnVy3RZLm1AjOGRM9E2kPBEaE0fP0cBmZajfjMq5NvRIaM64VMn0khs2XrdVlJlbK7UJFJIu+RgZ
BEfd2op5MU6+LE9Q3XdtCB4uhEfYI7zJVWyemhsdStVUtQ4K5Z1MaQ9i6JQ6Gbec8rA3abG0/5rz
HcbIjAmuAyApWgCuAXd23R0Y9VJulBmy6vy78iKMnWcc6+xFuXvokjBO7juUwiCzDnrdjnv1H5QL
bepK6wAFKd9caZeCrgHdPIXVKT2GoIyQ466IIUAcW+Fa6VaU5e99Es6RN6+lGe2oFcbOhVDHmZe3
tphBNHFGnSk2U4+0/+GmqxtQMcL/Wjd3fYYNK0Zcnnwb+m6Js064+0CMV0jfh2XHjeIt4zOcUGPp
h6BA8LvJrkK81SH7Fck8OMIHN9hbHZ664cifQAJ1uw7ylvOCox25+lGh3OqA1dx9otZ1KXXB0bO+
KcBS2aswfiywJJHYkvI7ViuRPcCu6doayzbunrskQS2qiToHao7WhO4qAihl5qEAayWeUJP74pzp
b2MYZtQe9adOedUr9c5t1qLYtxpQ567vePXd1eMvkw8KkTvUq8FeYdgKq75PZil7UYuh6dV7bgtS
NmVINE69vzt9brbKFkVNoqittlPA9WrrOjjYdoELHQX6OMXNV2Ip6vzdKwl/yZy6rDi1ZmNIToWz
74VD0a7gNlosczNTkT2jcjFhaWG/lIwm0SmhwLF/ps1TB2TzSIsSA5ZRH1owXAaB2PmZ2cbUsHHN
ZEiuqdm7xKZQr5uPXoCztzm4Dlo+G/O2mTovGpPsPFnJJYyTz+PYxduwrTKIf3Zzk2/1qRcuGDrw
QpceOup4bk+Bpm+GYqBwvaD3GeswPPfEUzbhrB3U3QHLJN0hwfis6Ea3Ky1B7/vN4AJmn+xPxVQU
ROPBMpzk2MjO3icD826/KcTZlRONwSDJyulaQbOdatX8MT5lFfQ53wfsq71DrEe7Iepf+8rX8I3M
SI7LrGBVD1FDvJ0hLiCS0x7vm+Tc2UW/d9vquU41rK8WFw+4OMOkS9jlZq77HvtiPYNlwhtkcMti
2y5meoh0zJGr9mglZs+AAKYVzC/QbukrbwcSJFXLRlCKlQ8RbONTNpJlHUzbDJz47vE6inbumhYj
1V57taggFCYJfrk9bN3Wf/LgOq+8pvk8OnuLYe/6tne7ZHWWBt5G/Q6FeWtd65e8cDchXt4r0lgx
GcLm1nHKTS5TzhvZzrcjEqTIkDSJzrhUKiFXrVOfLgkemU3bfY562tBlCb8EQRbsCK4u4WL/WGxt
PpltaJwx7XVjdjcVVCHjeqCA0pqrMC9IDMs6DCDTpd2qP0ZRgQif1LyUfvnYgAtsdVJp8OGNCH48
R/XwzWhDjAXHbovTuQnPEivVycfNWr4p1aRQWUtUC+yWZ9FrhvXS6p+ooGLN86F+oSoZCllXxHlk
cs7RHR5db0q2SRT1RFXF1RZvDVimklnv8PQeU+fdHZAOdgnkskEPNkNHcA7sFdoXeWxRRR61PuHv
RBoFp09OBsmtHwBZNlnPa2ZeSARuXkMkTwy2FyKZXIPT46SvXeSQk5yitrPceL4mXeFtrMpdex2t
gzo7uQo9QPyGz6NW+ut8RK6hIpTUnKeIyPeVvuQYa+1MKK8e7dV6U8rw1dx9ojZz7t9Vy2qvaVxE
e5g4Z7Xxh+3UrG466VY4zp/bd9W6PBmPcaGn60L8TPW835ZZVm/Gsgs3KMC1TSuST+QGLFd/MdKX
uQlkcO1L0vhw+kysX6HtAKFpRCMGRKCFOhmEs/8jHPPXpZrN7ZKN3qafCJurFtLxlqV2AKmrr2Ff
7HPP2AJZ4DkbYUiINJdQMmsINmEznSn0NT+DCa7gWPnfyxyhfTmDKQVD7WKY049QacAkNT0lGnxY
tBcoaj+JqJw8y/7eWh5ugeEYPLpR2FwDA3f1Io3nd7eJL8tUOl9MsK8DEBP5ioMYvqfaWX0+WsTd
OcZI5F7QBJ9qo/+CQHZ6t6M2Wsd54D5QscVxsO0LBbm8w7t8KcyA+LisxD0Y+uixW0Y4pOAx761O
/Hifvrd+mu36BefxJHSLL020PKi9cta41WNhX2WyxKMAFybchZ/rPO0tSuz801g1JmZIQbol4AnX
UywUsGLCZmvyl7fagOxVFKLHs81fXke8ttVBzN2orcs2ti5VWxtPjH4k7Vq+aRwi79oZm7xAb4Jn
d4mNcz9FM+ga/3YBU1h8J/2Wa82yd6fO2BtZj4UgUZ7qX/UzhtlR4pjn0YUEK1IIiLezE8JlirvY
ehrC2bgU1owZtNzl7BJuOAnzdS4gJZVzSQm77ca3HAaT+maEHo9quYXntHDTT/Civ6v1ehbD2wuD
6dGcc+tKNAaBcvLMGFH54GV6/QVkEJ3W1OQ7Q3PCdzHeLrBdczvFTesch1EnBTBdXtQOxwrC3yC8
7iHCmuwBHWB0u4DCK76YOoznGmbvFgVRejJEMt0uoN6e/cgcvy8OnnepaQUHU3fFF2Q6GArzbxZp
6aFusT5wgkd126kDt2syJEVpvti43Z0jD7qZ+vuFQffSdMvXGEdEI9dhDtR4LUPh9p+TEIDVn63i
Z9HbJzuJzK+Tt9Q7BsrhKUya6TmcpOu13AIqxFE4WvJNi+1kZ88N6bi8kJ5bTRg8g3n5M57sfSDi
+VsfF/42siDZRBIdNUrn4FvcaGo/kIF3k51Fb/S2MNIPLY8w+qB9mjsPaFPuR8TlNhm14S2jhL7V
XJHTfyiip6YJsT2RWyAi2oT6ELy1vkuEaZWPZwYGxiMwcb5Wv9JM7bot5+57OOOj2KFCwj0jrx91
CIq3fTh4a+ed8L4vtevjHWwkl6IEhybXfLht0Q8hYTVL++61wtokmd1dclj4DyJoKSjIczLxDvAT
7z0jRXtTUAa8tE5UPbhtI2678IeDQ1j6RW2gVz0W/l0TX7vO9a80EcFtK5cwgWR2fwy9k9Omu+01
9bqFW9BIgPDb7Gf2X3+oNKLNZI/W1bJH3G/5rU3ajMYPcM3b/6l1b91rWvQQaE1wIYe739SWnf0g
QledOGOprHVBgfihGuDs90Gkb4IlI3zX/qo2aOdpXjd6bT90xlxd7DZ3Nl3Y4XvZc3mGAZhaq5pf
dMmBIsdOf3HDqKJtW1qsf4vhZUE9vBoMp/7VonjInN5+r60cvXTMPmruz3PBf9wOSay9al34ctub
H32qvFK8BlqGcgy9ytk1NPuBmwnmd+QF7x4XS22aWh00xT6uX0RpD4cyDfCMLEvxUjoUNNQmRTmt
C8DZd9sdUd6mdfMAIXw8p6KlODxU9Vc9q5/Upjw9n3tUDa9AK+gLeCRO9eJFjyO+avR8ivaHhRG3
LY/YYlC7cjpHezbm2SSiodFIubaST24IJF1AP/mVc1fq/qCha7SLDeGeWhvCcJvscxd6E4prHi+y
AB/U6XFM73XQm5hcgU4GkE/GyYyL5nFqNTSHdiV7Rl/Vlksf2Kse+5XnKcCIaiTHbtsNzXnq6/7T
6ML5VZvNYbYtbX/+riVVS8ZOJ64QU6LL1JMR2gdu9G3p06s6Fr/yv+lDb31xIw17yII4gpQAtEfD
RfodA9v8NIarOkE1I7kVli3N89CO6ZFq/bzv0lB8igcoNWqTwAl3HuWq7wFyoY1n+uPVNbXyEqBr
34q47b6RGX5Wm4LUvcdRQTuZI1tyA8J8DWiCR6fwvWdnyedVVFn2zz5vKOI32lvaW6TGEnF5gYEd
PcDtiqG7Zt2P3Hue+1zw/GU0ir5LGFGum6g17GgXlEP/tRnnq9pX1Ol/tCRMPlNfcOHE99OhX2i6
3RDRO/9aIH3xD9McGN98sQzbxYmmc7IU4WPeljooIv9HTdRiH/raA7Fy45kS+rBVX5PfV1tY4f9x
baAtHELz/ueS9iOp42Xxb/5bt6/8U9J2/mU7jo8Kj9DJfw/uM+1/CUcIx9UNB4qxrC3/d4Xb+Zfp
8BlVZ5Ois+Xfg/ts41++7yNhszznViT/X1W4ERr+VeEWtsVfEDBATItyuqyzf1QKpm2/pGPvx4gd
vnugPqeiXmCCZAsKi3E+zGTFBGVPtEsdnBYfPgi8tS8eSfEhzf3ai21sqf/d4upGoUmsy+QIY5NN
1pPyp1KTxkrPUPozMvckoHRLouwqd2dM2jWTWJaalG6frJY8MTdd2Wz9oamPjmGU2y5CJJdkjgOc
h/txHkburk3Jda/aPD301nAOuLmTTAueagZYRLv7r4ysGKOJNd5i7pPjb5pwnJ/6usYu2MuPQWc/
GJPnXcw2v4o+bY7FYP2IHQJPqLSdQ3t0VjU1/l0NMpeyH5z+lIRXzSkSkGNOr9U4MHQunUcLVtJe
ZOIhHfSUFhxNHgT9X4j/fuoSNJ0yWKqgknQ+pdGI7U0GBeoY8+Og3xXGKM7U/cTZH4j6tLJ3Vfes
5SgfbKFYhxyNhkBZjvksOVGcHrWo5uDjfZ7SLpVvDKhpIX6pHfDCIHEGhprdZulnrMUGY6O0l+oY
fMdxDvNiU4CXoIU6OF0iGRo+pNtBoRtl9nkE7kgk7kFT0W/mkogfs0ndk9dHYtMDlMQAJrRwu1Qi
KGhkTNJkQFVyBbAMEmsxBgfURYP1J5mQkHuOIR3qfUFJG6fdjhRioZAbieEEEs1x0xpxZOjtzDx0
9yCUxtHyQcXlRVCn/q8rcb86pcSS8Lr5YwEu6UiDJDAJldUjSKHpiv6kJtNkN1sa6d+6y6ho1Y/t
KXSSZt9L5qUjHwY1d59MEuUyszLY27PANAKUS03UAf21iHlYjbgnsNeNSbb5LfZRUcBus8tkPo0o
uNexYSKFguC1SN8TNXdfNOS6xSUgzMslrZxrrrzo1Nx9om4GtbjMU70xBClFN/6avBFclTcXSRxJ
rVR3x5iIb1YeIxqU9EN16u6T+zpL4pspaXsS71Qec5kCQZXJnCGxHPUJLn7BxpO4qfKWU35zd9M5
9ZznCnRFoIRUTCKxpmScwqYBQjEk+PxhGWWkA4UU35Rx2aoUu4iIuWXbZO9hikdON5SY3msebvsp
scCWZyyo9pmoRTXB+pTsn7DSVrl4S7BSMYxgXw2E00MWtjbeJAsDpkeTP0mqIZ0fZiFmFCgFu3Mz
Bl+9ctr2kJoRk/TaybOsz7B98914Q20lxABPFwjs9J+y9iz5TjT+mfhtaez9Rt+r+owq4ZhBa+7z
JL7SQKB+II0tlfiRk5OfAXsw3MLAY7RhM9E1ACU0jWTX2NO3OG98rK6j6GQvXzizqbEObeB8nOBg
fcio7JkHfhdE4lvVdpAOXBg/iZXDGuA/1/JqR4yZVpNj5ptJPkvqgyFO8vqbq/v1cR5rB0rdmHye
527hidaRWi3PrQ9dpxwR9/RD+4Cf8Y+u0ey1pY2Yqw2XOGRcLFs6JIbBr9g3suNSV8auzruNGTSf
Mg8sMEz7V90mlw10GB8K/z2nULNZxvzZJ5ijyU5xrl/GPM52Rc0WNTqKcCmXTT8mPoPu7Fp5brH3
pultgp1nTOlbaJf+0ZoSwj1yD6l3tWwyU94K0/RoIeFcG73+FsxGsC2NnOyKvn+IzTLclYlHxlKB
j0k8xC0INGBaF1bAKHjcSGzxMY2KS1bhBUiLFl/sgvgmYjVEmF97kmR0s1rOsYAan9rxERUT4WXT
Jy+SzC0RQHclLXY1Jj2SoJ72TXjToRbjWRmDMzIgcHKKGBin8+vURAXKQa3ZkEj3K7VsBCZe/1PT
UYoiTXS3lkeXlRIeUenDc+BpiDj84Uu81OmeQdajlnjdEXP1YRdPBaqgbB4Z0kSPlpVYZ7cVOYCG
160SaxVmCMWLPHe2IqBOJCokJqbdUYkrz1rjWyupq1iLqa33bZ+S09UGHR3e3tyE42MZkvwiIDCt
LRtSbRMHa2+C8TaIuNj0Vs+IKPEM3uFArI39/7g7j+XYsSzL/kpbzZEGLQY1gXKtqMkJjHzkg9Ya
X18LHmkRkVnd1dbTnniQtHikC+Dec8/Ze21F8RXGo46Zpz+ztBA0Y81PfTZfsLWPT5mq0NRSBL8r
FcObiNfzRaI6Zp2gQUuS+62cBJVfV/xSavdrt2iFzQc/HeQiFc4ADfjH4Xc0Zzp9DCFz66DqN0VA
kkDVTRgbE8mXSvWjTKrQHxdhXyiMXSO9C69zBhy7M0V/aUDPCY1w7nVifMPRbB3Q43Q3tXR6HJOm
9TW1n/Hwc14j3/FkVlrl5nRh2UXE+ivTK9IgJJ5XrPSZL6PEIllOeSUoI+oPpSVW9lLIuzIaXFGM
v1PUgvaYBwtGc+HUEz8j4RRzBvbzbTdxA8HbfMfFh68NwAEWwVraCcWIDS+zPDnVhRNP5tvAP2QP
skQKmuK06vItFcrVyIMbUuhTmvGe6mL50Vntu1mTrDVZp7FcgQjct6lcEwWWhOdxlQPKmbFFgSk5
UcrdGUURqTEBlqxcoi9jBII/l4EtayG28qJ6Tudk12vCvme06euq0KNQgsiTJHQ4o9EpoYy+lLr1
K5MTthORRHBT1ITz0nlIeJKNMevckxKGWYyT6APXgKl+7q/WIsOKAalBZTD+Cgu4l2kWJNsl01Kn
20W69DoiSUJvrr5POhuNgY9an567OFvcSVB/p42h3YrmCX/asbLCyTPCLt01ZCK41KXE7aBu0tUk
2NIao1unpblXIYWEnHiVU+uRJ3qN47B3WmGscWDTm1zV0Ln+k8zK21KFMtRQ8aiIgempIpbKkFDS
OFLPvURtOaxGISzbgt3konDK0W3aZhYfRKX+XZUM9pqB4UqZkceSSIDJFCWipJVrr2mMr0kLLolg
cUoW61McLAnRiBEt3VQ6dv10VuY2dvoivclG+tCIGDzaoXsib0lpo0tGfukh0kmKMnC0hlo57TDq
SnYqtQuXSkxskzlCgcB6S8OypjlcMcwZpvZ1xALjEv1U4mHVdeyrszpLdHOI3U578Ama8qlpH8oc
B4cmQLiqEW0hiNz1XU23M0/TK2JOCzMYCYUSlTfNhKGnKWsswudStH7UF29RGFOJL2oM1lXh/7Je
I5PzfB/jKllUZITRiLupEg/ClCJ3ZODu4Xf4BqjW7XgjGCAllwoYhYVI9rogF80EJ0LbRmsoxrZU
sR0JsQGjFVPlWE6zqyBc3A8TXjKlIl6CHfuArs5jeerP7KX4MPsrsZ+9IwUxWSBECvUrdG7EaWnn
Ylwi2E845ogDEWalHyQRaXGjUnA4WeuT+/f3r+6mkvu3YwuUYBYoyVYPzF/T87++ZUskh6QtXiaV
iFAGIYnHA7b8MVnhEOt4f324z9P/7duyn7RdOO0LmXpPYTdx62V+VJRGtCEmQb1YNQxGb5huVZOd
ch+eVwONEuwl8HL1nsxHNXyeiuxZKcXZF6yWiNCUcTcaeCxgWfQrXLX+fxmK7q6iZJqogE3KoC0J
3m5eo24zVJKk5DYmzBOiKWsouRZMBwl61IZ0E0fx8e62IfLhMw2FmUFGvovHgfjN1YTTSHQ2DXnY
5nA2lLKekfwvMzhyHmJRg3ao5OvlhTYOAvX3zETUM+8uOmiD2m4Q/xgn/zVivo+d5TA31mPd6S4J
uD/c1Sn5mixh6ZZm/zUA71RtBjG1xmdYeCf9NDfWlIyKKvHPwIu7oesv0KW0Mg4DX10r+zHtAB3e
Z8asXfgzRQpDFJjZhNBnbpG7xqr0qCnlS4BYdssugjt5EkmKG+rToubqkxqSv6SYVyEvubhLSbgk
RvzdRwqJeWNpHOa2L32zwlcTdMl0NteHIOp+lkzP/Ewz5r0w5itQhvPREvUWylAEMUgyxY+4oHyS
dFyPc4WrdCDFA8szJnoukSgGTjWPuX6RhnkbFNQLZJZ89qWqHesB6m0Uh+fCqjia5hCOUzpO1G1j
67eN/Im6aoVRlg9HtobqUSCMjUnGq9Ql4ZNuCobdVYQacRoXiP8stOch0NO9LoMGUIffcxZgrCY0
g0jXCi/9el7EO6N6qkbem2VIzSXqw+aCpIX6Uyz7TZNoB648k3WVJVOPyd4mxGrR0SFpjM6EaDrJ
1nybsvaE7u/MB2FtiYlIrqr0o5CzfFbrHb5ohXCQSneVAjrWyBaPZVvPiWQ2iMuz5tquq3i+JMyx
fUkPnCGVerclaeWW9wqJfFN9Gsac8z8XjK2NQudUtUwSrTF5orjkByHMm93UmG5QqM3ZmuP23Jdk
jla0DO1oipMTPXLTF8fmR5tpGliIJIjFrJfuxFRmoRenXtvYLA/MxXI7ETjJ5C1PXUMmQ3tT2uIn
2OvU96BBxeUA4HLXDqb4NBsLqa+ZLO/0sv2u5SWDUUq8jTAGvjBEqlfWuPXneOAul+braBlvhqle
o36SdvNCShvQtFsyRZFvMkbChfkhFLNy7eZ6OGPYcwqjEE4aGdUbC6xZ3C3ZpgQLb8+csW4KbJ54
1iY3p2rZUD7Q5C2yA8hR6jmTdnRXerNB1Neo4IiWoAywskFq6BWpvsD0QAx8wcFz1ECmnRNZOIjQ
ELbqlP/q8IDAlyOGNjKT5CybWegU6AxuaR0W24FNeuSBU/N8NCZ5L1JReENBuuHSSNKuyd5mM+F4
UvK5ZtqUuFEP6KgfYRVFbUKwDq/IZpxucHFVwyaK6PLnNc8mpoIvWGY27UKqqpjSg54bCxQpJlGZ
psO2r5PXUucgu6TdkVGrkAY3NRQfaro0W34t3B90VOzyBVdmY2yKMq1RdI2elE7pRY5bL4qD4GgG
k+LNubo3pPaWMhU/InUej/evOKLITiqgHtP1psBvq5E7QZnKuSd0snG2aP0vJyEKM7B+D0NCXh22
tuQwWPSAhDJBfT0A0ijnwVfLmLS8BAyEBM7HXy2LyTh4Yg2dQNatvZrX+iNxNtGDFE72aw0P3erK
XxmDvw2Ui9AVwuTSW5epG8WTKA3P0RSID2LxTp89uZZl5NcDgvlBL0EbFgQOF82XJC4IHvUGn4El
QrqW82U3toTQwkyhJhul7NJmYX4xqyg9Z+0X7frMmTql2UWdET5VC+iIjBjguuFXZEn5PUrHDC2D
ExYRTIyGrMosbMqzqGqbZJgJ0Gzq7oDt8tPAfnC0+mRxrJUllkjQh/MsqDx6HfhoS+G7r4zZ71UD
nVuhv6RNOWw1NXnsO/J7pEgrd70qPd0X2nZpH0KNvoYQauNZSnKO93O6uXN1u6JxxDKf96qYcSH0
EXF7pgRUZgxPvSb7eBxz1OdMfrTmvQ2kZg9y5GaYlnSKS67ALkDnUkH00JgIeLNKF6IxgMrP2VT5
hmE9s9BkO2mWdxyBmW42pDyFFmndOjiEIOuMzW4hocBLDNSJ5QhC0ox6PzPxKeQEAPHJxjhPy7dU
5bDbENkat7J0iVNL2iTpoLh0jXW7RE3rA9lg9Bbh1KlkhjAYCR/WbuqElygxfnX6CH9a97in2m2s
I5May3i9hstNWHypoyhyOwzbsESdOElflBjjNi1meAsaM+UkKnaMc9Hg9CAtihQxpRBPm6Iut1Zm
/CSU7c8q1X1fc4qMBEE/SRoiEZwuczF/krKlOYHOraQP84QOAbJMV8nBc3rKLW2XxHp2HtJSu1Fe
DxDYUgLgR3STgjiRNClbv9sFDlehE2rbIEZ2DF0zgAghbghKCmysUk81marzMguIlYkw1ybZ9Ltc
V70pjpmiyhSwTLqIz1zLgXqE4jE28vleiuGjIfxbI2GxL/FAZabuRk2JTlNTnmvWabXrCzI9e4NW
Q0hUWR+mLlvZcQjj8KiN0wGFBM0YivUOd9dOC5hk6ot2WmSNeViA8TVe8k3YZ7+mZrbcfB4ejE5+
yXS5OyiCerCSvtujF0WbBHUIoWa1M0EvM9Tr0Q2Mn+q4RIcxq1mfZgmmRRrnl2GpXCm0UEAwcEKm
ZlJzRo0rSumyN6xDIZbNSWoZkOJRHHWocZo5zI+hYmzSNhm3tKJgAlvG4JUt0cNRnEXnTFutWuqS
+hbH1zom7FiKCHys8t8NpIzENq3xU2uqh5hZtafV6QByO7hzUZ6WOVVoawrE2zKAP1lY7DyNtOI+
XgIPclC0Wyh/kI9ZnFrlR05Sv4dFnI5G23HMKBETl6X8G0QAbRNZIYy78MRZiN0wzVX2DJTZSkej
o5c1xatI+TjA+fMtZum2IiFEQIc2XZizXXT1s0uS/lXtE3a2hSjEzmx/IVCLJJtV8gzmhE5UoZEa
2KK8EdXhVjfi7AgaCiSoGcFGSxtyvquGJmcrPRRsdGGdW8dwiF7nzKJGBM5jjwIPRlASlSYSezyo
YPLYZ8QThyP2wykrvUiO8Pn1mXAMNREnodU221wat5UEKa9YL1ilkd1UBSinV9NJtYjhTovqTazN
hlyTJDoYPPtJAFLHQF12B9pm22wJPvOwIqOaGxFVO4usZk0PQj1ulkoIH5Og2I6txjVWMP+QEpIx
ltYsN5pJOoHFHH3MR9XNONp6uRhqTsdGg5W+mRhZgAZNx0HZjlYxHKIGTAbbvOAGnYJhev0rLZ1b
OHkLG2lJMW/CME/zhByKTpOelJhoc31qR8dkWMPxoe73ccJAGxFFwR91zKGVt1FMhZrWSFHC85Q1
2qFJm8Du6izbdWl2k4R49K2RD8CwOg2rMoHbQ4+Dj2lbTZK20O8QhDkRvu5Vc71i1oTtUMstFCJI
tGqLC2eIpoRRkCHtOr38JWsURdJgdpsANNlZt2hJZLUUbqmKfGUMeUfgQnnxYtI6Zqy+00qT8xq8
GZce5OAao6C4USEUm/sbLUUpmBRpPgs1IRZKIB6MijqY49nATrQUsa8maCw7PT8GsdHcJFF24O+y
3CKim/UPQQVNVZjlk0i6xVYLocInIYqEWe5OZT6+w96RWGVBtBGYRkcx7xfoWLRRj2Obvqn1tGy0
fFGOQZ5bm3rOv7o8JYt1toytNYgkmdcFkxOlOMY6xUVAexX5TJMcSkKkMaJhkZiYWO5SoxJ34EQP
Vplc2JPDg0mowknPVc8S0vIMesmHURNvqinmYKiFDwG9zVMh8k6Nb3ERj0cz7ZAiBUrtqSaZtdjx
OKSVwoOWJMbh/oAcMeHXNYkjKvjytaqCazli8DLDNbk9N5sNTlHjJMd6ceJlm2j4L2qiv2s4NXfB
+l1nJO8T18OBQ/1AA5+1YFT019wQinPdi+UZ5fJDFU7NIYnJ3pw5s3pGOnmVPI+oy3iYsNVlRf9g
DZxUiylpLrX6UhlWf1C1klTUpJGPgtER+1kjR02zpAbZJyW70kpHt8ikqxwJ06O4QMdK54UM6mlR
NpIqIRvmg3OQNRs7oU9MJxZVv9IYWA5LE29ik9rVYu1y8Nwm+zRfkERw/5bl9KUOyDNlPtQzTEuH
oKL4ZIW96ahof/it/a9x0tRbwmVosSU/DgHp5Jl4FsJSOnPm3S0oqY61njoq6oVDke3UUmsvlgSd
Dzy+iL65v9AgxDATxjP9bZUcbHCDCAMgYc5WfzLxNggKmwFHUyJBU7dItWZX5SzCeSZ0J2vixELH
6Wp2XETK0KSUmce+KeqTQesw1kbZzSrladTkQ9XU5gZpQrwLzQD9cN0xPKmt9JLOw2UxwgGSXrJp
U2u0VauMd+D/6dMMsz2q5UoqSe1WmlV4ryA8ZxZPZ8oZ8XRyEntSWeCX0MuB9cPivh7033HS/IiJ
Xm+swvyKZoN2ypCfyy6rabu3gP6Cuve0Zjk3Shk5i6WQlkRzGl1SJmzmaeo2asZWn3Bs8scVf9gX
deXHQrUxa0NyIznsX3KtOWIIAitqMG9eZqPazLkU22I2Rgct6x6wU1bOUCKznibK9Mrsn6rAMo80
cJ9Cib0kC9Cmx7FkeXpv7IggKNsalPOsKTvO3FwcPae3mSC2XKO3Ky11w76GuqirzVs30Z4atRTC
qSCoLj5iqh6QTbRy2h8lnFbl0cro0MrtmrKkiGwybd++Fnr5Ls5l5wTziCudynYV995fR2/W2kZZ
jNcxKriA4zDbjsgzI3PoPVChAmO3yxK86JMa+oNQLyyBhM1HFpNbg8HTvuzUpyo9SKo4vWHPj92x
UXNf0Pr9H7P8NZzh3+Z+fyCwVxJPGPRPUV0UPt1cmr352ksC89kzzC3R80CFKCOgXeCbHIZPhStY
fcZKsMqVVl+KVIi5k61Mij++TzAGM7QKYQJb4n62RpqsOhYmaYwo31V1IgfDyiA8xAMwh/AW9hah
5yt75j48vqO3qaHIjG0iV+xjpAli/pkrJmo+UdhazSVpkCqEjI734wp/EjPLsHGk49lC3boP4aaj
RQPEliQdoSHrQ5Ql56Dr4o1Aq2bfzqjT1YmLG7BqeQjShpOyJt+4WRp70OsXbUHL3asxSk7OMuUh
yZA2MvTPUV2ZtDF0qaoOM3eIEaXzLsPBTxN6wZG6An0M4pf21sLOKy/WYtMHfZYSIMRhAkrTUlYT
6go5AnYBFTUl5Pv+Su4P8EmafbY2+f76maDIiU86y/O/zaEDhSoJyzX5GzCz7q/8/lW5crT++vb+
lQGwFbMSkySOh1TBK33r/pX551f3b6P1vSpl+Wnp6nNUw8jPK8wiLOwowbUo2I/rg1UAts+I+nCH
P+kiGrvXbmnwgq0WpsXkvAdHjS+rjMnn/eH+7SJTjCZJadlqPh0HM50PbbiI1AG8GetzW9aeJv38
VYZBtBEukJTVma46Q2OmFRS8idJw7jOjTVuJb9IMAf6ORhFE2qfpvV96h8RbhvbSW0nkN0yW/yCl
3L9KV2ZKVGSa33bJ5f4jBokEHBsv3fpycI//8wF0/wo2yBR7WO+fP+LccDvn5UwCjVBZ9qLXX/h0
Jg49gCiybkYo8+fDoJTHXl7BgSsqXtHgqun3jjDDQcmzlCTdCoNOG5GmJoLWq2qmkv//O6rEAvXx
f9Z1rdmKW2bPbRQ3P/8i71LE9V/+U95liP+g02lKa7CiDPvkn9B3Q/4H4B6ww5qsgzORzL9B30HF
izrNCZBZIOM15W/SLvkf9KfpFCiKwThYFpX/F2mXpvyrsEs1aSbQSDPVlYYCZJ7n8HdhlyroU1gj
Mt1aYbtJYx0CcISWwhOe62O2NXSHYrI2CEiki+j2T92n+it86l7UEhOqO1sbGuaEWhnCa1cd+mAj
MaUrNix9WsP2t7USNxeoFezoOe3QTeyq4CHb5K7sF58cDHDpYO7IAzd6lr7rg+UaO8sFaPi3z+Ra
ZjPauv9VgAUpSQVs//M/pFWc9sePd9//+R/aH6/RAtuhaYrBf8jL/PtrbAJ5lmRaalvMMi9kiz1E
REfWpnJNRjSXyH/YNxEip/G7FksP//MfV631Hfz3v67ySWFTFA1RW9M6//7XcVNMNWLvZWs+W+NB
/F0+NBc1csSPzs9/A+RaXT6/jUf1oQxc9YCrMX0UfPNkPZqGs1xq+vY3iXP5sd7Ln/l52aW3lLb0
Ge3teKOqaL34PH+aa5PS1h6NZEPFWW6nX+VLdFSu4qYyf0JcKJ6AayH9gS2mX9V3BFalDT2D1oF2
6u6KBVyRNjTQ5/x5aB1B2Wk4cg0Pgbiy2FLlMAaDfcuBvj3mx9EXvxlYKcjGbJOK2HBxaJlu81if
pdSRDu3G3Ctu/lE+S6Id/UqeeDn+9Fr8Jp3vgRTE+BRs9Z5hsz18huZ2PPYXwOJEa/3M29zt3WX2
4gCauv1bPgBz79iQE2GH66r9WgBGMNdz8y8Q05PqCrvmYzDdXPaa53UMSIdC9oBJhU+rcuc5aDdZ
cpuvC52fU4h+znwqb+kP0BAKVuFUPmmb5YFg+OI1H5/EETyEy9sRHue34lP36QkFyJB+J1B/Tzo2
B4mqxYMiGsLBNP1x5A1xIb8qBi0MMBdvQ841zcGE8BB84eJNFf0Z3OCt+RgP+ld5DS4dWeyPNAhM
VnHqsRBCjGM9UAic8/14DvfDsg2v+mEonRnXMcQQp/rM9rVp95Ed3UpX+Z14oQ/AO+cMx3H7q0u8
FB4Q+FDdpV32Jrf4ma/xUxedzIM6cxp1CuiaXucVh2Wj+qSHcMygVcbg9l36Dk4V0/LT8oZigRbA
BTDNR3SSTwqN311buWQKLBJyFhtNAjP6I0LEItlAKn61ONhTbRLM+dPcMgY1Z8Y76kV8lwdPewh3
RoOIwaZgLjnPSo71NPBO0Ovp4NIc4e3L2+Sz3zVOfpEfJDhaz+GXfu7bQyfY8WvwbN6AhXNpUzd3
bq/ZFMLn/DJCH/Jy5WjcWpR7mVdti6/RLyon2dbb7M1yWU9QJRNrcLKu1gtyDqZHRuVMXufk3B12
9jOcVd7Ng5w8JaVTXxBh04wmhwBRNKwy20j34xsuRANdmQsVXLbp9Gde96lvGVbXNlslxwQcqE7p
WzdtH/Z2dGorh0m7Nu7W7DVb/wUfZX2Bul94xm6ABLXwRsIV2SQnRm3VVjXsxmnOee7AwD6lCTZ/
1kClc2cRuA58Uvo37gDsB1PTd/YceWj93zm1k9Vtz9vpSpmrb8DX0QV97j5mdztvo2dCbijrwHaG
F6Nzw87WnoLP9reAPrGx5dMw7OZXTIYeIFzr1gf2xOhnMzc7MbanzRTS77TNi9I/W7fh1L1H+0S3
jff5QXwV3RzAuC0+SJdm/L8szmx//7o6mpLMCs1QT5LY5lZ5899XRzlbTG3Ugc23YecWwJzl3Hg1
49b9n5fh/7YIr39Gs2TjrrGW9X/TL+NZmHsxkOqtJo1P65+w5mk3h9MPnRwQ4nnniEvNFv9nLfC/
2XdkGon//dWpsogzmn66SYQy2/jfX50S1qpOO6GFzpO/rooJT5uKZFtBxqNGU4QPxhI2iG8/qF7o
DRB+Yn6SpFG4gd46A/B0aAzzUxnA91lMmVsNxrzfoybC/yUe0366TCE2W9p/rU8+oEZLIVY9c+1j
Mxir/GUpRzut23M3sWRkS+ZapcqsNUsuTEProzrOmCgTY5/qPqeA9kWueo3YByQDgwguKitKnIfm
8tAx3vO5ygk2mLeyMtizWT53cEkfQ62VT1ZWHGrGaG6ecnZda+Od1bVHQPxEV4VsZIFYvVsDEbna
hcGPwdgaW9Xo1Az0/EYXanvqESnkALS6vZin0kYRl53RF4uvpwC8wUSD5gl6uvyNgwk5dsYx494o
hmtc8BL42DuWA9MuLMxl8JNAAOV0/yLrVa5oDcLToPXdxL/7pkvP8ghJLS7Fx1QP1FM8EHVXLPrA
QiVXoLYFQhzmrVY3Nz2LU0ecSeCLmZ8xyFZ4kuZv+QkOEmtqge2DS44TU9aVLkAzOBPCom5UGlWc
DQtfkDmUK4loMOA1TkSEFC5pj2x8hnqZG4WkRUH9Gq1JBTzlqWtMQtAb2XYYZKJhOq3dMS71pjG5
KqXwy5J5ZoW2PGnyZ8jztUsz/25KNdhqlc5+tsiXhEFPJGC+60pd82mSvfSxtngq4SBjMAOE0CkS
hpYarVmpcbr+qC3ho1g1TpJKZ9GMtvQYrtL0XU/aA81hZaOG8ysO0heOXZ/RpRej3Gun9mGKCvrG
4RODoO/EnGp74QJeVHoxWvu6fq0y7Rxj01tiIfG1XHHDaUH0Jwq8xBSfIltCYdF3YbyC50d2AVH1
Xp4kaAIRn0WV9kyE5UkgworRN5+0Ke9L0ic5L6vCtmE+lQyAn5VUZG7Wjy9FBV3DHGH0VOjAheln
5lIXhexpquTvAIXEOBcw9eiuYabeCGk/2xAegVj2+lU0TIZA7AzdmYafPQchVQTn5OWED8ytkAb2
42PFHLyDkwu0zK0gSqiwzgsRhRv/QkQIN2U/Fh4IQ+1R49CFBlqFUtjpzHqrXnXUFjmDyGGlhpS1
gzPLNfPe0aTAHieSMppd38TYlUFeSx/aIDgGOp6UwqvQfpLoc5kel0FzlWl4NtvxaCnRzjREX4Uk
txLemFPTEWOfnGL9kBuNflDg72ziPL/MkZaUdhgYsocvgU2j6WkEC73Zk95xXvD2lfO407q1b1xp
pG0XUr2T9YIMu7zftsy+YdZjq6WD1DwIJYIFAC0hWtakcUqNmR+QLWlfsfLZlWK2rjnI4XYGDyf1
zIpS/AwOHG3PlMQYIk3sGy0IkvuDPsscTuOGmk22umhTd+Y16IDRgFVpmaqAl1FnpfLGCIPEpI7p
3tA/k3TN0Ln/KDZfiwHxdBnn2eH+Ey2y0j++GuRf3BHJATkoXHf6a05e02EJG0Kwoy5j+ZxQ+uyj
Xv6pQ1nwZXmIvWtMp9MWL8sD8wjKRUqAamu67am8WSCFNzjXKRmDd/l52crvSeW1bnPKTtNJ+szo
SB7a1ME2Yl0XWO2tk77Pj9z79RFwwPS72UgeuQr5Eezau13eItMW37GXqpfosz2q/nTqQcidy6/8
QMkuIuaw5Tc+I/3NPLSP0RYVu8qMj3X+QmvRIJNHc3LJzdcBt0NWCvOZpnWMs3jFCi9RnpIYo+8p
Z/Fx4p8xjZ10A3K0Atrt5l1qIW8dge/zz0iPNxz4+dqXeTW/mbj/xMM7w+w0cVUaaD3/cPhd01N9
GY8ypv/ZFizMv1Q9Ttq52dnaGC/lE4V8eEV7/GJsMGBc4o3ROAabWEGhofzOPpZkUzjm1/KRLLax
qVuvlKm0gfZTNhOD7naHbivVHFX84SBP+5IslYEF1HLM5AxXutE2ugQr0QsZbIzbyfQVqqvRU1o6
jDviBGbutu5gBY54anA0IEYmfZSM5NquCEoCYmuu9bngjfpVk5yJl3erWZsOuTeS+upHAlomFgT2
Ewf7DM4IpHth5YWvWbfBbkJxemaMbigUoWihmze52iiSX6BpnR30SIypBSb5FxmJ/I4HMt/p39q0
0jTTZ4qmu+Mb73HK/YWJkBGpspV5P3Qcij6pFkRK5IM3CzbDZIYlN5rfBdXlD4Q0pTk0XyU4xy9+
TYvOKLUnlvGLpe/RlHAK0YuHcdhN1rtwZgmzzpq2198FcjW2XBa5gEbfNogiCh+Ns/qNuIpMCI5k
HY4K+EAddAVqRvPJOKOnapOzGR/0b80TbstLcOH81L4jCa2Lh+5pYkyc2uEHpe9bcax2wzdnsgKR
x4/ix2f9lKMbY2Zjd6/jc4wiSHesM7cNfs1ya6IzL5zyufKbx4ijFtPfd+4A5YvRjJy45JUw4keN
knOBP9ehp7r4op41StXFlTFQMhGqvMBtXgd0rAxDef57nq/Yn0B7ck9SQgne1NnMMQhjcuraNupN
/cwcE50uL5NfPQzXUnorS+ZoqBeZrhIw7cF85k00OEie08bRjlLtGYdgb3ICNTnX8En5/I46dfmA
ClcMXvr0JVw2ue7oEIb7g/ClFl78EEoIWR2N2RqF2Nm6zDlQDoghp2k3HNOWbqXPlQvyTrABPh16
wC17bKcnNDtrNMn3bDnJm2gdsyODWM62KM/I9xaLXfkFeQRRTWlH1CahbbxxXaFJRcQ6EBCF/2Mr
s2b0X8SObouWk3m0LSYbzWf6lm063aEY4ABGfvRLDOjrwjwzd4TRTRWmz7aALEe2BdOBxgEHJdS9
8VhzIC9c6BNcNRxR6Qt42UcjcHBxJhKXbpzISbhKn4YNVZ71ZFpO/0rXWpk2pqPsWkd6I7d9Q+Lk
hmbOO7jbhe1jl51iX3ku6Ct4xvHAWH55HHOPWCnRrq/ZjfPMe+cnO2Jp1FPKMha6lQtk1PjGAhRu
87PK7x3eAC1+8BpunHTNYhvthw2qurDiVROXtnjWriQv7EJa/IwyB1RD6Yvn4KHDreH0nOpIyXE5
lncP7UV4rw/aI+EL3Zt5s0r7I9q1h4BGCmXCLZg8C2kOq/bwmMy+uYEnH+ws3/qSvfyFLbS7roE+
x8kvz+G5+YWmcEZuc0pjx7qA71cpt56rr97VTqyw6pNyjp/TA2AzeR8qpIl6AX141BfiNkuPVber
xKt+U0/GY/lCO54CE5dEERK2h0xui90885lyHJqd9Ab4fLlwpDuzw9AK4YwYf3Voy2UbiG7EzWq4
Rg/l1clztwr2vO/EyL3VBzTZq13lTVI8hQSQi3nWEMSA1RI25INEwha1Pp9TEPm8ljK9obAo1Z2c
OBxSBzoKGA5PtFVG4lnKI6dK6butv6gqLDCr3VG9RU9kIpi25Js3eWM9YtRHJVTqEA0cmQSI2Im9
prdRHciu0tvTMd7GVATWuT43ERvSGUYJCXTmb0Cyyo7LLnxdfuXn+zKneuE+/6C7MjLz+iB8hLLI
8uZrvmF8dAvjvSJ9oTZJzNt/cXcey41rabZ+lY6ao+6GB2501YAONLKU1wQhKZXw3uPp74etU0d5
Mqqju6d3AgEgCVIw26x/mWC4jF6hsw8kjy8ZBhQjTw4mHqmFFAj/eMz+T/5w31E3CZSfSB09x94W
8Q3tj4s1aOreJ0dMHLfYmjwR08aMYLhMX0Ag9Gf1GgCkpyJzjVJpV91i8EF6THYbvNIv0Rjo+pvb
7wjeuS7OEdFIH+0uoCr6JMTawcwDwwROAHpUujLaR+Jo6IctdZsiQnkIqBZa64VyR99S7OhUVFq7
l/h1yXC91hiX3o7Pvn8HVQSOSHvQuWORu5r1ptvO3cp/hbyfQA1Ut+V79VC8Fv4FperoHN84Jc7I
e3MfvywDTwyK3kYSFymJRhsyKZNjfD3r+5mO4kndlzvD69ZTtqK0V+2Fh0yI8uJlRKxY7VVUnj4d
c9PmiAg2+ASLeNW9ONS3r/y7fE/K1kv3SV2/ZBRw3xew7VZ6jY3SKrgS2+zBJnn3prglSO5cXkCk
SN7I5Kx+6rvuFepv8HM6Zm+afpthisykDgOay/40DNzSq/SOPi+6ddfTTS88Mzq0x2g7vcKYqh5o
1QmEyzkq2NhVcqrvUAbSi+h759ECpsxW7jWA0ht6oU82VNMbggPJmiEQ6+j56Jmqbaqu/XsM+/OT
eS4BS8JdmN5mn/rMKHabfZr2CmXF7J6ogmDNkENuuMJ0pr/prYNPtziJVywFmCq8Q0piciJWRvAM
nXiD99OKbI6iITsSBIuJ7WDQ0iH8SToCjBgCVVHNRH1rE2DXxD6wGtQA4xJ3kPQZty7/stZ/NvUH
1cYaBfIK/qqN4/Qh+GQMk1+TRBnd6nDBIYIySjjaLVKRrZusyxdiGrhwxidepdijLeoYbv2HAT0y
wZX3/UX/w/4YXgnbS4L1/F59MmskSqyo1/7PxtqNdDQDc2Z8ulfmE1xQ+iyBLs6zj/PltMkuMi9j
dLlB6jxcQeZ+qfF/MjzMr9R+Q2hiv6quoi15RfhkGj/EgSFi5BEiGZyMy2oP4EfzUm2Dq/QlP8Qe
6p7mvSu35HKG9xURX9BaV/QU145XXTnOSXjjZ//pXHFXKsE6u58vw8v8w70PrttL/LKMd/cQPdYX
2HKAn1eP47Sb8p/qfDORkwgzg8DD+JAXOH/vxg/b8UrKFC5TGSykudGVZjNGVBN7B/GOMU5kLmoG
53mEtnLELAIGgC3gQqTqaZQvqKK97LNW8USDRx3Wcg3qZF6VC/k+uSY/Zg8BDXmSQPMtOvXkjhHW
0/Llwp6Rikw3adCSrRKHt41QN4E56pvFQikKaWfaqjE2jqi1LXkwOpOqYPSy0oI0jX8bpLa1bcbX
QTjyYGdEtcHvijaY+dxGbniCpchvI+xtoxiZoC5PDzKj1Fz5eWVs2oQgDa1PMvAjRHUYV+7Ie2FE
BZWFaFKxbewlRBcZ0c53TXBOPwy2bdy+qIkVbquuGe5Uog2jLE93lQbCLlwG3C2FLWR18chMuL5r
sBXZFD7WwiGENQTMm2DSN3DSAmymUm0DebDeDmkNaK752U6PxvAxinZmZRgIemwVu+4We23dr3cw
5hahLV1hURXtuWJ05OjhxsV0ZlWP2OGko8F0rRlOBjorijczQIoznMLFJ96vSF0Uqn8ZNvqLZcwE
YdI+xF2CadMEkmko8bkshqNT2iebzgnT2FOvi406py3jR0bIQ+HfppH/auhJc2w13PkLCs9WTPvX
zOYO5fGwqNNxFzokwYn59U1bCswBcTnZTFqWbKcoYyYyMajIWuMQDO5DmMGEjvHEDXvn2NjBhV+O
z1aC+q8fFOpkrXXjx29pV+MC7aqfRgnz3eyxT+mnOPaEv4SpKF7cGemL4TBZwafWhQVRIl2eW8y5
/PE8B7cZHlXPWffcKJh4jKJ9yZe4ARW7eMihlfkTRle90oP0sQ9T+tUqIVq3dn9WuX1SGyLhFMUH
Ocn5DRlVYUL5toPmKEx95ycFv3hUiGjkKhH+nH0TGInZkAMJPRz6cO+D5VXd/FDZhrPvYqVZV4oD
9m0NVBiC4WlavkzTmJ3iL6q5UH/GEU/xeob0QqidgXM2RA1NrJpQ24sSeDrSXW9OyAVMckyvau3U
zU/EKD6hgrwijBJVoA7a2BdPbctkTH42i82fwjkkKrrLcmD+Dp4W2SQWY6lwnVpY49eTuG+F8ZyP
KNAq+DbrxbRGVPQ60+w+0iqHq84J+AX2h+o3T4UJXyNjQlzmDFH1on3IKwWnTENnrD247/W4USP/
3UB6mER9d7ILBsxlRgXBINTFeHFT9bnuQBwT2JJQV4d1QuoqXi27oGTKoIWUUOIqsrdRmnpqDVHl
HJoUlYqJGR2ZS16hRkxm8DfTKvvWnexHJcbep7drxtPiJSmH93ikp3FyH/tK8KCsPRAsR0QVvmlu
jFbViB9QN+F/rNOkpILZctikxQZ7vS0Znui+oBLunQiusJtH1rFX6QCg4XejEXq27vXMS+O2J0tL
Ebcj3VTTuO1aie79MH4zMbsBfbKTrdO2By1FtKQ3Jf2i5rrwwMAtlEDPD00FoocUeWlZt/pUuSuc
LDZCp94WdOW14+a30VA/qNW0wGSTs4JIi9t8e3aHhuxLMTxkBk6IZMYwk0EputIayhZ+u46Rrm4w
Cgv25QQEaym7Ui1udU4td6eW72uDIa1Zk1nZJ91TXKSMR1JqMbTh2YVbPeoOUzQ1j1/s1qV8FfvT
FRLudRw49/0QX8wwmoilSEirE15RMJcee0LCTKT2mziZtOuSOqCCtH9nuRFxBba+Ttw5WBmog8ma
BFJI3bcqZeZahMiO4ZVFPdcK6ku9mkbcuo2kuiqBGdrWJ6fVIC6jeyqLeJEOEgFiYVC/xdmPWjo8
paY/Oo32Go4MZMv2RVinQC2vqGvsSxtuPPzBT3ekcJ81GwHfHsbjZTHpi5NkcLk+F455yKrqDsrQ
1VhCAxnQnGJONRyyuv5Rpkd3Em9BkNGd5shVMdrFKbdJAZvs9CVRcFCh+lub4WW6ZDpRS2DAwxRn
enmzJndamzAUoyaEqtqDk+qKhkQVVKRWlrmqM5wjJ2fgEUe3AkU11ifZXq8o+45FR/6iexfUcbZL
u4mONSn3iNih4MAMimtxKmoFKpNIz2PfvvRljE4rg6EbaAGTZcZEWd7fForyNkJOm0L9OuhzXLQI
0xjdgKvRNSucOGHcIrxVUE+kDRJaA7PXFRTpeu8nWBSTbEHhjJAQzAPtTeFmD8U4sKsEVquH/kSM
5IOwR9Rg/TppyCEgUjmltIpOS/Sa19CarSwnWeyp9Ct11h5TUlY8oiy61ZweTTOf32YzOhG0qxxi
od6SW7wAzuXDMKZMoq32btRBcP3Bvu24T9eTQQOvuZ5uNMnG6VLmTdRaA4NpVW+bXoPqPan0jR+V
e11XvKgE6EMCrkKnzw862vXeie4U/v/HCPA8KZJnjIBDeuKQ0SIdGYJwKJxwRQ9GL8ivxD5b0zMg
5BhbyaQ2ol1YMrHHzo0Jpo+HaKR0xSHG4ZoI5yVlPo52pN1jfkAMXh/jRm0NMI4Czd2E86ASAUPo
zQQAhBknU0NrejMSN14PI2rVokzgo6r7rHAORtx2W0dBJRh2CdKhwkIEMW4QaU1oxqd1MmvoMATX
3/LnHQwzY4Ws3lr7sXIzGW12MEsDJpmTM2XPil1V4PqAm+/PoeqBcVMSQe57orm3DgGT1RQzdWi6
y0YL4fb1mAMY2JQ77R2OEOCabQ2B2NmnNtIPuzZvh4wut5yhj4/uVcIpIrXUvijxqN+UAZ0NRas0
je6qqeGJacwnbSyxe0iyl8QXD0MdTh7eTRTq3CdbBAB9/bgz9YGoG7fJDn1gPSPNAXWIlY2pEr5n
YDaLOpKsii4ddoWqPWPri0WlBSbgLJi1qaXnWVFOYTnf1QkVCBp209jiJc4IwBjunRy7icBRf3RZ
V1+iKPLA8eEBo7Ld9X57DppDkdrviDDFpsktzOunn9C4Uf1ZPZIYzlBhGNtuBF9TFUZskRGibG+m
dTXyVNvVh12Ro6xa3BJhQ8hiOzbWJtmpGbIercf1P9fUB190ASnHTBQM2BGFjzAnjaM7OP/djgIN
nosOrKCKUnbSQ4GYd1GK4+VIRWMawDWCFm63zsiAhu3SFuO06txbn/iidTvNsxfl/XWv7xSHjBUt
7HRvrnPj2CAVOMq13zaRVOCqXjBxrZL3iMrQVtUr8zg44a8Luc9BZLONRPAaLNJeuah6ngAaLHWb
lYzafPx3BKYVcBnzD7MQzc5NXCQWAr2BqAiZNMMehG9hUQYEtpDmquebkTBXSFVgmikzt4X41wdB
cYDWDMbfLSBu+scCx6VbJSOqZF6s8pt4qvOVZhb2UVv8oOQix5Hp2L64OJEeyYH6YxFBLzBmE33r
n7lrMobNJJkP63RxzgYHVEw38xvhD5rXd2ZykVaJ4clq9//5GP9v8Fn8Ue5u/vmfbH8U5VSjzWh/
2/yn91lcvWWfzX8un/rzXf/86yYf+uOgm7f27S8b2xyp53TbfdbT+bPBekt+HV+/vPN/+uJ/fMqj
3E/l5z/+9vYjAzCLmraOPtq/MvQsDZOzP+v5yzf88cnlX/jH366Kug3/Y/OWFO3bv/ngH9Q+18Kd
DQYf6eE4pFHnd/+k96mCnDLDclyhQf7izy/ObS4BZAK/N8wzNGFSYfwzm8ww/+7qqtCpWGuODrtP
/d/Q+1Rb/2s22cKsMHTb0jV+oekY6u/0M/hqZWONtnZBcXrJEpQLzCF0YsV0Hilha953UODvwYEK
cupjK8BQeiW3NtI+jMo1EdN4X/WZoR4KblhKILXvL+NafYUdCsLltEgpjNiLs1G9ZLaOZLZKOrVc
DIMjsn2k9+4BjwnpERXUTZWTdYvfgdw2Nf+kkzDsdYxeDhWIdLfOzjn1xfUcZo/Yir6Gk35GOCr2
ec+ABi+fpIi21qSaB5+OSSGoJ48huFlV+QCn9z6j8n5Bj31QBo1+HuauNSXlLg5xo7EDB9s0w7kd
ovhk+CGD91kvwNyKU0VK6YYWqMOL3ti3mDUxqUXuXmTwxcO8+tALFAmaZd+UuvVcOcm5qYLbSbRP
qVnZZCpWJf8hzg7OTGgRzjCeEuGVYJn+RZXDqKCD+Gkhn64Bzkaqtexw4FiVaCq6mDLxcGm0prJV
ZvOpyqZrM8lvVT16peaPYzaGSEu8JabI6X4WZ4uekv7jtXeRAOiGNkBOGyhFxLO3HLANm6fRxBAq
Shh8AmObGZhzMtDMNvju7LKopJ5njiBURQ8Cmp8LpQAlKyD/LfR6zPrCNge346yOdpCtE3IxENPN
J/ixL6Xj3PtTdadWqEAa+8EN1cfGsSlTDfHezaxLF3MlN4k1yjO3GukYSkMvYGDKPJZAfoACYVD9
qFqmVYWe/wCFGgsaQeRr29TKD+0wfAwDujxdapwAWRPCafPt3KRHvzGJE4l2o1Kiz4tgZfjQB23r
UDNsZnZCzaAn5mlbGNVPTbOQjQh6k7CDEhHcuraGWYr6aTLy09LyPusHUP58Yv4Rmj8zlMlmbJ1w
bQfFsdtxZQ0lhRH+afCVDZM7zqXdcePV4Ws0VHDwcYmDfYNXkc1ov0rRUjJLLE0GjPVQX+f58yDI
yXVLUEAMQhmdmsWd+pRonCp815j/GNYOi98LfXR3y/1UimJfCDBuldFxKjDHRuJ/E6WHfFCuEwCH
PrOOim1da/0EJ2I2e4ZdRI0Xk79qkunHrI5XqYW7SgDBvIMHjJEpLjadySfV7LZmSscMK3msVf9J
z92rlgDudSembRApJm5EHTwxaBRGK26UDryRKmmVkEpYOvEeuiuiIofywwh846AyhM31oyPmdZNk
lJd6f0CcDZQrjJlkuvjgzvhtOZSWIOhXG02PjkoPD6iy7BWUgZvcRrpUpf6VmVb7LEieKqLu1l2y
r/XGgIqjg5VGl7XT3g8J7MzUzbZGzp2MLBa2hJU+ljjOroDfLXyykBENsDbifX039Mz+W5vsu0Bs
h8m8NOcKOyock4hfDZDQ6Kc5FSeIgxg7XAsCBinswgZKy+knX/CSRcaNEgJiJnX0jlTgIPAeIPTt
zrfid9ajVTNYe0dR3NUY83sPmD4kuLTHF1EVnIGd+84b+oL8seX/QaHDhdKcgYd0wUTQ4K/hLqPy
ReGR5PF1ozo9WPvPuFVwfcCFo75va0FQYQmoq/JMM1C/6ZiK1egaorS5tfTocTDQCDW+u6ra7jAo
4LSiGG60fDrbnYeVls3tFb/2OphM1lg/G6cFGQYWBAIcT1Yq7tyYmxmSW7Wx2+FTmFe+S3EucOBH
Rp+EQC2mYcO51anbJHl7rxbUc4wJRow75yGYgrV1ZrqUsPPv+rD/aPTiLMr+dSz5kfqcXxkaFuyt
4nr85xvHxoLCzQ9DPECS7LI3ZWT+P+ibXjMeCkQ+GFc5S4G2UsFx+1Sc/aUs2U8/VS2/H4bKM6L4
5xjkp3icYVqV2EgF9CZkwhEFV5CoAJ087ahX6XBjoVFrBQpM5uia2a+bjvA9Dq85NsRjHwAx0anI
4XgGLOGBHrofVkxb0YU3sWN+zBOS2zF0OEiE8s5Jp62Z0/7NOAivWoyNo944BWm+T2LjyY/Ep+3D
VyoMpCCQorahYV/4Wk968HCysZjDUGW+wXjoNApISWj7+E3lWmQoarUlJ3cnRHAWPqaPWXuh64cx
yW6MzC84Z/DUu9KkoIa3X2GstVb10jS/Tfv0M4hhHltNvcMV9M3RR7G4F96QarkG2YErjbs5+eIU
0sLwc4YV1g/YmJDlRK0MySd2KBv4iFYDvpo07r6i+IKpf79Jkryjsm9fgS999PlMiqFKSS2f31st
eBxHCuCE9RQ9mpi2q3RMAlJSk23xnPutw4wH4E5xpsNY6QXE3/6AwdjFqCQ3U8hwgumQSQzJKleo
zWA1IMz5rGaws6oYi2u/WtfWyHET41LkI2LrNvGG2NqXTDEr034axzpcL3e7q5WqR6omPDOKtsGo
vQQD3OqggWSgY+E8BCRgxJ6bPeeh2NvTCFACYRB9ajroD3gL3uWjSoV97F5i22+92UHChGi565Cd
FkpzroKFbTsoh9bdqw1+9uMIylTgOY/M3oHAtAIK0bUKHXxt3aha7QPsrUcnv3crF+Jk8mYMoMhW
FD+WMzeiiAH3reyE53W3sc2S9m40IRfCXCjwCwHShb2Tm9w3fRHh+opSFfdm+Gdp9WwOGVU4k/2l
4M7N/WkxPIdRVwh6N+4Q3ahxZ0j3VmngT2oce4sfXEbzAyrNU40zI1f8JVL76BDP1o8woWRvVykx
OMo7nsLOujSvTeKV8AvTL9s0tCDSpK/tYIKAlbHnNECCyeCsBbHkwOBV6hlurmFyqG26TkM5GeX3
VskjbmXVm05CIwxNkKO6+sSwDCSteoC3527jBWjN05QqOOMhv1B4HPSHoudxDUvnEd6PWToPEdEg
BH74T8lShjDD+kVz0uvJwgY2KOKzlfmfeV6T6I3cc7TjeVNPT1brHHFdYqotItqboaVYOL7rZZmu
tUBclfr7XKhMUNN71S11SM7ZVW/guxaoeLvXKS1iZjT3jkEYd5qJJ1iItF89d4IvkDs2fEQUzhP1
MhyrVHslesqftJiICWGhdN3QU/7O1pne36lO+WG6N7orKE47Pxomo2vcSqGFOJTtDdjgIehlUTz4
bjjCOhA3DTLrVTxDctBDWNv4b2AHhswhGQkrcoJrLdxTATh08HxXYxK8ALi+x1XwViXzVajHZ2Sw
V1jBXIKRQtTKxEkHSG0bypKgbDtMQAAVw5GMiIVwM1d3s6O/5op1KmBPA1am8CKsi0Llf2zIXiK4
eEdmyc1QBE84yE2EryJorXTaXWrgNH/Q2o17RQtJh8U2o3Yx1smj8dmMgTaytrzxGVjzryBemLCD
2QwUnNwwuC5MbYC647na3kyTH7lKUT2YgSRsOi1n+oghDIlgoRLblJucxfOxMU+MyKlsOauI6OHl
Oa8G/z5q7HbttGIhMESXAlU0HlimvrbBBHXm4nFDAzeF6RktP9/dBnwBcBzwg/8WGOG9hdPOSsl9
fW1OoEhGUzwlKMd3VvWRN8YZlAesMw3fRmd4tsP+x9S1nxrGU4y03yM3p8ggOFehH587xYCa1WH8
7MJNAa3eq353RnjkTeZwodb+ydKW0Mugfu2CxmHcUe+iwksK7JzieE+s77MWZye/qn6GLV3spKav
1F5AhzAHGBnQz1pyq3Zoq5za+QhbOAEiHy5VkSDkBmC2Q+u9TcHGchtyQLJ0eOOafrzoiEYIJOXZ
yg6OpWjeJCq6/+7OKJx3PfZDxr2OR4NLlWelqYtIQxiM/zskNpMzftDgnGG1kpB3O5SUsSFu58hO
/CJMtsgTk8WB+RYlLoC/WyzJ8NCA44fRyO+nIKD7X/uZma6xUYCsMABShgtmQijZiQHBru5Mc1WZ
4yFyZgOTSO2aoI/rwRfXGiYIREY1h7bC6wIXmnXkZLte6y6qYrjT6iFcK2hosDugYup+QFU+kzgB
a6arbqZBfRSl8+KX8YUSW7QvePSvHJRCFvyzFAr0jJvselCovkU8U21i/aDkcJsojlePcIOSOboI
c1qoyn3UVB8j2Ib0FD2C1SFgb9foWpJWfUzscGs5plf5PYKoIdvHNpkd/j3KMrC7dBnVGhAArJgO
MBpWJqEgXVOHu0gfYQoX416faKNcl0q9/+IPanvoqPOqQZhv4dUgEURcRfmlmRz/uPBHB7wc/cx+
0I3wkdTfdTHYV9glQYTqIH2nn52GeXDVX+QELmj9ZxT6P4J5eEZ8+t6F1mNgMN52HSAwcWOU9s8q
KXGKJcLDjkpvDEvwSEZIoQuSqJofsZYfVHW8qKPrUaW/DPzCcwoXZSlCP73bVxqDBSDdHFutqdji
yUC1ryjvka4f29gyKdsxqXUFVS5Sqt6yarFrD0eFGV/4EqKCA0qHZ0k3T7rhRRslZ2reYPBT+Bk7
xq4L7k36Pc3afnQDSU6jEdl7kptXMgZPLhIJM8jVuIW4TVEw2srNLKu8sOReH+dsyvZ5OawDf5q/
kghlaJwbXIdRNRzavK9gGJY/5OfSkWAkHAqCDcYyQBhyZ7F8fe6jmjIt7GO+90Ev7zyc2oCq+44o
sAU8lEl9fY+3+RrLOjibBHL4CxAiFwNPGrYIpB3nFiSqrBqstUMQC3B56DRbZTFfDtwISCEEjeyH
UmzdJiROEEJztmuT5k6mWFqJcz10QMrzFxgzRMnBhOkho+BSe2pRsEft5jsTL1/+L9Nsgo2MmWsX
f2e5VkrHerkqs+fMUPP3Ojetu3iCu+af2Ytyu1CCfJMoXqUCf+cpVqFQ1vnf0kaB+fbLqnw3hTzi
GqPFUfxrdU77rZVb0WIPxQVtmnHtw/Zukyd8zr/O3NdZwl8BJUY6beQplWclaenzm1YFdVlOs7wm
8lzLNbnv63aQ23JBSQQJXRfuK8PdtDhbyQsf2S0XVp6abskRlDvloh4HZp8uvrHyVMgfqfUYczEU
RsWmtcAdk1m9A31vnSYNv86vkdv9vFUMfZe5vsldBwSSw6HSw12+mFK32nT+JRwytmxvDuZdEFRc
VsEcCO/qprNWQDuk2WRj9nVhvr74l98gV+0U7o+qQaaT7/y6elGIOSSJBNpXEmW4oGgdVbMlgmcz
ntM0ib5O7gjcR1ja91PjIF+Z1vLk/X4G9Sq8KiLPUeaGygsePtvYCV+VDqvJ7zPMIwIJwsnp47ig
8icVor/JKJrtxsULvvcryu6z2JXC7Od1k/GgD3Duv966PFfyk/KI/+U+tytxUKS72cg7oY9TsATs
9eVP1kYLl2If8dqfD9nyBquaeYOxeOkgWZIGqGNnDjiLmeuZuj9ee/Hel7Fu/+X3UjQ/+BRQ1m6O
UZj8bvmV8tfO8SWSLMrqemEh4JB3kvyPl0dLbn7vK2xju7RIpjZDmLOrYRfa6Y0dEIOIHof3y8X3
0/rLLfq1Kl+fgUH37oKDLCf76yNtaHrKY9vku6+rmlfouLWgPnw/4fLfkx+R++RmsNyFou8xHUg4
TXa0k68Z8maX7/j+/O+3oNyWV02ufX1Gbn+t/va63Pxt39dtW1YWZED5UpExijJTmDJlA2tT26tI
rNeixxZK/p+aayJZ0Rq4s9ouRqvqmA2zoeWKox60t5aNoK29teF0+wUxHVRMZ1Gs2iG5zR38qeru
JO15wRpv8wy6GbQ81dWQMBSJqPc6gZtlpXR7haL8US5IWIRDodYQOOW2nToaPCMRDBu7sGGzab66
dnJMSBKr4hX5/n+/mjvUawdHu0vwiT+k1j2lfczZloUfDfQCctvXLHLK5GqnYbAb1cIb9HEIdnhf
Byf5QhDQUVg4j1gZLfRvGYXfm995hKM+copl9uDXqnzplyTE39/6++vyo3JnNNrF3qi1eLwwx3re
yZ2/v/3ryDId8Zcv+frqX3bIj30f+vtQv+37bXO0zNfch3Hk6Y25/e3F72N+fZ223BzfR5ZrFAgD
/FjbB7n1y8n57X2//NTvw7RAYKuBBJiNfLf8eqp8e5XwXAw8YD1/5XZ8r45Rh2o/w66zgy0l/iy/
yLgOuZD75Jqsy8jNZkx2HaGnHmYzkODcpQRTaRTa5WKSO4MEGlYzBjC/ZTciUzuWkuPxl22cea01
QBWDUNnuyzQXuXBluyfLnG6N33Ohq7eyMmNmAxIi6Xkj6OC2ZsOkBkcQWqg5BtOw4DDLNzpDFR/x
z1sar0oOIdpkye9OnC3zZSpCROaGYvtlUrL0RwJOCQYO1t5e7LBTwydvR1oAyW2RkwIqNye3fs2o
HWxV+19pH3KNkYQ3hHMNUhkFq0hgIxAwtUmJskTVhPaUNIYlk8gRBLKUf679tq+uhc0sFN5GgzPn
sVWHPxaSzve1Lxajl2TIWWbSbpY39IZreGHFWHK5njKxRa5Jq5TvfZGMETbxfYK5BeWpbhj94gCy
CFlcVuUVlttWrT36BYapsrwmq28RlREIj8tl/q7GTSV6FmbXIMZL1HO1LOSavNK/7cOwvwEYrD4g
OdGtfFXgvtblhe5zMLUWzYa8nPISy6snF5bsir62l07Mmhl65W21l8W4SBTIyOTqlFERoU1eDJyi
6rOPSji8yxX9Mlv6vqJyZ5yjV1YYq3aK4AzMYQ0rgVZeWfzTjd6ADtsvJupymyz3mBiQ9MFspgoF
WFsMJ6hQ7WGyXvzFAFzaEX0v/t0+EJi9EjWqJz14pPGOXLQ5MEBjw7P43jctVfs4AF12hY+CbinP
z9G7HrjlAQzS3OIU9myqM8+gvE6BvERytaMJ8TW4E2rTcK9/Xwl5Yb6vTogb5lqxpwmjiH/xCuSa
rIx+7/t6KDEf3CZT8ikvg7xA/+5SEUtKp1do5T4A7pIXpbTcnVFmlodPcHH8ukTyyXOg/yHaGyiJ
hHbFMwyiPtnTnhRdiHDSHmoZnR9MTDh1RqEUE5Lyw6eSsJVWVtL2CW9TTKLk9teqG0BIFyHzZ3kK
Jfvh63wvZ1RuqkbP3DGiAAYoiqmj5mybxHmSDaR8YtDf49EoV7+eJWIM8a8GPysdStMWlm5rnatP
+gstQ6ioGrn0SK1DQVz0mCNqykOAZvnqvLQUPimUW2suYUdyb1WwXo7FsvjelGtyH/Q9Cg8MIOSd
Fi4uWcpyjP/PGRGq+t+6HR0/6+Zz+isfQn7sX1ZH+t8hLli2axDdQjKd/YvdkYndEfsd9Nx0CLzw
rxw79e+6pdq2oy0GDbZuwMugnt6G//ib7vzd5WhC8IowVKFa/ys2hGZzqPJXMx53YVuQ8eQSFmAb
cMX+ashA8SHP9M6s981INnc4KZczY+cV1spws+uahjYAWM1rvd1WGQhMbfnMObIMkhEuJIlf3Qdu
e+6CSjBrjZOLvBnKNa7DS2EQquRI8u86pu64a2AkrJzOeqVY6DPME1d1MZo7dZr1o29aB1U0CbQG
CyXpM91RfSL7acKR2fBZdNFGbftsZ3RuttG1RdkZ6dNdBY4Qv9ekAuF+okEZQ7mYZ/NwQXr5owZP
HjzLrU5pQ6wzHN0S6pWi7MJBQd6TljdO3rZXTp/eOyWCDrNvQLoghQUpAKgQj9hUUa9KXJx9x+kn
iZybPkCZ2UFExK9ijVXBscWDGStjTHWCMbvuIxe/4dz4UIb4tQL686hS9zcVgGBZYU7fYtm9IseN
NDnU2wk8NqFF8fqyzopVoenxZVzj1tuIGt14Q2kULmFGogxpMjXQYTyTHVIZhLGYcGV9o2JSjmWd
VwfDw9TVQDqD5/hD7mkDR4YNMcBzhQs04auMMbA49krwHJTI9yAx3tcWYsfQvi+qeGLcHF1kcNiO
FckYeRh5FkOgrDPQn+LAuC4LImni3r83VaTWhL6gc+nMdawy/VBqjCbCSSV7E1EqLveowHs0bmmQ
95ALtVcjAgQTer7upnjfDuQedhXE5aZtO1xusSyOhxVhe9nOLjl46ienVLdeWpeEbl0HzmuLcyEi
zlvWk92Dc/e2DyDTZQLHguUTg2Ur29hXLLzrcc1xY/ZlY7H42Tc3bTvthcbpqN3FfRCz7XVvBJu5
fhTKyEWBZQfatdH1wtmMrrGfu/kxD8slYTHdOjFjO7wr67t2cSuO/Et1tq3FtBXWjFoQfAyfZDJB
2XQV5UGCZ5+Gb6qCyYc39ZzePnvQ7PGMw7KFzTzzuSg5Tg51Gb1X2+088GiU3HREilwwp4u2JDwn
c0VguYmh4/yojdxqtZF63MPjTks1f+3jgjE7xzaLAR/n6qAzEopH1yElKpt3sMnxK4CGbCOC0cBn
0T/Wa2vQlespSp7z+bowHPuUVgiS7Ta90vH1XZtg2sMI6yJxq3hFmAL3fD+8W9ZzGav9Xac80eND
Ke2N+Wh0ChfVQnRRx84FbO10m8zhcwdn86gP84yUIMChBRL7NtMK0AiteKzsZPf/uDuT7TiZrkvf
UPEvmiCAafatpFRvTVi2bNMTQNAFV19P+vtrUDWpVdMavDl4LcuZCUScOGfvZweJltSKU32YFZdA
trV/REPzknArgP23mfUyGnUQN99cbJxV54x7WfU31Q3uPnbjEbCVJvS+IgqZ3k1IJBXJjh3I0Rgz
buTNaycrir2KlbePsE9ODTcPQohxnKkWneXQVc3FiuEvjTiGSnQkeJ66bIuwY9MosgOAY8jQ/XJ6
/9Yh4CDDu3xBf5lceCvBmvSryhqQd9T6JaTvERB/QEQPzMV4MOiLuKToy4c/EP+jTU5cG6MMfqx3
J5/UHQkTDrftgki9TMiQz2aGanGZAp3KGEDNGpOpM8KIE81tDsCQsZlHTMTLX9k926gy+W+VQEQS
SftaaLQ+MQBVfOpc3rybsNYtJRNTXWAcYcdnwEy0uDMcxN8kBDART1znMFoOhlhhAhGdFUnK5cX0
d5AWdMxdGIwvJfjMVek1zMA74dECCN8tOXGLkg14K+rtNFl/Crt4I4MmJKxyPHoV1vlUa5uu0T5p
1Z9Q1Ycmrv2za+MNTLNf1lwx3U1LBgkNORyadD5XFb86bUE/TnZkd3obO7CIjqaBufYbHqDOLR5V
3+J6TqGpjzMZyv4Q7lDLnZF1VFt5/yHUF9hk6nuLsEIH3JbRviAuFS09bocpF9v8QGRm/eV6CKUJ
DyMTziCShrHzGt7pOZNn4IVwK9Rqax1pYeNvyuBfdUE7XAsneggrTArTFMN7UE28G2r4voqmxLpU
GkpclvyBFXoYhvuiSpprOl6xVoxEohHBZoEu1qGBLAaRGF9gNnAkFft+RPhQJAPLFoM1RN3JQ2ED
M5G17+9kFv7NAtwBUrnjfqnlD7CZ8gKq1t2VYMpXM4TsB3g7e09UnGcqxsFGlg5sbELpBm8sd5Xb
t0+uwTFal8hjuuYGT6d5DEYru9Rlsk915WGWIcc0WoLbPNjjceIPL2HSniqnK24dBGbMMCjQlIWM
hEiA29ibBxCYGMODrNjVWfibTPNTYrnx1fTpvG8H9+/i5j4UbT5E7eLNcrNWX1uNVWopWJp6Hs/a
Fei0M9Iy23A4azX/sO+6umJBwJdNh4pM5vWM47Maa1RT931rwFjK0PRB0HfCwsXPmZa1Dm2vBSIh
VfIhlUxNUHMACEl/sduP6/z+6+ZqfJm7n6ONFXUsmACF44zf3kaBMIA5Xwcqe45Q90DquA7MHPeU
ZnzgLH3TLfOnqoc/k9ikXv97GAmwWI1N76JQi8nZg2vkh8m2KcRyEOOMfgbGo5ydH6WbRBzgoocg
xnEZde+uttC3RWB4DHoY1bHU2Pxa7uK763R+GGp7ORCm8800Hcw084C1N4VAD4kDuavdEQYy/quC
3D5gFnruLQZ03vASzMFeyNJlfpmBIYn8n4sbIvrBaVr3hPuacELCP8zzNhQgD2g9IFShf7dpa8Sd
oXb+sjELB+h6PhgLwhQhX7lzMMwHsbxgmXeq7ofn9dwYrLZF3Fy0U5idgD++Xozzq4qLDyLF3UtM
WXjfymiA98SU35VwFEj+hLKTsKF1wMQcpJO7rz0ZnxxiOFdTD/jERDBDmJ1n+Q+d2TSbc0z2/ZC+
RkIT25aluwlZ6Rrtz7z+x7RZFIaishEfjYWee7IAi2eh7x/n8LHD3XdVjr8DVX6y03StWeSoTfBs
sDBs08gdtqQ/OO5GEki1SXGzshdm61zS+GloHl0sg8DUHyYC9SQsFzTD05FNEZycytRjp90YlaWJ
nvFCfDOEfZFNPD45fr7rUAM9V/WL6qGTYBzQmKGz6Txh8IkG/6LYmyv2xmdYYnxFBdoY7KPePul3
mZ0TvJIF2VMjoPonxcKKmqxD0TUbV+LE70IvuuBh+U38wPJSqIuZtf0yzCeau+Prv5epyd/MbPKH
KdDjq5jBGLLhjocYyQkJhi4jlCUGcNkhmgWNvPElv6kXTX2zLDZ6BVYKDJbDGkgSXNPW3jFuepD6
ymbT9uNXtkT1IOLY3iVj2m4x3QWvhBEHx0LQZQ1zMknoKQdHL3aBZLbLDzn70dapjbXVDCSfqZVX
UVX5r7Zv4DIUxc6uifL5z/+KUvCIk10ThAwDI4WHXSQ8HBpl7UGRBI/2iYaSwUe29coBj33az28M
1TBUEG648ys+QjqLb98w9SA1coPC0eJTfOsm8jfu7Nag9RvQY43MIK24p85f5QCmkJacsgVppJxB
Ukx2sRnIbIBxRkfOBhulmFRx3VaXNkzDZ8dZgKzL8a0scYMqr0ONTRYrpuebCYrHgLiktUUwZoM8
d10nZCBoX5r1MvWviOLX0R0ZJ+csWHcFEZARXYMB/eEyNDHwn+y9TEwH+YK5ZGW16YEtLtsBbnOA
rzkfk41XPUXHh3MYk92gMMPGJXm2d+vP6B56d98tqK6Sbl7lA7ooEkoYoczsWkcnqt9IhaNPh08q
adKDP0hYDHxDDuXCoe7c4YEDx63GeFM5KERaog7AuiCc6slcFTj884a81TRjzpwLHFH9GLxWxOHt
pqyDu9qTjeZXya7LIkPf1flF7wG6nehhYXpawZUQ54HnpifWZwWNrdnV2EjJlmsdf41VJf/MCCFa
deT03RdWfO+ZbZGli/t8HnqkVobBxzz+zr+0XKobtQiwDW7msOguvvcq/UifA7zem/5eoYxWc+nc
4BWoffvYLvXeT/1fFOdA42Cac6mHUxFNv3TReDeWm3PXIpoqXJJxZQi3IXKS7sJpanakTd3jeofR
cuFhwiSKguJvlU56PUseAdkWL3aOH8A3x5DahPQWjEeJF/7xJc+GzWmy0rO7YcCP1hXjYzXdGClW
h9nl0cVkm6VgxsVn4gsAosTlMr9Rm16DL0kM0iyquI1f5y+Qwz7DhitCWKQk8zAAIAJtIB6Ta73M
lItj+UL69MXqSJuXHFaymbk3nf+NNv3vhH13mdCp9RXgzzFwP8OWA2rR4LNhvoOYPU2LQzYGX6YB
KjKCPjwyF1+2vgCtavUDqu2KzBE0H4CKOEXY97AMZmYNny7BbermwyUjyCOZrOCoQ7KmEg8FILI5
IHtQq0Jq2ST72yRq5+pl3LfZP9GyIrXydxBM/r4vQQ0xL5oPuRTjIeAdg7li646LFD1+X9ur9QzH
uxPw9HwVBNspopsWDWQb3WmJIwHz84JeKUMvc+5QFEcDymCXTeKVHt4+huC4uTM1D/FYbaYmAvaR
NBfpVP3jpMSP0PWQGqbug8CyeihU8mjKEpyr7q8YtCCRSRNshHBxH0QBUNVFPkL8y7hR1E/Kg+8i
gNyC6B+g/yEgx5CefXO2A/2aFNiXKeHQi/6DXxRDv058h0deWO9+7aM65+GCo8BygayGHb8CrSk6
4Io5EaNQBlkkNSQAK4GXVjdZsXcKyH/SSfHcBri/Fte96iUrLn73SwZDfxbpcPXakB4iyNLalelD
7Q6wv9BMH6OM9WFol/A4TMQe0Vqa1kFMSR221oEOaQBt9gpd8pqyHx25I2PuUOcaWwFUAkceB4cw
qNpBsGcsSGGQ/9+w+bQbCqw/dd78WkgfPbIAy7XLE7tJR6owku7JBs3piFaR/eq332GHUTdehvqA
u/ae4QSxouHNMdLYKy0x2g4D9kXOqQu+42QBkFs70WmOAGz5k+fuipStPBmoGkUsvHMt9FPiDs66
7cofDOAbxI5rq1NqRxibGz6bQcuDsAO1LTsYcQ26ptROC3KoYpjCi0b6Iaizl6Q7zeO2acEkGH0u
C5ZyqjCHvMAmSVdut8nGqYd0wwGv1Pjs0eVRp6BoU9q5Ykxzbg/azHsOru/sXH9Hw0fA8nZrPYmV
HFguhjO1iZOBFtVEnwqx60GryNv2pFESwiVeqg5ISSAoyRc7Je97/ihT3AdDP+8dhw5a1+PPtpc/
woV3lsnsK6YAJzcn2lOO/KT/r9foh5vNLVfxF2GigMNQXTOH4DDhYy1BVC6+R87hQz50W082mq70
L4GpYuWGs7UZLEq0EHDD1tOEoqM72HL02yqCE3bj8Hinl/YdWerljFaPUmiTCw1d2PGflhlJZ45h
f522+XtGyvVqoDRYEbYLWanA3qiCL9ga3Y/isRY2lCQFrqWUWO4WC20ebSmdfDkevyCizofnpjYO
QgQw+8tTUCNDG5nfLSOnV+lKDge08hHG4gDNaWeRLU4AEokuO06UULUWiiZP29hnLWublPkvEiqj
tWvTijEqP5NwFq2rAdck/TXaaE38any0dCAoPv6d4vIWoJnlPcRsZkhPDHAqBt+C7/nfUSLUMb+V
ijFt33AZYNZSQbSdSJdNlxvzzmhtqcFaa/CqZiJ5S2P9TvIWgl2gur3oiRi71/1NvnAXtfGZ45m/
i3se35aq8N5Ds1EprSpaNVVQN3hZSsBebP1b3U7OSlZyPOpe/MqtkeP9ZJ9ItRlxk6oKBNkxKF8s
x/8kvJmJXMCRuG7hNEqyxu+tSjOiAJ9tSHhLJV+iviA4bcKenhDYdEhE+2rCIDkPefWENYltO2VK
q3RFoEMTP5YcnK4j6Qn7JE6+p3JIcRKVL0Rol+Ch8xvi2ws+YffSaWA2PQfvLV0SfCYzTZeoSM0z
eTAfQzvyKTlqlLo562wOz0rCDzMKlcfgDKc4RnecVqDkSPl9ITVqi9P1W+dRfUkMSb2h45//Px88
SAcw8v/Nirn+SYxKVv+fZsz7X/1fwwf/vwRZCuBFJIZMV/o4Lv87ayEU/+W5jhS27QgpQuHhuPzv
8YOHhTMMHY9MX9tz+Wv8rf81fvD+ix91wsilmrUdsvv+X8YPnuPeWf//2/jBEa7nobaULsxTL7jz
or9/Pmd1cs8t+B/kTLUVc4L8QLSx2EsIYH5o4r1NIlqNlPCWe0F6S/LpVPO07O2ejHSvsb1n0g8w
BlUL+Tm49Iupls+N1UaY39x6l7GvXCbDoWxahP80xqswgVMlhwSNGdWWsrpwVWZTddFD03x4HU48
0IeM0L/igRQHOADtg9vXzblYiGpIck0EVOYEtzZa6Bz6MeB0IgeKRCZr3Cvec+haZte7jnvGhBCd
5dgPO6dlUuKmPPnNDJ9JGT1/95F1xV1p8c5leRbYsw7LHFf70THTp01cWszj8iMLm5XV9v626eBg
5JVUH8a4pBeluEW8Up0gHw1vM1Gkq9QyzXXol/4Ny/6wUhznNk3YyJW0nfStBkSD0HhfVoTx6lk9
mOVmkG8dx7D9GQURGW10TZ12poWU+eEll0u678gEnCYgi73zQPz7R8R+ug0kELulGi9R9d+ZMKTG
xnxZ73aPrayR3jGPlldU/t7W8qkxpRR/rCncKpKJjjbBoRs621Qf5Uz0Iz2LlCNKvUzPA8yebeC+
TIG7zhIikWrb0TsL1fneUpdcD9G7fc5vNmX3UzKAfiN7b1fNqCYNMnzQhgPJmfsC1sJOExxOwUaP
eR6dJzGPz3U3kvY15FgUqzLdQ7FbXHmxgAeAR2ohccLyZ32vDqYPXQhEWYQ4ucvfoR5sRLbUT1aI
7Fy0jjo04jfPEXk+eSWwy0iYrhFcIBrOr5qIoG4b6O0cpvoxdCsXJlUM75t2JXgQd943bg/qgIuz
66N0L2xCaLFCd8dybi3m4IVFVYjbyGJbol2Kyd5q/PTsTNZfpe1fjWWbg0la72Zbp2SMPTobdXQh
3605zvxSorKolHpbJifPhewYYrG876bWzorzCOwlTt4cMNCTRxrtKhorvY49KJaeDW/x/hIsPRFL
Y3ZICck622iyzgVxHJH2TrR9AKpFz0sZuNcwm4lB8Pxqo0tRgEPIX4qM5C/urFMY0xmecgMrLc6f
Ms+iyR/K2+zBEnRSqhlJWOm6q2BL8TZIXbdBv3MKmEAxmvkpT2A0VlZAm2+0ufz04iyVBbAzaGH1
yrzXxrU2I1/5OgCas8/j+zWdKLlirLxuhRHCM3LcBQDUnCYfVq/TXGMn69JfhGWVx65dqC1lD+40
LzfK7sJ7RbynH94dzPJMT+3ctk3wFNgVyUHO/eMbFzOOh3p/Js5r0xPQh0uUm7WJ+2yjasg02L5Q
T4xFeM6m4sNORfcUKfdFJsUpiz3v6ibhe2rF6kzoGeNHLCyjTNRnpSDIdRqwMyvwlWfnw+8TOHGa
A6lTLjeEv+bIzJabG+91HTfp3aaGnbBWJU2rWFIvFs0mz1NkTDbMT5sYvA1Z6jxogmWiUyR6T+Xs
PnhZ1l5zL2VcU38JQTGuGJWiR2AS9oY/aNsLopCVmztkpXThEX/1lpQm0pfCjG46+Sj1XNNHhjcV
ONCz9DSPJ3uJPvF3ZbSqAyLu/OqHE8f0lUS8a0NL/cgwchl4o0PrNdeEo92DjOb5ucmcewhZk14C
A6qdZgvHoJDhCk1w6DNWNTz2QefeRIHPoe3rxxD0y7IUFlzXezM3keNDC1SmImTuF3CtLVGDaCPz
92TiIBtWTbitN5ju8iP4EX81OEV2HINAb3RF7VZ2GZFxKdCbzLWwljTWL5zl00seu4/Eou9E6g1X
CaCAWXWntuxD6iI72iVm+LANK7/zh9hm4Ebc/dvUZnitI2J5avyHqwTMDvM38qkTdOwcIkR8ooW4
Fm3wkwNW9O7hR3sQnYPx38OA3sTTHQbWw/AkYUtWFgxnxv0cUPJdBeLjaSGq9Sv3J/EYeNabsb1z
Rb/2TQVbGpMC7iZAW2xL487uh795Fg07y3Zh6GuVXnyy+BheL9mhKoQ545b+LDPnJclm6xziayEP
rnjtzHczxo9D6oZvDMQ/q2A4N02Qk98t0xNtElSl6YC82+erraqAnXZpuwc3RYlv6A4vk/la7PrL
SH5yrKqUDnsbEWWA4SVJsFyrrM/Q5S7Fpo+j7hZZR094v8lEjt7bpAXCZydPGTlt+ILDFKpsgSjZ
ZM+zXbT7uuO/OreuVYr/l+HHxmmi8SyA1Byytv6MU79dT8jRTk0BBhiKQIWlwcphtzbIQDu6NRJc
msZE/gonyFvXuprBZSsAmB4UaHQXu6CjA+aPvg3wCtKlAuS2Dxc5bZlDL8ektnHjpsJhnFknD0gI
wPAq+eU6APFG6b4x/J05fjtPyz19vBPSf+aAKZJp2kmmByd0kTFuctffs1PT3i0BqNLc/Osa87Ma
CufdOGd7rKN3g3uYwugnbmEs5EZHW1Hot2SM6G309qAvS2sxdAh/psKQ+2ZNn42GdOJBUW0btUbR
UFxd4Zz/s5EEEB7TELi0gRy4FW1nHzrNnjgMdA7Lqnc2RcfoPhUkcUclubiL+9Ntbf9WTLZzLO3W
u7ioKHd5y06dCsZgQtfhoeuHfyHG6hVrE1zhkG0dPS7nF0Uzs6T5d+4QLxw5RZItXJiTHZfhgccd
I+b0LcvnMl7iczvH+b537r5HvPLPRZngqR6js9eq/Qhw76R9hIUBsKpB2M/oMoj6BJTpZKfOKHVs
ip7ZEJbIcYZ75KQSrqxu9E1H8RmMQnzhrD+sUw6ie2SG8gIQ7yRbGxxaQzMtKMs/7dJSFaBuWA/T
rSVXcNsken5ObM682vJfOxx3ZY+4GeK/vQv7ZG8F4Hyr/Kv0YE+Hvfnd2b7a1lGM4AFSOK3S/Dov
zPjo5zW8nyJh7m+rYTWG+IG4zsyhkuprEjLcuTZ4gAnWpixc+wGwXQP2qQPbbGZ7x5X2tmHyIyRy
jKVRDXrL9CwhwBma/QIzd1Th8DjKgeIxny4c3OhzTRx2dQeyQISEIXWjm16kr/4w64p3iuEKBEFs
x0Kgu5zC7smzrI9Jpd1ZtC99YKmXO2SVMqKw0VgvznNe1c7OboF7T8VQf+IAolGbzNbC3KP4DnLK
DuFquiNNcA2pC0E+gUxLF2JAguhH7T9bqZge6dcAwEtJ5SRbLGxpPzi5vjmuXM19H5zDEiAi0qcL
uOYeAtAZKthfj5bGBa8SeNlkYVMIMo/JeJ8AFa6IlnSazZDFGC2dJqVay/snpqDzLCZgufnwRM0K
iJVvcS0DOB1CkMyZeqCzbCs1q9FLnF0ZyPfKhZpnFYt9qJS/rN2Acfk82v25wIhHECBD51KR1BCa
N6GHbO+58Wtgddmhb+1s7+fTY0rthg5qOdbNENMP55kn/4JuhfWaDwSUh91nQBeYMqgZ8/axAYXu
JdMtYip6LJqTM+RkwBci3kSOsU/+3Q5Phd3mONooZOgFd4RixHKcnyvRvKdkEhWDT4b5WLF3Nstz
AVbQzlJzVRmwkWSen1SClsbLnCMzZu8I3GwbSSgJHtQk+MpKb0eNHzkt69/1PR0ltrzsQhQ9Az9z
R6j3gXgAYEmvcZbLnlMX3QXLQ86UWsFOh/e0zPuOoovxo+pycfxXDPF+V42awy0W3xedDc39FIBD
Mbmz2pboEhQThvyS1OPObZha0u/KnAwVa1reSPLNr/z5qZQQZiT2jLVVuNWaRJaOcBSI0jXMWZxx
FGVTMM2XPE0UXwmR7k2fR2d7qr5y1VfIr+vygneuPY61TYKMde+O0iWqORNto8A04M1as43cyDsM
c47BdwRu3zKPzebSf+k8ItqkoqVks1tufRNv3bWjpmcvMs5Dh+P23x+SDJ7ytprVUjVmX8eMmCO/
ek4ii2eX5RgNSn9USUQw2QhYG+ZrBEkWJ23mtiVVZXS0PArfIaOmtjpvHWYVMXQVd2VriWyfeu4B
39UVlAUw+YiMD4dA8dCE9VYBrHGpsHzOAXBx7C0Dmb9BSJSojthTy774Fq7NA+k14yogkIXOHNTv
WpCzgcN/IY6b+OQooivNdj+uW6s6lRGkAQTFa9BQQPIbh2GMalOcbRbjUnbMdlMm+WdeMOaOdViy
xbIMcOm2unzP8Q496sUFer0Ql963BcyhhAg1NU0H2ZHV5brJA0Gy9avT1J9RRwWsxuiQUDAymmOt
j82cnsU8v1S2HPeqt8N9GZOaJChX+pkDi102wQGd3+sCoWWdFZ3a+YGEMBOBOQheGkkysdssrKLF
gFask+T2yLjbB5Y1kmhnSF9rHSJkGVSWzIMB3nBbdpjvnckbT4xVro1pPjIa+Nx++JrD2svOTW1+
6AoX1igMIbIqlrtQz4ybl5gLimRqiKDujJHMNsWA62sM5RVRIChpWC1ccUVuEwjck5iLM1KH9ui0
/m+HmTloJIQe6p7RXWdoMuYknthXMZ+ZURVcpM2/A3cWGuw5ffViDGyLaXT+KuqX7ZinBMon47fx
CZYuSzjNrQgvPYdPwrIFH64iH32QWXSxJx61rKL5PBmL6Vwb4NspUNwV4OQ2IDa9nXEZz6RdeNC6
qQ/CidJNFthMQRpwLoUjUb1k6opb7yQDqhWRMf91xEBLXPvf2HKJqmrV1p0SprNx3x3kPnI0opKC
7b5n3d4hRfwpffN9R1Ry7jwseo6uzci0VdV1dG1j69jMhT4wtvE2Q+DNeMBnyTU009k0mmN5zyLc
oLWu3SW+zvH4xcmVHyjHmKTa/gOJkjw2rt8/deqJ3PQ9u3j/GLMf7QWtnE1L2FFK02o/AI5eyuiy
TITT9Ey/cRv05c7uCmdj07OHi7b8CRFSbuZ2hrnccAjLTXgpXct5lYn0Lniuy30WNC1US7gRiVPD
qumOnu/2j2UZwl3pk3QP2XIThZU+dvXDrFxxcaegPGZ1rOEC1hY4yQA/uzaL3uKpIphKV9m+inNS
DQXBgAWAPmyTNQlTfbOzopmIxTR+T0FhDTYB70keDRvHo9pRNYbgaLlgl9gjRC8g5lv9fohQqDYl
4B48IIysTIjKD3Ta2rlvgXPn2hesuW/wBeYLott5NMVhMR0qtt6cq5I0nzzWrxLdp/YIH0wj/44W
3OfMbp/62X5uSuIu8+i9mCm6bBkyF8LpTE1UsaimDplpedF+qHjVODiu2S4JD439AcI7Mqmscxnw
ccys6nQ6Wkt4cyrtPIEnGzGyDfaknhqnwifQR1u1VP7GYjs4Omg9u0GcSQSzcCSaaV25ct4VDU2q
QAARcqbsaJzrwHEYDv/0WfaWfm/DhYZB/au3rOxFlNlnnI/VOYnTr387Vk44caxJnmK4Uu/UYr2N
NGIWiI0vacH64nXetXAXEjmHftyzyCFU68iGaW5e0pfvqQdfm7ng5BHMpTrDBCQB+Z6N7iNDPYRC
Ok72cM/qfjfZSOyl0ocwcpzXhVk2BxG4juBi73v1A9qraIuAyubULLJjlE/93sOAcMzMHsaK3iaT
Yw5TjBoDmV8I7YUAwMJJ/solAI9eyoPtAV2ZKQHxzlb+0PzImaCEfU7vyCuSXTiXd9aOOjNN/puL
zr4yEd/6VdquBC3eY+4QoRLNLk0MbcOK3opoINzoDjqToHXjds/Qm4FothTnbEatyzABotjcBtda
KeuAfOtFgUcFMFnYx7HqDr7r1fsxjWKaiLm6539lsGN8d9+U96wDdCprctzErwESayuOjT/pT0dH
K+HQ1Vyxkj8iBE8PZR5T4hPVESorutrqd0jA/Dy3Zt3pPtykdvQjBVhCtjzYOIo91A3sbk+6cp7t
pQAcPHCaobKZntqvUCwKcUvXEqVdnxCyqEtVWf5zmqabXNsf6dh7X4lFfoQ1nDPPP0UIsY64JZNz
HpYnPsz0KDVRH+Bq9gIh56HMWOfZxa0Nibg0Yyr7BuQshegSjA+Ir455OdHNhZn8UqPIiBa8M9pv
5u0Yc8+qe7PWm/Szn3U0M1GaU9OmwXaBI7BWomaxsOt3XdxmCdAj9+W366UTOu2gfhRC0Y2cXrOk
CB7FdEzooV8ALa1dZyLgTs/VWjO0pvhGYbdIYuRGsHbbKgzjPY1zulh1wD+Sl8NpjlG1JRNcLStJ
rENmUVvXSOB2zO5g24xTvHJ7newQYRIHcO9YjAxvEYUHFWg+YqNo6N9V11a1a7uuwC6ooOLxqC+K
XnlQpU+M4Z+Vx2kcFcjDMA/jO6a15cj+/DCJ8Hv04RkXuRORGkeHYKY3EYonaMtm7TjQr2g54w+o
5NFipkj8Uty+pD6UJIq765QUH7rk2MtySSIcfYYb/ZG1mlXB2GiuEITJlrY+U1rQzoe6mDYWA4KT
cQwGZbKbV1lb7cPJ/eHSNUc3I7dgNrMPGaDYKLr31v8eRzQ//4TXjLP/Sri8tCxpf4QJlXM6R8dA
FnhnmhbE+kRhi8ryBqb5RaKF2lN9zcfSiAdKneSY2EV6iFKkTumo9AWwtoVuFCVq3Lqk5VoubOPB
Ofmg8ukFd3eFR96RMs7QK6ipj9grcpdZhK71r7EhNGpqGIWPxnmaK6/ahVb9M7TQ7S9Fss9cBYKB
0URnsST/89P3M1amsoNIUrIfQcpdt0lAxirRdsHdBTh2a9SfkGxy2sZF+WyBP/eKaD459xcijDNa
g1VhDu7d/NNn/otNC2XXx/GX1eImEoplckDKS3GP/hEVw87ih6w6t08hVAFThfa6awmn0aP9eAfa
7iZBZHugBTkaA8GcuMMU2iSUNT3bVwCKYIV/zV1leUTlL4fHIaGqhiy28/PI0DbKtrOnptOQJNNp
7u9M76ijd9vB0uzSJ44Vm65FZeFV4gFpqb+zc/mgB/KopqW9YYLnwIvxD/dAgt73/j6LUS58Xp8z
dtmXgLz4/iP1FgzqmsPvXjPK3ODTmA+U1CyuyoX8AV9nk9ggAr97Fu2TvNvxcrNM+8rgWblbK/+9
JJTrhQrso2lpDk5TobdVskXtFO8Y1n+orvzdKEVsgUZYriWhXWg4Tp5f/g3UsEBrGzTHYtjRRVf3
m7SH9YY5bT/N7TcsLHZRDKNWccm76McSf/7H678E4kDk5cq3iEMK7i8w31BPpIZ0obtTzLZCkrCq
ediIMmRVvL/Q8u1B2y88K5EZT8JXxR4y8aW4G7/MTJKcSglSTqNul7jFS0AdBOQGj4Ax97mEANh7
R+jU1cShYeRE6Dhc6bp4rk0H9zur/Q0qz5Uc5InuoNph00QUXFUX4DnenlLXmzFu1gYUMI6Y2SWE
O8MyuUPp8Ast428lln3fBK9LXv7B97sDJ58wvGGQwS4JMiw6GivVJ8fDcIio5j1mDn5yBQlgZjRf
fkqTsok2VIHlHs/Hk55D52gIlyEy1qFxU1knY+N3j5OZSAbDhWjrNwTZYjPYNkGoUgyncH7izmUL
VP71H7bgH25E6PisJobZTt6AEK0Kbp4keR/F6L5hkoGQWQQHn0XgGLTBPc9AxbulMW9R6XmbfzOS
RavuDC6Wf+vh4mTGfrDCofiBuGyTW1QfPmGQp8bxX1Nrdnc2wpyTXZt3d5rl1s7Q882hLxhjJPvC
QkfvD4n4NNJNOT2eEgfXplfQ5aZjRXByw/iEswwaO5FCt2LKn2wdf662g0qInqFPf7fvTvcXo3H8
cNR8/s996WL6N/QZwUvJN5GN186gBox+/0/KzmQ5biXN0q9S1ntUAw4HHCirzkUEYiYZweDMDYyU
KMzzjKfvD8y0vENmZ1ZveMUrUhJjcP+Hc75jtc91FF61iZh2mBEfyiVIo67dbpXn9tnJEH6QFvNr
1CdPui2B3RrZThok4JWQzoGxsLZCc4VcJvFb9jrS3Je5EkdIuudQoLSRDc8xQCK1XMZrMyooinhR
IhVihri1O/r2H5Qprm0CgWkML9LkzZDKKxPHddrBSNSk++GI8l2PYE/n+alPKIDth7G5zMH4Ll0k
F5oqaXCG/lXLyxfwqeFdZtgdWvMbvYkDkuSWplo81XrzIBUc0YGxzNRfS6fz4EhjAg5piZgF2R15
DUZXr6rMfUrqcONrzlPIlx4VZu3BjJO95UZ4nf1y2A+zts7Gu6CqzAPbje6YhYKH2M5JoGo6NkId
Fe/MhKyC0pMz0WbJvLZb4rOcm6GlHawM4nisqbh3EsTsgk1S5lkic3GKIXPPkm04k0M6JGHC9D24
JgLKXpcbMIKb5E5qK4GFq5+ih4DxE+ULIDCXayfAteOFRCysoBbry0hDPyoUjkisyLXtxp/x4p/F
2hG2nlPXjAygCK/9kES6ycwO9Sz3YU3SX0BDZNjtsDendN2B/N4by9mTBtxReiyPXVWOTNGEtldE
wgUCGglyjz0YQnhhFfmXvNZ+ZqHWbMS36TYTA00+oy/mA2vNjmkqXfc2stUrBXHgjTBUYMXDdCkd
zMijhbSlDvTFSdUcU396YzNBixEj4bGmgPeGr8cndijBpikIPOkXPrpbVtl2nvSbHoDSSD3JDK/T
d4FZHGcr9I9ZRVk9KtRg9ji+ZAaRZqYzPZfLt/lBw4VX8ew02j0VAnTk1D/rnD/f1933h3I52yFy
5pvYcoj2C0lOCvn5fIIwa4kPF+n9Q2XBPAt8k4K4CA0Pb9qGs66iVxH0hWl/BI/XLv/aCjfvOgyW
/LU8O6NaqNaZT9FXdMGdjl7bdwNSZ7tz2c7Jzk54oyfF9OEMZHZG7NHaJS76+5Ze/uXfvxrSjz4C
EqPQr66xZb2ywERQlGfPI2laQDV4YOGNVduJwreknGE86wA8yJtdCr+qlP0qztSV+2oga7S6ukUs
tzSl89HSiZfTDWz/MzxJF1IWMQr9i1BkYgY2WZhohtZaSvmbCQGv3zU/QWJR4SEG43g2c5ZqZIeD
+PMdENYG7EKFebpG4iWFYe46Y3i2LO4MjvOCoOWEebwLQL9OZbbK0PdtUseJidQgUDJ1gZIkKWad
UOvdY2qIX5W0ULszxxxnc/d9bzPA6g5a82Hq2qOMxjMOk2ADVvkUBPa+MuS1QYezU40ivLdNZqZl
bBFUPwF7SJfwtO2o2ywnS3uHVvJ56mNoeXF9l7TjyWQidJJ6uJnMWl7NGq5tjEidYne84ZlsEQIM
j0E/nKls7+nWHM+xSC/LXIjDOCd/WQYHBL2yBzqdBMg5fXF4J1Udol6/n25BV+7bl0TvxGFuJrXO
B5NnLujzjdS/ENRTPRWkN3DS+buoZ5g3kJ1X0wKuEqepz0xEax9PetM4e1/kMJjTcjyiHIWhiohL
LYM5Uy15nY9VjAMuD8N7zgmfsSJjDIvNNiwHozQ4GQ2Ms91ilmkIIIlbhVcnKLJLkcGH02xtV5uV
v7OSJt0HBvJ4JnbAWpFPd5mlH3Sn2aIIYlyQOW8RsIaDblDEqOncsxI51RG2ihzFTRcN5zZABEBh
ktbdhx/nnzpPMVEjEAUso8PjUrN/HvrqPbfFu4Zry2ytk14Si6THn7mBhKWYWtQCjjYcRgBTKEaM
Zp3TWa/zFDRBfy3EQC4EWU9k08Su3m8llv0N92PuucmocRkonF6z+ewOctob3U/d0PaNIfyDWaKF
qUhCclFMxjEPXquSemfg5lkFVfyoWNjum6nbw1o0joNFLp1P0IcMIJUh8KttfH1u8asu/PTVJcWt
JBdDNGHy7u5gcAXrmApyj4NWEkxpfblg7Ddxg32zRdDqZ/4pCuNoRVyIs4ZCcYBzWWz4AYKtbjMg
kxa+MScXHgtQmMmuyldy1EeMxPYzLwJyOhkIhU0p6I8QBgQxwnQ2876bnaMhDfaiveo90h2NQOAp
waYcLWJQps46qYIUrMs65YeNHtbT+WThWs5RMO1SEr8R8neMGnVssBqoRF73B9eyBzZE5H370xAw
aXqoyTk/IMGa1igZmjsExZdANduSKOXMNX4yvrcuTqcyWqnbdjZarw9K1NUR47quYeiepmeDBtvK
bDC6QYCdso/3TkEECa30a9YdylT/6degzANzjHeRS9Ifyy8spFa+8xkMcVpRpeixR9C5gzjRd1UP
yWM6jWO9eGpJRKlrfAHYsMDBIRsTsvCK2s+xhtlkB1iq3QtTffW382aMmP/VGVaqSUpjXdgxy/LZ
Gzc6C7StH8t3UT+aygSTNaBRiMZYLvsrlD+oPzZ6Y+MFY8hVgH4nEO0ecYWzJa68ZqGMhCFz9onU
uI6gTQpwNK41404tRtr4jqVjOw3sG3GDJLkEIbt0ayh0EE7HKg1Otl68qtH2MrtzV5yCqsJfRU0d
0nUIrKgmh4b2nWGVZJ/uUJMpt/zDrJLwmmqabgTAQXKNqgqLkfjpMA+u9JNmjfkmCJPHtKyM01RY
a7PS6O96sqQqjSKZa04hmUEORswTXgySczpiXasrXR6XtJ4SAk/6liExfUXddJApOqC6MTYW+N4w
G/J1hCskY1DgmVH/SRzNw9ziTWPM75VlfPDPtmNmDE1ZGzF3hIPeHXRsfY4c62PRiI096cm+7XIX
pQzALH9ge2iBM5dmsx0THjsySq6kvLiYjOJdmVhHFqPpuvLLXSw1Y+eTI2SNOJXRWSZeoIisDRrj
B6tfFMsl8vkmxvA6i/GixzHa7ysdTn20oP2hMYm2RNu8VxHGXxjOLUMvgu6K28BtavY38hPmcuU5
AxH2XcT7PCv6N8Q/xI+2AD7i1D2xCNZ2aZ1tHL5lmzrjFa9vR6U3IkNa/pTB1iVpP8D6JConwJeK
UdAhNrXy3s7yS5y27pH9je1Jf/pVgP7cm7l9izEYeybwVQrHBq5CyMWbFHILyOWcDGQt+60kgVk8
ZGl/E+TEMJgLnDvn1VpW5bAwX1k0s7fwAhIQagYpRMxlm0AL3mpxn7f5/FRmSKCjjRworQchSDSM
i3LdKO4iK9OZ9SoszCNpz+jGTI+d+LjJ8JT0uf2apxOIgKZD6DI+BOTYbXVrYUg3EdvdbHk1NIot
PKZIC49VPbTzRtfjx842XhzWR3iTmK8gE3WMIuQ990RSAP5fTAOcCamLiMxs7mEEhSfWVLcDwkM4
+3a0dYnYdmz/Bein73Wt2sbBGJ1sWR+TzCLUjyk+6FWEMV1grtHZr2bI+jNo21U2DQXnAxBYdFmX
qkzPvhqbrWHwsnFk7SPuqzSAPtERHGB4V5fTW3w3dvKHmfJ2ncr8qWwrtry9+x7htdyGbrXKwoX5
OBvLGDI7pTOtRd63vCdQg/WIwyO8hCaRaNWpZRUfCe5lIiEr6vnoGaxGTOFBQkgaMOfUrfY45Ms7
caSG5uwDYRQtFXqFBaY9lfaTo1S72DTK4zes6PvDXz/F10k6iLQ9KyoLeHAVNhCU48M3/OgbufP9
wVimC799+j/4fxkYoFVL4zm7qfS+qV0YnaBrxbpa6yN95mR3BCnUBOzSEgI5nFAbkdxdg1uIYyDT
378K//6r70//2f/7/pLfvuOffYmUI81CZHVeI42Ek6YSmDrq8BySsrkJDHAJetGizJv82dNAfyTh
HG/ysH6Sg/wZdEF9juJo2Ph2QrBC5ZxyB1h4aev5ViJHBsUgf0ooIasWswO1Ehqi8kh2EwPBibVr
1zItHPr4hlfejiNWQIykJulAYZ8H8KJtmEkvtyZ9haKUTSVjDlwf3E1ddAr4/SlEd4yOBTL6nmGb
//5u4A28lekvzsxxXegcc10Dx8mu2p0lSQ8QxgeU/M6bfDio+YLjNYB0dCQjDPSEDN+NY+GLN4ej
4+DbXj6a76XwL1Pgqx1YeFpHsde64VOUtgHTpYXSwhLUVsyFpmHi4TlDwDaZGWJa73sURcJ2VmSE
UiD72nOX/dIbN3sYjLfWmL4YroberPtPQYWFIjEnoHZteSyShIBlYvFWcy0k0Xm7pOwkYAM6+2Es
fs5TDOaf5BJM18/ooZlLzxwFk5PeUS6QwojwMlzyGCOju2b+2um1Kyoi0+OHehpqGyN4RBywoRM9
KaIfDQOKVTwtET1un+1F7TzmWkhQ9YDhyYBztaZfPptz9uZ0w8OYUTjoVkTFk4FWLUosjzIITg7k
gV00z9bRNEnY6jvHOsrCeUxBM1Dz0tGNGWx0xkW4tMbJ2Y51fZd2nXasXNWRMW4PLIZ/Er/rs27n
DywaUzsWY8wgi9yTYlWptj4V41mwqyb/dYPfJ+Wi8aIsgZRNqMYmHLP7eeoeQtch/jAVPQwPNa80
g6AsO8P74UxZtWmsXB5i1i1JxDh1cNMdTiebfx2z9Cybdm5NwrjrioMTuulpcotNm2QDdit6vJ7k
OvYHrY8lFa0EfMhxZQSZOEk1v9AoEqbhGpvAHULYEPWxLBM036Ox//75jfps4mfz9BG6gZ8fxTzZ
dN7Zi0qSizWal3hA9xY+Sx8VkKOD/fVZL6LDt64YSREDMH76/oNc68a0l/CvgZFzSN5ly8ygD2t7
j26DJPOZWSzOQFAqCzO61cQuG91hX4V9v+8na2da+sTSauHHFqcksrBT3cV5fIQ6xN/bM9MnwiZQ
9lqz/KOqNF441MNoXOn+E3dLkfcGN+ncSXw9mTP066mkfEsTTLrRrWMZL7DK87Xp+h9NadyYsY0b
Ur3Nefo61oTERmOxV4P/ZvqhzxY77h56yPs6BrFjF2Z0NazMpCmRPKdE7Xb+q1F1+laZMcP9aHpL
SmI+y4R5VB9rycaPfZ5YPdQfCqv60jO1q8MkvnYIGVY6Jp14SHdDIqNrHrLZ6ub0WTnKvdVS6nXa
h41iI8Vq2onPBLzudc0Pt1ohw9u4td0Doao6kRFMXQZ5U4yutu+imo0jNBQCgy003uHZIFH+YH3Y
IoUFNX/kSwRlpa4jo5yAjWOJqGPbTOF9unRRg8LyJ2Z0Cw6bB/aOscdC7dFJmXOkXaxwh7N1KEr3
M8Z9gJqryzcGYSNHsbz8WotRvdvwsOM3btasl0+hgN0TJEy3dCpSUMoq2vl5cxcGNnurMn6JS9gF
Lmh2DzdFBRCl5RbLpmDm9IPAbxnkFMQBOmDioAdG4ZsU88oaFoBLS2MFHP/csmE/vPVuNB7Nbhz+
+sEtCQcdBHMDUoxuc3ITdgabCMdEFJRWhzyd46PfCp01Qnnfk8jVLguN7w9diUDFWgjwveM/j8lo
r/AdEKBgRd3G7MefmV6oteMidSZM+ETJVOCzb6ELeFIEWKApFHFOEIHDwPpodzpjp+XDXGCFtYgJ
5MyHSUlM0PNc8rXEZHOr2aI7CUgRc1b/FFGSM1zle1AA0FgtZxo4gV8ww9r1EMlnieM84qVBUKHJ
zrOvbx30TW9lyQavRGiW++NLvWywCyI/PX0gwMDXwkPvlPq5b1C/q04yDIywxEovm/3ogsi4XY+a
JMxBJXI7NHbDrTmyB9CBF0Da6TzGceFp1n6RCKHRSciT3UT2mWQRCtDZqL8In8nXqQWTSw4Gt4r5
OnQsinUdMZY1ONE5kdUN8/MUs2GaU5d1tyRQHGo3L64++HfAOw+Y7uY3rShOrhrGr8wky+YyWHP4
VmfstGfNitjgQPgfHHIc2No9C8Dm8WwN2z5mgj9hGZhDlqjErUSvonPfzMGq4ea/KMx5aa5fAsJ3
6JYGy5O5+ctXiFGJmNRWce2QF9ALesMcwZaJF8UzwoBkj8j/IsIKHTVZuOGEDDAo5vx2UkhEa2N2
H9QiASdVwHk3QLWXzaXVratdRXgY6yDBne1snax6YkbF4ipd3AKQoVDGfVjxRY5R+JjXBmP0yPIi
lvq8MzjZVBV/CELJT5aPmrJtzW5LlV0erABRSVIUDyRnYXzQG/TFjU47W10HZKPSNfsfTusMXCUE
MpUhkeJUtisrv9rEQtz4ILKryciPcWT4aAUQdk1VGeCAMTBF8TzaoSoPAV7zXkxfrpne5EG8K5JB
/hKguZwayTfNu72NBh4otzMt0roM48BR2EFDqeMHPF/0uXiavqxgb8yAeWYqXE8Fc3cKQgvHTGdc
agup9lizVlS2fSO6YjcVQ3Xbh1hPO5yJu0SEjIAZt906tn7fIpdGvtzkt6Rksl2NGab2tQ52KO2M
t0bAWY3IJjuqZU3x/SGjJzwmL0PYlrd5Epe3WR3ZG6dkuvrXTxnk7zB0wpKgVpnkPFycNnwNJzxe
mcOGpyvFNXZ8yzPdHj1VFZWbVKsWmwgJ4EnYrpesDs67MdlYI4HwiW+3h1Y1r0rNyU1gLY95yeRG
Joa8qRLtyeqEu2EOkG/a8Jeh7OWKnJ5ZB/VLSAl6SIla2mIdDLpO4+lB5UgkDyLXdD42oeXf9egB
zHQ4RuGUXJyHwU6QEFk5FteiQyDhjum6zo1NMyDHxLxBSSwks6QS00zBYbzXstzZOD6x4L/zOf4t
U/M/MO9dIN+2WACthUf4J8OghZ9RYBsUCvMgtsXfGwa70E8j8nHivS0aTDxzI277Vj9GonXvebi2
oPWiYyJNQi2Y22xsidXbIW52NeeYUiilELOnU5SiaImf+8ahwM1ScYySSNsjX8mytWPjZh5K829W
KDMl9bWoVepB4t7D9oiPEyU8igG41W3qgv5zO+NkJujwC0PoDBJ0OFot2hZR+m9pbg63DWi1g+jM
c+nPwe1vH5wsb/Zp0D0GRsVeS1In9SjgCCS3Z/ZrTbkpdePaKdf/Nw+jBC7554fRMQ32XcQXwbcQ
Cxbyd77LIcQQMYs2gMinfoIKNt66OibK2STAAtONzYSjj17n13Jq0PzA2PcY45tX1I4WcpC0OHQy
Na/sX5uzIsgOzQIGFplhf2HY/cAbFzNOByFjarRD4tYr9CXBZUxiGxxh2mwK2/6RGjVkFiMK7wU2
RCQX4Xtap2iKxjl7NqIx92QBSIAjWq2Rf/p3yugODjSvE5LQSyvw6cmmOmAtRwvALObZkezP//XL
jXDRf3icXNOhBBQ2NlmlFv/q7x6n3OwIdUEXsIdt4o15RloDsMdyIDrIjsVEKWnFaxRH7anXkbKG
/RYq4oIp76ID4+E7P3f1m5ANhZrSev9tYIstKMJWADknY9+4/mmVWXB2NtU4T0/ZGN2NejZ6foKW
UfOzNy2O+wdtkCc0PP/6Z+Pv/ac/nM0PaCMXNuSf2J85RJsu72dk70SUHZCXMj7dDgVhmmEJXU4G
RcVbiSeC7ZXcmlUzrkot0j4dyBXEcFEE12m5l7GVbnKHZSv70x6kVac/1a4FFb7OGHXzslo1MyBL
RlfNOTAV8UV//1VihXdKmO3d1BGfpImk/dFzRNr6lL/YrV9vnR3in/GIK9e4m4sm94JAV4TYZIdM
so3LR/1Zb+O3SPTRE9UNsX44YPZSdeJK6AfwtK5HiDlMNhJ17YWpj/2AVQJ4QRyRzkTPARmTAJ6K
vcl+Su2DbXoGtrSTCC+1I8j9DAzngUvviLS8Ww9VGt6ULsgNmlkOBB8vZR2DMyWq9aVv7P6rZ9nl
y/a96KYJjTtSUGFdW+IXvhJlVSvDauVDySx/V8LWOTo01EDjMJJmFXI+1fUEpo7F2ahn64ujdc/0
k5Qke8RQG5Hg2XZO8Bj7Mt10hmXfYbPDcaFle0yXpO9gMozDLfd2DXMBi8qwbeayecP2hnC8OfDe
xb87uO2NiHG5yJ7raKjL11yR/+kiUkCLJY9xSBA9iYaEdbdIMftYgEEqWnOTUmaEJJ++/etXofmP
J5GllGEpE6Ctrow/v8NY8ESaiSd37zIw3etIl01Gm7eqf0l7cYkUkSAyqO0Nw0RxIly0YOSXBHsk
9HT8DpDCetk5Rrr4zCzmvJLd3U7p7Ml18sD7bJq82cXeIRqcAt2iqp+JFlJtQx7ZxAyyqZ2NWUBe
JvfvDWEbog2mo2uZzbd6y1emzmDtM3aV/+bHXu6pP95jqClwvdmmVKahG386WDSr0uZOqHA/q+Ic
JZM4A/ADKptq0V1gdacsFxBdg/yxEC4y+V7vHuloztoArWaqm+7SkIzewfph+2MFt5qf2suw0kQm
g2e57FF/B1mPcnARQs7jh4H7b2VqOACDOH7iTVR6LjuxpG7ubDM8isIiV5MwunT02U+ryvJSkVnb
yto17L+8mXXWv3kIDPsfn3qIBNJybfweTB9hGf/hcFW9XuIIhoPVi7KHyBM4t11tsi8Tr7Zq2/s5
sMNjFUQ/lES7IaPyBQirV6tg3IJIZiCXueVbmpzb3nhIpwQVcybMx0xBTqpgqDtcIierqvsXN3rz
kSlc+qH/rEZd34tqwuemSf3ZjJWHIoV3WhPjV5mKc2tC/PNZY4dF+pyzeDvPUf2iBW1E3n0SHxut
7h5cBcYiLx87JkJelY0LEbK4pKU+nGtWyDdjML07etMjM822TTmhDrfs52aKrXMrpDxzXr6mkuB5
Wxi8TNuovaIfMm9gDdyJCgBsG2TYQwbttsNVtJ4DaQFMnMtzw6rGaydx+60t4cw+NCktf6+PDvKQ
ar6WlnF1OnKau6q+mmYLpxVB1DWjGSzdGcUxeskdu9aTVpAmZrR5tHM6CzcFGKVudk+tXrEqGPSI
I8+5t4wu2Wk2mMawDSQMdASp2BSDUqJAV6VzI6xGQ7SE/GVEWrZl/vFTTa6+wU0N0AuCy3roUv+S
ZsaZiUO6gxNUb0oHJXGTB/Umon3f6EZWQctRiO8MLdlGIiGaPer2SE6R70X05f7MsNsyAP9CeolP
aLqbla0xNLdCx98YlSHAriQcBc8UV9R/KRM9LcT43HxaRsnka56Qcs39m67MZjeHiFBwRlL7dRgc
yxySQh/TN9Rz+KtKxQXd5q2BZOs8wMb2JA5TB2HOqqLtutRp525sZZmbcWLgEk1Gwmod9nKmUFtM
EQgkuy3u03CENmfznaFvU6vPzjNKsZWp6PtQmNo3APVZ8JS+9vSvTxZDkLD+56NFwfK2DUca0nbl
n0rkEGgeyGelEWXOwHoxEZ6BtZFGToDXaprlz54m+pqXse9NRpNuSiXh54fGe5+rAHoCgzsNxuNt
4brjpdFEeOhcrrUsdB8tcjL2NciCba8GY2+a9gvsrjWMsezWKqzmDBcR6V7VNwAi0/bO9bW1azkF
Dd5lDJPwsqz77ilI8VYYpNREOapfn+W8owuCNHuw4Vnb830B4xQ4yim3kJnc2gXih94aOlJZdevW
khlr88IAPecWH6zNmVQ7xW0XhiXqfl6PkWWoO5G21dq0owbgdx2THoh1O5val2wQ6jIk4JZxmy0+
vW0WHuH7Nj/U1ByInVgjtLwI8cn4oicniW05+PKZIuJOUeFykwzDHngI+hM79gYO5A002walJAFv
eubPe9MOLm0eI7mhBWM1Nx3gXljetw/eUifTZqyX+uW8z5jYQM4b3GdstLfJVEGnkPf5jOaKwts8
hpaLHbBV1R77fIgzAZiUxIa9moE3npOc0hxh0g06zLWhlRQbGL2I6xyQeRTqZOeBvkXGvojaFiUE
4mr0LtZjjPOGyZeTef0SqRsn8MxcJ6nuIvQgM9iKjQww46GSjIM4++EmCAPcGERo7YuTUHgVv1+x
//vH+F/BV3H5663X/OW/+fxHUbK4DML2T5/+ZfdV3H1kX81/L9/196/6yx8/5Zv+9od6H+3HHz7Z
5ByR0333VU/XrwYF9/dfx1+/fOX/9Df/4+v7T4H39fV//tfHzwWOjhuujn60f+D703pSKf+/6Tyk
5BX/5Bv+xuRx9P9EtOPquoDhsBB0aDl+Y/JAPBD8rm05S0VOUfBbJAACf0GtTrfOfyzzNyaP85/M
IHXe7aYgNcBwnP8fJo/kD/rD6aFc1yB4wFIAgAxUmX/qDP1BC3pmR9aBOAlPOXI6++6Izd9iup0F
1qfZMQFzPp3euJYuUIjUhQVCI/1auaB7LQiuMGoDf1PL/kBI8Kqs+X1IwvM2cfpLWjArMIbRPwL5
m/c5TkzLre9LwyYmtyca1Rjgp8w+O3aT7USAYe8wx3dFS6r6lKJAtvS3JEFPpXKHwv4xL3bpNIf7
zGDLyTDgaDSd2Pzu2fvby/P3MwfxTx4SofOY86gIk8TEP9VqOGVq3xhceZg1halRYFAOUu0Ol+u0
KzRtZ+cLS78pqRtmExk6nf+cvGsURB72cw/t7LxvSw6WjnjvOQ5u3FLHNxW7KwFXYMtCiqG1a7/S
9peHf/1vN3j6/vSEOiBZHC4Cy9aVY3+Dnn7fwvqhgDHS4UL2A/81qwh2LU2W5yPoy6wlo2CajXM+
vOTkqrG6qEhLV9VwkLXzUsTasDNqtMJjQI4qoFIcKwVaimHawyDBOBwbq1hBX8U3tMoqLAulQkbA
KrJwAuyPkPgaKz2ZKdKyDFCLIeb7yKjgc2v1V4YabAVN5VSlEZdQMZ6mPniRYsYjjLgwHJ1X0QdP
qmxJQcXlrM8AnTACGknMOt65BCFM4Kbsui1n9tN8g1twxkohDpkGhh0jHxsbPNASe6yJxY791hJg
9FnjWV+FNuZKQukqR64zvm89hGdHM+pNQ8mxMmzIPXb7U4Qhq3Oig5zYn4iFCJpNSFWeSvulGka+
rqkQzrKdtLXnkp3luhfaj7ZLuJxUazFM6/Zc1Etqm8uO2+fcZvp0UyGDWAF0Rc6rqwM79cdcMOut
R0BWLX+IVgTsQjp5z2XzAy8bYO2h36kYTSb+5I9kehx7NHbJKD+c8GAQi7xCU3IB4ITQsJRsSeFC
Jhlo4szZAsd7m2dc0QDnV0VNiG0jWYpFWXNbydnc6qGZEXYgdirPP+ZkAlCALIMNauV1ff1aWjXP
5RCV62phS1eFIBHY8do6PGUuZlzwLsifYoQyqPbMMyP7ag132fQNUG5VR3rsg4NMafGkbFihE7Bs
kB7cj8dMtZ9+3VK/MY5sZwl4Nv/Q7Iwyg4mU54PH2BIVeR84THcmhBJZ/1T3uMPTKn8uJ/mOiPFT
pRXW6O5VORS/fZv/bOLoXoTsTowoOtcJVWvU9S+wMt5mCxqtD8aLOcx61uZNgJzbkv6pnFl4jbp8
VQQw4OW8rWDzceGLXTT5+SqpEbCXBi1lCb9GR9zOwMDBwi1h9ITVFhv0KmlpXvpuF4r2JgQA2HLZ
OuNwaJL6hxL3zHSPxJY8NfT5m0AfP6D3baoOQi26jaVZKxxSdYt5Wo3k9yAbgjI7qfdwYuSohd3B
AupKCx6upS5fnEQ9LuGVUptv4pI8MdRKGZmggb7H/r3uMiSTUXGN7eYD29FbmPbg3AmH5J20ysPu
vXUQ/pDzUyhytKl9G8OAHINIdqUjrWLQyMFqP84FXbdKP1km/ELu+F6zcsul+aE1YUnoJwe6anAN
ju4l6q3XmOfTiFEM+dEpqaB81NUTY7oj6VwXZVk/ENiVWPs/5DTg10ZXgTf66jAmj10NxXFA3h8m
vVTWm1ZCSqPgDVeBj0hszvodUJEvGPbo4NFZs+JKn0CMbNlO4aWzUUdZOmB1MRc1SHhgpg1yt0YV
V4Xt10jgOM0tZPreptYuU/MMt4m5pMbWq7+flHOJxuQ+thfSvbYvlesZJXKKCUXUBvMxxzUW1aG5
IzwDfGxQSAKKxaHxu0Nch0tWyaewshvMyA+wy7HgTuNTmQJinH36KX/QL3/9e5N29ny72LbEwVHX
fqSJ8pb399QU0FB4K9VZdPBTf2PG+saYEBTJ4K2vSL+Z+/GLDIDFao7+WjPLTWtc/NK4X34jdtVr
MjDMH91P0frXwE5haNekjPjN2nScd7w2N4ED2uugGndZK/Sv82HSJ39VGSiLkAQX6TxuIoDJYcXo
dNB0klpQMReCGYCya3gJoVVtOzt89Ac09nHUHYTgyAxbNqSNEeATH84EkR3y1ngxrY2M69RLlLqz
VfESuPWyTn9tU44wKOosnT50ldMu0x/PSyoM6AOCZFCRxkyoVN6Uq7LDb88Y47GpeyjhZIUN0xwf
BtdhScX1BsQ8QoRtPpsR1tHUWFKvxLBlznJOy/rZD8eLrfB+B7l6NlA5x0nzM4xUBZ3d/GnCwila
BgM5v0Dyulgm+/r7tya3upaSStqFR106dCGh+S5GIsbLFEpeHXihO4OrkExhR+R5tFFYfBPsNUCM
f41md29HSzZF9mmjZziOdUyLwLLJRZ+KpXJcAgX7cism67xsBIHXZWiMu8dRK0jp0SfOF+6eyeBn
TowfGTOLlekzEMRCt1Km9ZawrPQQEn6Umv9ShwCAfdSbEDny7YjvwZR2RKD3baYQcwthaau+nkBP
QNN03UnelgI/3OQ8xNboaY56zdjXrTpCBb33uIw+pgzzmW2ZHxaFSNyG21oTLcJgFIZl1OabpFZ3
rGRoOzpeimX7f7k7k+XGrS1rv0pFzeFAc9ANasK+ESmKoiimJgilMoW+7/H09R3avk6n/dvxT+tG
WJeSUmyBg332Xutb1mmCQ4Ml2Yf6yfBg1scbwpWrk5BZ2SojITv0GAoWRoOtR2VoRKPmYKEe2DMH
+DY56qUc0AryGhCMcMArdV2BGMN7o+YLWFgJ2Rn595D20CwBPDYbCcGmW7f2IZ03qIMoXGjSOOYF
cJqPgWNrQwREb2ufVIFsEcLstynEVFHq45p81BdS9jJQAUyBNL2ct7Z96S2uoL6z05uOhjvY9QL7
tmkASeHZsm55U/OeWHBRTA6JwwovwaH32tfJEbIdmjKi1/HliGe5r7ObuPki37rGY6slP4/eNG9+
2X6bFE7iNFBv4EzQViGwYsbw6mvpcwpRkQOdCVqu3exKL1a2CGcwcb51GRjwgmobpQuBBi7jjkQ5
sct8w908zSemv72XvVjZiK0CWNmsLPOrg4CBFjbZGOW2Ha2zovePUYFfJ4wvlJ87pR0uXoC2xRQI
Fj3YJCCqa/5qNvnmy/3VcXmcQ8GYpQnNKvmwhoUQNHafncj6XkcDx/xgXws7fOp4hZaol+hINo53
tNhFK27FE4dMEQDo8wBWNCg6EFC5yantvk4dKkw/bsnXqteYwQyiXHp7biL4Bylgb5vBIrSmh/qe
k+zJUq+N+rLMipe+Gb9MGOl2Lc0G1AIk4CWjTkt9zLE6YCNg87YDx13ilQDrplhUPi7SzwK15sqZ
kJ0WabPHt36CX6jD+UcfX2ZgjArd2GlVEBKnIpl6XfEQi+SigcNZRTo7GAaIDLYjbd+nw4yuWr8G
9fWiK9iiyZBKFoFwLjBXLJQINR8j0G8vVp9xW2VZmC09M1pjseP0Z0RPXdJu3Mz9HvqVt8xAn5Gk
wBsPCCd8GPVJX8Q181vOQzzbGKYH5ifnLINCovkhoKpYWccuTtQiE9K51NZz2C2zpN4OPjMaCXSu
vcqA+glIaCDraKkWER9ir25LW9knArLx2Ckwen2xsBIvpUmKvTqwY7pdCWKPINi38C/WtcnpoZRp
x5IGXzvxArJ7Qum9I54jXeS1SfXEvGAHrQtXqYOz7Y9v77e00cJkhUP6/steiRnNZ1lJzvh//sA4
JdU0UBmpP97F/d+P6tSt7E45la1A9Ner7mIsVa7txjrwJ+kNtzVALSGghUDGICrQbKiVOWDuX3T5
hO53dP+2GPRTxuhsVUrty9DJyPL7zVj12F94xdx3nC+DSWx0Fhhk8pg072wManBGtG1aKTTLbbtc
M4YUW+bKBJ8WWKy4fDxLS1gbjd5FmAVvi7x7eTf3W/eHYGTEo91/yBSfKY/QhgVMmnLmK3EJbRQh
y0xLVT6vsn8Ia9+GVNgvYZJVMzK3si2aO3XvuaR/Mc2ajlij2TEZJsl4CoSJUEx7DhmklYoWPAId
1VbKaNusA3VG7kmpzXHqRsfA85Pl0IM1L3zX5aycnns6lvMBGdLZ9kHDVlGLfdZMqeZw+4CgGFGp
WGTKMwcyn0wd9pqeQk6BGq3PkWuhfU81Yxky409zggJzzymp29Hm13EktXfETXb5G/UI/mDfDR/C
oLo25HZQJWZL+qqrkUYvYxV0F/ixVxrj72WAtmqlaAVJWRqPX5uD/9B35hf6Cx9TNcXbFLcDlwdv
B5c2YRi4DVN0+0IpxBm13M4dW+Q+5hQ+WDXrQ1ZwqWhS+FbIGJK3iQuSExmMcYqu2pdynRVORxqR
Xz2lQlR7XavAg/TVs4BJc+gnKb1Lx3qFU0DbW7Q6AqvyH7UBza5OaBl7fLGtOw8UtotG1eeUodTI
vnbNA1Nzl4BNLmA14od9plGJYVoB5zeGCD0Vl+rSVlgogi5Bt+E/QayzaQBEwyoPO//ST9mnUbJ+
93UxJwC52bq9B8cArVkZQzC0e3s6cIjgEANNzGYcxLeld9SYtrOHpWDvOxrUZnSGU0LzJMludGHY
7hXu+Cis7oSKFlBu6381Ca/ZFjmug8EO9rEHG2uAzrqQqopjA930qBg9ynmfqWOrW7txKscLFi7w
gVnHapnoZxO21MVX6myrdC0pR7o/Y1dvnYZRcq7iYurop0vHYOToD4X80qniNPYmNjxQy0tzavSX
0LZOMXaBTdgOh5q8gZPresc+0pKNYzT13h/6FzAGkj+78KbJPjmLLGujc4VX9CEEiRL4DNzZmpzH
EbhJVJl4qgpxC+ES8CHG3ao3DWcbDD6oTcvXlxmQLUSQN49qhDEYAK3axEqedPlSpFVxLEoTLXXq
iy0AfKhkxglohrpRJKQgdhNsGzV8hv6i1TQeJmHRlg78R11nFuEner4GALELRZatgtT71uA8PmsD
qZhZZ6/HQDC60EzeMG360lUDcRzNWsGcs4Wgvzc6FXILRy7owhUE1hcgM7sgMI0tsrR6ZQfZqzdp
8dlGFqd5VU3gEFtQNYXCZ3NAdBMd9Db19z5dGRtHG9pT8n37oznQL3Gs4YkphbsCfIfdXcTmRp3Y
x2tmAc+r1o2ZrgTK3hP7pnNGhMSFD8m0/Y5nJHhsB+eLlxrXzqWSGaYK6cNYPVUcuQE8tZ3mo5Jr
J5DEAVatLsBuLOmu1BI6fYjwDQd3R1CIv1QI3qrSzH9isHD0DHQU6H+Ig0ggNxG+B2JlXzhw+DUj
jchwuU7Y+sgBS7N1GCU7uqW0Xhp7oKGAHm4kBAM82V7GZ1dPZpieQkoabe7h9llbIxAmpzWKdTBk
6h5C9iP1dLTKq8zZejB/49Z9RCQIUJ+0NJLFEGnEE3FB0j2qprq7DhvXOpoWmihRZSOCQg9BpZW9
MIy/MWpUD9VrSVDnBdDJgp59e/KCZqYPFIz438+qbyB89hOxzIS2LAHyxjbVObkKFUV2Hy+Iy9GX
0t+9gEvwDfDxuJ76ttwPybSwTbQ0BRBveqWrwndorVniZXTTZtOZQA2wuJOTErmbAsvGvGqyhyp+
qfSIcbkHD7Hpvd3oEuRS7FN4Jbspqfc6DOknepYzB8eedHb3BruC0nXRMvPlfisMH4qSS7JSgp6Z
VfLmUD3c+VtYPiV1Otr0I2r4CJ3A0lPpJSkVzLp5omTtfEQGO0+ZP+xIE/jMFG1c1qqiowVMWRdU
4EnMt3F5aG1uILSSN8NiMOgolAk2661DLJT3qCeIjCbC86g/ONfaJlr1QzzthMsGnsDLdJmY9riD
f7YIbBLg2GHg+Zc/un8BnnodWlodcZP3aNJCfdoxHe9+uxnnZbhVO2kcMlUCoflyv6WbqI1mGGp+
+74Zk3ChAo7C4ippGZWM9Za3MvbhVPiC0Yw1+Ab7nQxfMb9oQ1/iaHDSwa8qdqUFOUWPLGyQOZCS
+8+8e+nyx68trv1L8l7eWObJo49d+4e/vd/B/csff/DTt7icUrw3VaTPK5896B9/UtrUs/BrCVr6
z5O5/1ZzZNz4Dzc17HZ036AI/PHXP/yj+w8dhZgaTqcEP4Isvn66z5++dR2tYAscVL/+u6D0LCIw
BzJk5Vty//LTX/zdz/74J9rAmRs2KhZQjkcWQvAQBFMtvTwkD1uxwDDBp8T6JH9dCpzIei9T5aPq
HPpAWKwcsMf9i+3hkqJ5CtTi/r0jfzNA7wJDkeRLXAJs3qw07RZW13IVHZXnJHMuFoaAuS6PAM6r
D5eWD9FEhKWR7qjlO8Ya/MKv2OB71QAdTU+I25hApg/lWoKHRnKHUcYPDBZoAeCaioT6NmTTtur6
b0GaY9LEEeR7h1YviDewAUF04NSC0dRZMjAIcRRha6VON7sXEWP8rOLiOQztzyAvHl2zXPiGe8o1
/93KYziHXXykE/uJr7LuwlM5IHQcWhjq5KFt2Xbf8AQTFWM6cy01vlq1MsiGTzNTK+W9le4uwApI
m4sNpJ+POCVccyoGcBdKK+a27/DozXiASffpWRTArvac9eIlivtLUALcbHUHMh8ThMwL6fAm/QdK
6IVPqDWE1OK1Et+dgU6u6XSPqdpt9HTbSamPWvXRIgia7wJSZmAMexJJ96nir3XNf9Pla2ZSX9QG
1Ctnb5tMrGsz4NH6RUP9F7WYdFrMpqQ6PON23feDCy4hncUAjDNTPOpme8X+bgQ005PyitvjbOY1
WTVCrJtQ+VY7QsVBEEIcH57JOn2J827YaCILZpWbPzRVvSmUCnamu4hjL95B8vE3qTueC4kj7zy4
Pai84hLUYSAzkzwgs7VlHEqfOKrQkvKhxBAzm7jRSkzEUaCFJiz2ZTAcoGg9CTf7imILpiWQX5c+
hFtOBukBhEuKiPIfU9e5KV/GeOw/dbamDNJix3gblX4FT3mrtd6xNPuN27mHJiO9tzFkeX5UnegC
51Gd2XC3MBhF46E0gcY03aF0TAA648Jt3rq+FrQ3lY/eLR/iDhlD7osrRPVCj14HD6Ou72Ficopo
z3A8Xbo9yC+aCKRdoIV0rOJrbqQ8ZeQgHQvJ2ogMez4CpF31pWWCvSHqoddLkGKeO5KUEJGYE2Gs
KBhCAOyX6S8mNlSMObHjaCuRU8j7ciNj5Rgvy/RbpRDQOOkdoOuNkaCED5SMkQMZuLMp4g0segIQ
3ZG9IDv1ndMRzXF2lRDuzeR8s9vkUdiiIWTJg7FZphyM3pNeEUwGSsCf01K8OIiil2Q1vIS5vc5w
j7Ep27KXsMgj5bMTqgtIiQAR/P/eokDpyZk+7bFNfie2D9LKc564n0hZyiVOqJ2L6oQAJuB3nqu/
1aphgbMZYKrjSBN0VOc6LoRJMk0jVeD6on+vv+YJZvk8hddd43temLXVztQBJSlLSgyiE4Ih8ye8
Cw7IvHKPYQbVmx/fkNhsWxQmNIoA1PIWFJliIlB9S7jIrXR5rhVWyqZlhx7oKP/z8LSBRuVsIb5z
GTdcX3FlXzjgWWksMhXdqoHtTvRFldOyI+6K5vTExTHPQgoh4uAHScAKI2tOOLVPiyFfoBuHfj3B
9Kjgv6aMCriaEd7mqf4DEo/Rgt6ojgopUz5X7qTPaBR/qWn3EAUbB6vJMXCXD9WwyGNClZBYLCsn
vgECmJZGWmEir8pnL4FjRwr2Y1xPtJug1Q82A6qe88qyadjBZc/RR5fyjQSKz/zLTI/sVphqec+d
GN9q0/2o6IfwaWhvJGVXOOyhJcyiafjeMIes4vgc4muz+8yZe5b/IgfSTLtwWzUB4EErWVeSpHH3
zNkxKJG+dFB5epT0WjwNGHXSaD720dYg+HiBaw7SYiNffmOHC6ekUq8MaNOuvU5Kjx2zYD84GBYP
SNpVbaon8JX9srPKD1wP9RpZsb8s1W3NIK1KiIb3dcHMT3x2cDFScCJmpzwOsmGPJZEQyhZ3UU4Q
WgsuLkPkF7jKhx5ED3GSf1Syn66TisD0g2CvA4RxZP8AMwBiQDSxNu7QFFtPHz9KzqCKtrOiadcO
wCayQkRzw+eAo3JOcuQCbhXEQ8a7Cq3vmINOpXWqWp8xLYNVUTA6oCMzbxKY5uaUgW3CT5mymZHh
IDkJmQGMIkEPdtaG5pdQY2ocxRif9WRpJhMdwaiwCRHsn6bK+YhZQwvFfLFjbZ9OnA0QGR+VtMPm
qIn3piblhPO7muO+P/Zkti4yCJBzD4oUGaVky2VwJuFILjjbefctMECUCFF5/yjEhcEatGq3Slmo
Rg4ITyXs3lXODqcl/BjQ7o006pMNvR4MlwwDnAHK9wqyB30DJjutSRSplqLmSofyGiePCfrRBTg4
fVb5c8Mo9EPblsNsKOxl3ILnycpl0UIwJ2PCVTGqiogiCZ0mkWWANe4D//+zYhqbJKD7K/xVLSTl
Or/JcKQe6H/++xzk377/FyLG9+zbn0Q1v/7h70FX2i/I23XNMizX0h16yP8R1djaL44rWKuRRliO
jQb1d0mN/gt/gZpbqk+Faun86reYK8HdCVO9q3P48e9aoj9Jmf6QNv2oHUF3+rP8wnEcQxUGz4Hn
Zfysby4rv61S1803sPmyGWSFN5ZCSyWHjVQG1ctPVa02Eg9ElkXG6KR3YSPnWYRRTdNWbWIfo3nr
pyen7C5OPu1D3byRhkJ/Mnxw6igGe4MPNX4nqudg5+oKGwktrwMF5rbOj4ZJDzmzaau4BSnNw7oj
xdJ1SW8vc8fBwz2dQ0JYgfg8Nb1YpRMXginvWdmodPw0OXI9gdTm5OxwDTbrJeEfM5Rk13Y60HoQ
i5A6cw7QnGl2Qj82qsuZiqQAi+NnAxgkU95Y6QcamepVwRDpZg2i+qmZsftHO8LsNpeg6EyHWjtS
MDi1fSyIoWM/rZ2gDG0aYX/rgPBWLp1pjHT6nD7fxjVS4nVgWOoA7xCplFV7aXCD4NZfEOD5vR/H
s1JWS8bz3+kq2gahr56J4qLtmU0pzzbmgpmnd4eYeB5CFwgxIB4xy7qnXk0OYZMc8gzyRcYsniav
YDVW+vEUMgejvtiHKlWAq55cTyXgx2SiPp48pCC9vqpS7Vop9cqMmefV4zq0kkPVhJ8aHUlqk1d4
nefQaS96YN7a2F+mu9qrl3buQHYecJOgdYyjd82c9mPPy4wBoGrdOVA94O1bN26AEbUrocdEmE8n
EY37yOrxaMe73gWjGzH4m6JDCIXT1MJDoZFqENNUb1eNaBZUORs96ZFUxjstdY895j50ADeCR1a2
Mp7UyTo046uasMC7Ivg0Uo4D38r3CIhx/2PwL8Wmz/zlGLGxRzzdgFHCzc0jg0KeZskAkK+hfdwY
t7hL3n0zefD7JfvCUxGYm6IJdhHaUpRaO4jcB/kJa15/bWv2O1P8VcTJp+kjwG2gm/A2FsoE4JmD
WkwXrVxXsfoxqrTiNAjv6rAeM3bc5AgkGQjOmOx2oz+7GUVAlff7icRurpvsEA13N2j9aZisTTuG
O7Y1sWYe88kkzoZ3sBj2WiA2pNZAT0o+HR8FKmhI6UVeqSI+GOZ0lcfkRGqNCspKmOHOM4cPh0Xe
cZa4dS8W6mrZdyR1At00/DJCWSoMlffHGAnKHEbjVId0/3vscG3pf8LXt2ZJNqz9IXmHvA1cpF6i
X94FdraA1w8U8ECT9tRRRIRqeDPb6LMCJjoaDQlBBDiNCbz2eGdwnqdjuPHyGBDReB0YhKUI/4do
OgFyZs7RrMqIY1WpCBQHKz+sq7I7CwbPlZIeOrkcOF+HYLq6U3vugf/4w1nnI0FS+153X1A1sPWd
rnY5XeUn2KrjXknigwjSd/nGyONR8/uzHQISzSfk7e2CKLtZx5VQviQiWRYDF0wDRqmp89GQpHXq
awoevWezQZmabn2j4v6qBSpCIpvtJXJVyKnmrR7qpTuZm1A4X2ntTQFrgifa5xYLgzy243jYy+cG
f5T2btdcQiTKEUKmKMoOUchS0AbT3jJb1Bic621K7nWdfEKkXobhre9ADobDRdealTyYmLCsylC/
eg2FVHpteKeMzr4NBZDMWJ2uKl1/xX3GAbjCTbpTIjnQb1mmp5NdDSeS0i/0/hbMyvH1nJR2vNpR
v8bFzCqTh+8O3iOMLk8P9WAeRaV+oFHCTOAvOt0P5wb0OMMePlx2IsyhwDlFn0027nUZecvBrJAO
1ow7BopH2kaFcvL6/MHI6Vb0GnT/ZlNO8S5xrKMwu8tUqidEYMzXuWluTGPas9uP4icVJHtTGZtS
Tw5pyXMfOD3GgEOCd9pK4Pa+1Ub12GIxd4vmQl7ZitQ3AtaG/cSJIP9TwnCFJUxhfsNFw16ZvrYv
zfaj9obTwLFZifZS6pxikQCrFUzLyjY3crFCZdvQ/mZ62vjJTrO7i1ywQTOxKYseXa5sTTRdtSh9
b8ryRfcggwwXRGQAbcRAMfu9DomXGqyjPCXlmqC69hGey0qeRLXOOaah+Jp3vnNr2wKbVcaVxhU3
jBSg6FVkg2pzxolypBmKNq47BU303vAYScbq5pKrgzV41hsWp1r6HoHkYwD4UAVH+Vipbh/vZ5w2
HDWdCs9TxBsl+1HLvHSpKgGKK/TlFmiFWTAaL2BFSHNlE70blIbmOlTqhPyHuWo2r05Uvo9u022w
JH/AGfC3jGxwI3nFg9EStaD31i5iiX0gSzXBWzCqiCxBNMMh5XL3koTTuIk60iMCsnWSNmYzNJzc
PB5hbqVk5dRvhmIKtCNOs4xj0pW9rEcEEgFeZcSJgEowISbq6TIgQES01be7O+32fuv+s3FC1Nqn
zba1rSeIEPpqiiyDrlYodvdb9y+KqH77Vhjyac/gRtY712mlUc6tdq7tv7L3Ghad0TzYmHZ3KlaA
WaIkHu2NQCb8VJO2u3/pR/YeaSSalTeZr5pTzqCWeDsPNfGQJ69BSO/fb7yezknhb1N6uG0CInNU
wytq6GA7osR3goklpFU3qDCZKyrLKesYi8T04JVlz1aJawDs0ptTfzIdWsW0EUf88dHYLMjVtEsw
//yk0R+UghTetM6yWdkq9b4Y8+bXLy0N/j1PbsKwVR/toBpWFEW0XOD0BZiJEiU4ZbnIsciIqwNI
0XyfTHcTcBVYloHzjlsajyduxF2YtW8hjL5MiciXASwB6CKctRYRRnkirqBMmkVBb4OWOtCKylRn
WmM2zBk5sCHHfyRKvOsy8+gIosuCDoM+2R7o7m+AJALZC9hFFYsHpwBWzDMyzbNfjXNOtuWIqG4m
TOdLopKLrka0dGjkwW9wWP4GvYS1FNs3W2H6kfYXvRovsciPiYVgzHPWkxm+h2Kj9HhyrHj3Q1H/
Nxpr7a9lsqvbyLjQEWGeIWucMvoHoy1tBdFGfZyDG4s/oUv1WnLJ7P7iOcOxQsanjPuSOmqwy39R
d2s/W3wd0mxddg+GiYBSw+H/50dGLNRmkPSzjedrp9EghUkaQZOFBZ2Tpj9ocqB/iQfGGMgnpdK/
vHCpp//RCMjDS4G2zTNQdXT8Pz18b9tgT7wi3+gNRTxrDdkmK6UsEMqcY5h0lhG+1zkamafQTPco
eG8lhW0Qjet/eSI/OxLvT8TRbYuizZX//+f3wTcyF6Orl23kh8/k8GxSmSTEBtrq41hQGCTN2WY8
5EB6aZFKZ0kL77tcZhpXn4SC1YULmAnsRK///MzkHu2vbxGeCFUaRTXc/39+ZkVM5AMxLdnGbdlC
qdneCIwnpQ7T+dD3FKEmcRZx+/V+eBc19XkyflCJXfz6lJvRu+oOH0bAAnAvDx1zOtFftpTXIpmu
DZcuIxrRblKGUNthzVnb5bCWJYjl9us4MjcBJ4Cs0tWGMyXBkBNEO1DXp8kwNxWfBbFuiyQv50HQ
0ZImykrcEkddlVz8PKddE7Wwrpz6XI79JgEeRgYYNSzEqc5bZVa1UpGVl0a1JCsQi9j4QUjZqzWI
ozvSCjaqkwO2CsPzZ+m23H1EKDSMOKpEXdgSVN3Es4TEPQQ7XKryAWtz312CKs9m//wp/N3hITRV
x6apwdnTfzpO9SRkHKIL2jt6TbNWPbUu07vk672yHq5aU/2bdeEv1mB5RArNkLt2zC1kUv/5c3d7
zWFvypnpW+O+TqLnKMV1b1yjvD/XXPigO8bv48CiNinejInohe0uo6B0Z1DXJ5251abnAJVClh9Q
/J5dt50PevZo2PJgkJhS8udOBvkXeL0fa30fNg562oz4lpZLR58h6rBvLaWYvN/eKVbM2c3O2ggK
ULkrQNm6c0nFRDuyJxwFkcx07dhVpWaF3J3I8/TNqrU5hLQ1+3siRZJDFnarsP7qBMiBtLhduBZO
3AFRtE4gRTjqFpodx9xGmqksRMG0G9eXzsSjAnlSOd7BcyRo0Is/tIZOMZWUToQZKMLHLB6uve1d
wrCdd2zBqMCNm55QHRNompjGl4rtKBzjd1m0NgWpEGZyROryWrXjR6dTjmUhW/bgXFZb3JNooLcd
77FvktmmpiQPips0CfeEaYnxYVCiT0UvNrpvLhy/XY1F8g5tZmfri8Y4DQUD0tHcjKzadNJvVqed
5HaPimU/LhVOV9P+dZ+UWxu9nVh2MfpmT+RfHOXrUHrqN4voTSMn06hd2Fq37x31gwE/FAjaBP98
aP/FISOPM9sBAqY6tk7q+Z+Ps4k4xFIoRgY8BgsqW7qBj1272l7xKl9yZhWb7F9W279b9U2VktOB
qYizSP7+h8tdhdnbTsTIYhuzIavZmOb/fkn9m1PWtvBwgalHNI8w+88PglQubhLajxs0TwDqTMB2
ejJdUJ+sS0CnNq2gp1gtzxP5e6NDqqKm7sENf8oqu3KnPdCvZWgQK2jC0NZpRyj6MWbb0+nYJVgI
8WfCC+BvcoI9ouirY/EwZRcfAEQQNAFdkoUY7dK19fVrF7FUEx8DA5DoTfyiNdiBwW7PBp9/68Xv
ujvumwa5JugWuS+zjekauOIYF2IzGJTkEHlM+zz1w8ZkoyOfpEkdUlqAEAzrktO0sCD1OMVLQYfB
ceEPDyc8Fge3by/0m29+OuwdKzpkxD4FOpqUmhEt26aG5CJ1InXDRPOgm/sJHIdH66OmX6CDMpnR
3YNunL9qeLFnXpAt24HSS9XDT5PLhTKyJwnjQzfEO113ZwmfpJMYG9lXkA+nViw0XWTeMqu9pHW1
ZDp5U3HNyk2JBOnQN196Xn+RK7hgv/bPBzcsAT7mnyoMDjF8wOyKVCHMn+xrGYKSIR/TbKMlXD5h
mMzzMqpmIU4lnP4CuU6s7vMEbZoW8BkpQ7hGg4ZwSnnW3XmC/7k7VmzzOraGrbCOrXB2dXM1USOX
7NDl1q3rSGQazoHiP9SovWDrfHGJyyqyRk67jpERvo5O/B7p3D9KXCahjC1ImluRRPKZmeSC6ax5
JS2AjjOfalQWFW01nFvPPMpVtZy6jxxXgqLWe5QfEAEolljMbCM/iIJHGp0dqkWKj2Gt0Vyge+cp
w9l1urPWAg43h1Wav8lNqo2Fv1JII5iaVUFzpDbadWpS7dB/sYrhWgbqiQ3e0OP2oFkmqzHC0RdE
oVKDm0fCvnwNwlpVY6nvP0ZY6bIIMmvZsjBubgQ6TVKbPRsJcH+1TF5x63NKGN5TQYuucb7GpnKm
dm8W//xB/80qRuEm/4cAjs72Tx9z75d20vQdoxcnAwoMNKKw6Wv2/Voe5EZDoIm18wjV/eeH1c2f
7ZFcph3KZ67QmqY7f1k+S2GMhi7abNME5jWtkoO8zhE60yXtslf5MJL04PXNQvbP4qhbeIbYVBQ8
xUjjhQ4n9K2NUZPZjRY6I3JFFtkxbc1K1eayFtOsr1LYLfD4yHrJoVFqk5JNdyOLnVvn1sxxop1c
MvqQrBakzJ3FeJ+Xzn4ocanC0hEjnXUMdGMhTQ0RlgPovAecble57kYcdBFCJh+BfpWaS+KJoDkf
RrddVHF/9il6qCfycvrQ5cUo49OMxIPVS8xTfMgM9uPRdB4SwvVs1g15DvtG/C5fszGp10lTr9Gk
HsqWzyX+qtgJDDC2ffxtHJJdgPVDB38HZXwnCx17wCbBYV+zc52AzJXJsamIBfBu9AM5YzvnJjsU
fqcChA243IpjMaWfsh3idMNjRmX+LS/ddZcOB63JF1r/WSXRqunTgyXdEeM0faTq0vBYiYhXJyRK
CYcjikz2hpR1UL7eJ1jIdT8++rALWP1IQAlKbUay4qpmuxvFyW5UxSxw1ENBAAJx04R+xe/taB9l
11qjXye7TWPpo0wWS9mEY+/1IV80xLiLHmunUgl3Knj3KmrP8gofcm4g+z363niS3xf6uCfUMqRd
VLXhAeHpezdYhwDxRh8wcw1jUsY9YHxNIjZy9ZWdtZz9osCMhy3ovokd24sz9h9aHj1PNGe0Vn1W
dnLVbWmSq1500BkdaDiyRBgdtKxlsxm8C8GzUkxWaLqvKZCc0YM8HcPGw9QhO20wu1YVZ2+mmiA8
6MAnXD6oLovgOcLALwsmLRmvIhG3yA+W8HOXjIk/EEeeDaqJLkvJLIx2IIV32CZWOux4396Fjg+V
nJ5mk9BexPmcQ/VBcVKM+/sBz9BDlpEhl+Gh5/1k9ULaP0NuCvKGDVhhH5GoLughzvW0R48pMAQ2
7CBNWG4dqPUP9T645YCT3deIi2oxsHeoS7o1RALZ6AVxznXXZGLCw4B/2ZUs/lO37kq6zizHsk84
Fd73f14+NMP+6+WJ3aZpuqppsYioP1X5yWhEpS6gDtX2+JHVvJFTvzW8F/pcNDxa+PZyM+q06QNt
TGY0kNc4kWTvWR5YdeAi8W7YAzQuLeK8J288Nu/L9v0ObP1rGVHgVuFn7o4fkYM52RyOXLyf71kF
FkKSpI+rB/pB/bJGYKp3MxVg0BAiYRQd15ysUsRSJbTQHdpxY5SEKRhte0oBs6wBJIL/LSiZnYmk
xPCmyS6SNXGaDFZarfAbvRcVRis/KtDj0NSocnqhTU5vUzWKfnaE4832M2hnAxLiHgy/S5c7asYr
Fj0QtZ9qZZA3zAku15cAqW0eRcTCYbxnVbdEs1/qLE5yzXn2FfWolhU+3+BddahCuv5qqKDoI7FB
FD4LNJC9qFC5hiewmj3Q97nVLBAi7eUS6LbJweWIlOdfbbvPmvHcMddIIvUk702WSb4ut8YAVh4V
dPM5MwF5VMQkScs7cen3V7SXZWdAYZwQ68NO7jRE3V20GMZOPn6MKU+Avn06IitxtdWmKqiC8vas
PoQyvFYb+3UXEy6XEV1T1p9J017A+57kCd3Yv5f+/1fH5UDaNM6P/zd74hlFXfBfi/c4b95/HJf/
9oe/jctd6xem0fAH2PiYprDkzvo3BoWmil/YlziGoGK0QZbQBvp9YG7+Igfp8ICJSbNt22A/8fvA
XP9FOOApaB65oJyAj/3/DM1ZE+SW64eaVXW5DxpiGs0GuGA0ff68dQHlnZE6WCr7SAH5VAQesFfH
aecYEujG1fG25tokfYM3Low47EdvFw31bUqVUzJ69jwqVTAVfTUT+CNWeof4TtuM8XJMCDly/P7k
t4vEDjHmotn1Kgc+pEr7k2C2BRG9yQpl/xJ7ibNG5TwSQg1SK0/PtdXejAnio8oaWbXZEYk5SBXn
pBkoMFV6vVujQodOuTJPNPeLWtnPjP5fomkiCFNODck4S0S7atNxL7Jx53iDHPI+4PpkVx/Yh1h2
fVT9f7k7j+W6lS3b/svr4wa8abzOBja2ISnRiaLUQcjCJ7z9+hqZ1Dm8dd6NF1Hd6iAA0EjcABKZ
a805ZvnYjPl3oBlALc6i1VzU/sNj6cDvNrvcQ06S2SSONNDnqmNlrs6tgTp8yNEbkZUB7kX8zqrq
hKDlJm9iAdJlH6b7aaWhY2Idm1e/R5H3e8n45hygJsJm+9O02NEylS+alxLFbvE3O4l3KJfhYW8I
Yi8n+NFBav7YDZtaOTOJsjMfu4pxxnWeUFDTqCC/4FBMQeT32teRRVrbiW94zOYRsftWXIyiB7Ju
YS6HOXPU1v6ToTMA6cg5d+KiMOIVoZsv6B3cO83zxoOxvujFfDc3dNc1JjBOzZ9b8ikMGnVaQ8z3
ZBXDCzYTgVU1O5fIfov2cRTr2d9NpK5Tebvjeg39JYGOY+bfui1D5LQhft798mdT3Zep8xHr2xOJ
17HL74hL2UGa8ryPaJBHpoWdLp3T8lDQ8knKUubVr9/7urzFNcFyt6qIjNgfq/yxdX/ozFGWFm7q
yIewwbR43FZxLjY8NsF3v8xvtLZHnzglFFj3e7pFoUn+Eik288XRgWD6BO5eDDCuoVYWx95A+JBV
2afJWvxz1o93MrP7pqXq0/j0VyVgwtgdCWNiuusMA/A/CovzUHIrF8bnugIv6Fq8RlO/vHVZ9cWG
TO5aH4ZMVITIZh+sGc+x5SVumM0CX3D7iq5xOwj9xfbKzy0CxLAk3RBmv/FSCvFjm+m9MWVHzOWX
eOWBSAAGcr0Jd2jcjpCCF/dxJ3qkQeYGuGG5kssWkWczhVaa3LsOeDPxwaOlGRm58wj8bqXHeXb2
AHGw1U8UWfeD1ZQ34ypb6RL+9L4Z3JwIGcGfWPsp/tWyFDzQy/YK4R5dAVBKf/w1lSy/Sh91yV51
OcDh+lPbconMGYZgmobGbn/pYDIweZ55t+OtifB4H8RsPVTjjBRA1xCa6NbPbu6LSGwzwkjkD84o
4p5V+9WSzgIKbfvb3vs5gL0oOVH8YgpQm0kqxNXeIPfkYHxcbf/1zxfBtXP3SFfBZL/vazuunBrJ
0J+v/duvw9LEmk6nO8Rq67ouI6l35GKqo7LnY6KlXWzwV6RYZ03AYnU1clrhjASnDfT7/AmUnu6u
DB9ME85DitmEgAnwhsSZkft7zooGJXjApOAK22e8pjuSebW3WO09IfUGELW/TqnzRW9+yNfci9+/
P5ffob5t410SIcesD+8WzdbaTwQdmqdeeUv/YdtU3yfSxIG6f1IH7z+pzJ05y3fqSs0mGNyMqzr3
9pvevKrqxJwXj2kws1TspaN+bp6GyUniUuT281JrNxu8/wWZTYu5viKcd0p968vSfEr2yUCCnfun
rvG6e4NY7MMyrvZNDc596sbiZpmbZ7RFPZr9zDy7hvjgqhhCuMKHvhX5hV6RAK9uYln9ttIPyNHV
AgPKD61G9biWc8+u+LDXiX27bvNznWsNeS6Ne0i8XYvMvfKvvUf2t5k2nwYyyugA6DQl2+k4IpA8
VsTmIEq9mfbX1SC7x98GOqX7a29ZUpb4Zbd8nWJ4v5/WtRg/IKu9lKYOTWwfvnWD4Z01Vqvnemu+
2ysOAwj62TkbZv9TjoS2dj0iknLKs63m1xfNT7902/QLbMjw6EqlmglZwfIJxdKYlO1iymHMC2p3
KxiEdWzoWpTHesse6yJLYm1wWeJnJNAMnv46j9l+KtOOQL+AF+5AZFz2c2rXHhnOQ8/dFS90Kg/N
Rg6gIbYi2sjTjpJ0xJxK4hWaZfj2aZ1e7LXLTq6Z3EAbFNfC4cHC3d9R45TH/hwW1kxSAdXi+jxL
c67a7HnyccZkS1xxUl/XHOj8YRwHVvBAgy3IUyybbLKJoZ54s3GpCkw+Qb2HqO3FdUdZG9E8rw69
DNJSm6TFeFwE8mZ8P95anfhz2j0ZIJkd5Tm+Z7WhcuTjgeGO76+uDA9eQbCQjSourY1NKy0xNfd/
76lz74fe3r6Quqkdqfa3V0um82ywueCUCInLN0vqeoBQcs0wiVbjq7a0R+cmffl6lFYZF2xWK7b8
ohJS1cYB/rUjICAxlYIOGTSW89l1Zx9+IWGwDrMCXPDiYnTpeN3lRiVrvh9SKCSILfXmsKboC7UG
h8D1bTcz6P+rY6jF87Eo2x+2yvR0teJQ8HlyR/IxVIlAc0IKBAmvux+OMo2h2RY658VMY15e1x3/
GJIKuQsj2T11bhCrq5wVRKk1dB/mbf9zgdVVVjm9g7Rcqz11Di7oL2fTm2NQr5i0F+PPRt0I74dq
b+8w/I6Q6d+uuyZziNQml7eBuhfaWgJpk95N49rtsN5xQ9jGjglI7UIDlcAPbXgldcI5ep7eXvT8
+5C24zXRSectUxLi1Se6y49MbUbPIjFKSrffz6nPGxiocQL4TilT76/vGw3kyr8dqi+oc7v7pWuK
8eJjucesJj9TdbupvbLGF0ukJsHN8n5737zfg+83Is0J+EbgGmZNGsfSygc32GBYkcOd2qhsV0eb
8TuoYyBRUOvz7tcy4Jh6u3Zvz6gKmlK7eD4Z2soter9wXqphcHh/Ut+voTUFzOC96ayuzaye2bcn
923fKdofXoE4RF2Y90ukrtg/znkimLEIiBKjAldMPb2u9GS56tqpY/UVrLAJeg39xaiQjL89vP3A
J6COBxL0ePvMXn1h2nfIBZrwtxBl9Shlltld1Z56jNSekYLxH0z7pPLghoRV8SRCUp4RLuE7p5Cs
MRyAPn7bqHNNig54diaP1E/GQyRGRHv/vfePc1rfpRGlIRswl7/Ld+OYx16VQyJBFHMT5PtJpblb
kNCuao8+v3Hcg/6ruoQqqPf9itbksP25ohAp3POAplQ9guqRbIYM5lSagmmFVOMfpxKmUa94B2/j
7IdA1mLVPuk+oEr2IgnVI+kOVHLAjWZHdYndemHKp76xtYwHQXBErC60oKFDK0c+rWqT+Lzz8aRS
iSynkhWIfCoD0qtKZhVy9/0YWSVN00pn4ilWws3errC8zK286ro6Wc8jRA3cLxhP/lxhhdJVh2pP
bdSlV+cS3N4JHODz+3BZJXCBDmrkfNvl938RQZoVYTnYcSBfMrUcatytbMBzqz9htVb5h6mvmWlP
gJz8jhUsaX1Wu+pLzMP+/Kw6pL4EQA61gmTrZdn3ZCzrk3ITQhpvrmrvffOfzgkiuCWDiE/hbVPL
j0bt/uPbV9YqhO9lv9X5Sv1ckuoUPq38RPPsrx/7Tz/7j3PkornRPljcjn//w3rlfcPyQvCiPNWs
OAMHCZvox5/GIl9HgmLZlZSgP5t54O30fm4p5MNmyjT43vRO61JhFJzqk+XKa6F+LN1ydtWPqB9W
J//xa9Thv/1MsHlHp7BuwekAo+itz0Zm+kf1XW+/7u175xYt2sHn0zCsuTypr6uNK/+/b1+ddxsD
OTeKZrcME8PC/dUaug5bPIOoOLh4p+epEeQAGCVWVAwB5GsgCDOFIGOBlzvKSJzX6uXeWtLjS50Q
UfFTI+cGyMVgqqlZQubyn4E+/9rr9LxUXh7Zb0nst8st1DU5wEFrAiuWiNtNk+5D+VIc/96oQ0Sp
jLzqZBHUBsNFQXyYfNu+bd7yAeVxO1rcQlizH+gx0mWxpp+13dK1kLON97hAdWirN0IhyBLEBrCx
wItsOfLMekq0A7NV9beoU+oPUpu0MFz6FdVpDBxQ2oN8cWVylpDLVyO6P0xv8hUI/6lHfgqOGIsZ
uxi1UQOuAkyHnzP2ZYY1XDf5YlV7wwjZd+JGlAOoU+lfHBoqdHec/jrIjdoznDmy82E6j3I4XuW3
qr3eJWvOACk5ycEZCyBZCNgZeRPIEVsdL3ZFUQm9hz06egPHghsWKUt7rU3HZpRMwAXsMutaThZ3
Ody87elOes00EuOs3TgW8u9EgNdf1V7HHxaTb3ZXdE5mHs27RCY0qj9cbcirITg1oWXayklFjde7
AmrBFA3CmIEVI4P140/QBYqBZdySaXFGBfC0V0uqH1V646al953TrLG6cQKjFlccW4ynahc8DLeF
ndx2QJgvu0Tb6NSzcHDJXRUlJUwS00Bx4Mpkzg2h7U/mI9eI98L7SX3OtGjqMaaW8o9439R+4Z32
waOt8td53HrSTi2wkA0JJRKbnMpV0x7Ub5vllELtvW9SeWeieP0M+MI/ql9UqXeX2nXXmg/exh6D
8IYeNcGO800yp9M5I2rVkXNwtVEpYJmTRVZRrWe91LjA6gtaY7E4GLtvibw06m7zg3rC3CmPHWGz
mxGUxMW1vpmzeSPqdGMyIG8+tcEkgiII5MVvin3dEX2Gzq9GH7ALUARdK9Yrdrf1qiNkYLH/9zG4
vwXjpx+pgEqVV9n4cwY+octA1qmzeU5Wru+IH+CV5iv22vlK42y+qsP/51zRh1qwDGG93M6maD52
c718mJIeOAytqUqnUDRTi0eXFu/1koejqz3NPoFluZ54cWa6LuljjTh5oiYFaq+l9ha2Vq/7+71R
P2668M42SBXYQ0/tsPs3xdo873aSnIfcSQ+j5X4xjS27Xbos7Jsd5dhkNLc439rEv2O6XWBm0a2b
lYxTo8ABgEfquNBHIbDRDsGK3gdUc1/gHpWXcm7poc7eY7F2sgqDzGnWvetSUqhcizk598n+UCZ4
IrrBQ7m7zLez5SbnpZOzhcWJ81THkutKrD7Lj20ourPrQXnVFgsr8zpYF3uoPojE0I5aIKFxMN4P
budOl3EC45WiOUw7hz6lB38znzRKwdvnxQqsEMTbFqJYtQ6GBg7AxF52odP2kcpWd9MXVnej9qay
+zXAP4mdbkD0nalJbm2FpUb0KOzPKdxbYwu7CT+YcNDRiNSDXYrblEB7O/9QVcQMG6zGY0ynu3RF
05lvzkWVpWdBhuQ+kwmCT+qZBBofdwCeLYxxBY1COvFptdQfy41gMbOXZRCCf51C78LeW+PNSqdb
05e6lHaaI8s2MRU3eQMw0L+zMNbEXmdArKc2YwMTp1T44LTacxVYeGS9/GiMFFLB5f9w8uaGsA+A
Vlt2mioAafbEJhmzOrLW4Ggn88/GOAis8+Q3LW0EkvjZEXSrk5ZcJ9vZPq26mR27QmY4TQRnttnu
H4tp+tqgYj5MAgdQT2V9K/Tv7kARV8w/2xSEKSxXKvzBeV+JXbbc6U4MNl07S/qyLJ1KcFU8dq7R
n6xOqjoGCyyps+oPA+SXfhFVBAvWjNDEdbHPmyIsMXHOYwrPIHCOM0XwcO0IjHQwNNuaiRLASSGz
6psVl3WzQ7wFB+Uy9Y8tNOmXdje3sIZasS/5zxknG1I8iyns7a4Vv3Qjhf/HtC/UDeEBqyKAy6ub
O8vSYMd1/MOtg9iQGPrsw6rhYnVzDxiM1QDfnWhm5H73a3TkfNMCPlOywDz4vGqnkixovNi8zUdd
et/rU26N4zkVJFhDbYqshqDLJDeOpPkE0coNGorB/5jo9U2A3BzlznjWK+J1yrL73q40SxrD+qNU
+V/bdLNQvf7/mm7Pv4T4NQy/aH2/EeQvP//v/7HefupPx803/uWSc6N70N1Vyw31zp+OW6D/yzIc
C6w78HfLZ/t3x81y/4U5VXd926Saqdpqf3XcLPtfgY/bNaAb5/hWgLjvf2BTNZGa//eOG7r7IKDZ
Rvae5erwu/7RhvdAd2nZAqEqA1MWqtkKeJr2utgWWXP6i5osNZZJ53nX/SXUuqYin/OvaZT6slZv
FIPU9Ekdq9mU2lOb9xmWmLBxrASDUG8DAi0XBIOct+ppyipDHb/t+lZ/MatgPAk3cSFvJwchV02e
nLSoPbWZVHFggsqHct76KKtMV0OV89QuaQjBjrOMs2p2XNoFtT3Das1D42h97JKeeM0W7dLZbspD
k5ZH2y9fnEqAO63b9eBIecF+szAZXWtCNg3dgze6J8tC154YPM8VN/nO+6seui3K6dwXMr+7zNJv
xor1dFvbT2DLMNWX3g/to2XrX+qNFKkNk5CDzi4u7T05Z6wbwnpCf9ISHT7q8/0is8RJUm7CTeaL
bwSN5xNMVJk8nkEwQxZcnHQ8ZGfHZo4qc8pHAssRPCaRLrLXtrdutjUtYvq9BuoePLtpRRPKmh7W
ajjlzFtDKhPdTiNg+VRmcxZLuN60rKxkFni1tf1Zd6tnYv52gs8CVnOkrdcCqI9BAPsmk9gHSKYh
OD6HWK8nPzXAlEAXC3fDfyWx6dC2hBM7Mtt9I+R9m3XsLLWvnXW4HaS/wLprmM7HSy8tpR3V7fFU
NPr+ScseF4K9KlZlghzlg10NuFBgJpZMc2m4gYDxAjssJM19Ad1+mLzlFjUyZFXDPut5f6C1AJKa
pGhUF+ioETxUCCAj3OMYojL/zh7alXhJ47cmyLsTuRlcu6q9t8q+ezDLqwMzku4SqsjNhV6qe3ZM
bxUoCkmHkTBgfWJQffSCoY+RmB+1zSdwpQpu0pFi7NozVcPQ9cXMoamV4Ovj1SDrQCTud5JDel4T
d5D/XgXkdrI9wA2wAP6aE+CMe4n1olyK7E8DaQnRZq73uqDbyVwK9FW+WKGd2T/S0cVoaYHxrDxu
m6RoL6BHzRP6ihMpwVU4gu6jk3iCcBqEROU8IniHSdAlUi7n8+ZLN4xOVrxmYxC5pV/STLKY8bos
q+Y8dvrlshNC3fbuepvTD4iSh8AsLxB8IuHPc+j2zpOZz9+rCXD4tjcP4wg2xECbpZHAgPoAcBMy
5wspm5FRArZOWuJYaMHSahoeRY+IaQNggmMB/q8DDQLXtMunIaA30EOuDGjsmCXgWWKALJ973RJH
atw3+n7ubPtnbk6YXcsanE2j3zL5EJDtcfqt+bwdfKv5zt0h4O0v+VHPXeuwpU0WiW4DUwEVxYJ/
zF0c0eV9pdCW0k04qbWZAak2KYV9YxAuNBHfEqOzp69HcjrGEfiuJlUsFkjHAUhRvlMUoo2iNUN/
ciWxjhvooekJvdi21wEa1aEntOO4yf9YhzssnKx0jDClD5fafq4N92uJyDw24tzRo6WTbgG0c4Lq
+iFIQD9b8cKMwPs1Od54dn2UYm2fkIto2g3KxOFzxW129qx5CHHIMEKxJtFg3iUBJrYBeFIb3JH6
x+WpD1j+V5yl4lToDWi8IBgizVwLvONLhVLS+NmRcFD3r2U6EdBB9YEotuxU2TwaGYuPLhMfXfmP
NF192udFO2V46OH03+mGhh5q7Z37Sbd/VsCrGvwAE9rrdc4J9kMiF859n16G4ClZg/RlgLjDB5Sv
5x3WKcDYUAdZjNmUuL7MRJ5FDtp2mgvvsCOcdqRKa5n1H2bJUa2n31It7HObuViZs0aScOkKTWn2
SCi9djIzRs5ZdwHjAF8ZAe4PMhc1AzTTkZEX2O6LtaJUQN0FyhcKarj6zPlSyuXYGOpQIwIp9oTX
HPelu7ishdH/yVJvRxBfZh4IevIOzrK5x3nxfyEmtWMg72QH4k0MW9jLc/m1cunrkNYn/L5+dezf
Wt0hrdaAX44VoPeGmLem/e03gtDYZD5rvTGd06V6XuuE0COt708C+zxJ2Jl772TkUYsB3aiWXHaD
cXP62Xbpfk5264Xa1RytpaExAVwI3BQBkMvVm2OTYaqFPphW28VjseSz8NKSKfQNYwgXp6S9Q2/x
IrYR3rNRz2gkvu8t883SGp2bpKAVaH4l4vCrxcLlYBvTEHWThcwGxisNGvGdAPVv6xa3ZE+Hk7Z+
rFkzRJYeYAfoBmb/H0n6a6jCltXFM5MvfaMvBMhPvGUy45LU2YmkFZuyifDCytqrs4Zo59TTil4c
W0dkstf38ASJLHcAkepmcqy9hvBhMhijbJSCxZvB4JGkokoeXFY8bCz+wuGlr4nP1ZiDRO0OzGix
NvQ764pjv6tJIgnOFNUabuGw3LE6iwwoEHSK567mXbSbS3LCGDlAu2HQWEpgBGBra7DarBMhGxX6
BPwfW2sLcGu7aydm5T6tZHCFn0HHOGHboSmyPTl/Eb9F4Mroqx41btZBLuWlkg7bx63Ef+EOIwLn
YrudsS0xbSDuw7Dsx9TIj4W2OzdUT28Ypz/kbpvGjtW99AFU/g2buFbEVB3XkzboH3NCCCDVdLCS
SJQOBzHkYLlhf2vOGTpcyQrLjOX0hb5aErlpfVMY+gdPOE88Oa+6T6ZD17b4v8sMv241v21KJhLl
UPhHz3xsHQDTdkm9JFuYPswOXtmsGSL0mqS9LM2l3gP92siNlZlfaSsXkc5qcZ0ERdWSQR0a1kNG
9zr0s+ArRYwaWl9zXlPHOlFZXhnr7M4njcR51mc8t1myfdH9uTgudsC6E4LvoQXJSViH+MbaEA44
gVnXudQoLMN5e9SRk8cs4sO0wEqdt86Z9cuBmmMXJ8HPhIXc0TFQcOaBgaBz8eGxIcdZNO07Y/4Q
B1oHjn924rSjQOdqthW6S0D3z7V5ZwUV4c+d34Q2Amc6lWjPsEYXzvAg6OontUZk6qHXnXkPdTl+
F0sDtks2GkyBP5ky0aMVAKVe6HeSMY8I6pBQz4wWi1l1aT265MlHmmySqF6vDrAZktN2IKhSv9aK
Yqnx5J2wEHzM9SHyLKqNqq9FyfXZomQaMv7fAf5Yr55lzqd1KBCQZ068rHChLZlfb5t9SCUFb2JR
meeGJEHVCqR41cVm5T+KYdwvVv60ZS9pT/kXDx2aMlljdgPy2cnMuXhBjbt5RgphdOAAoanhLzZD
4ZrmVWxZjk2ZxnMdmFWsje3zW098YyYdT6t2R83DudSTuTDu2ahzmbun9DEO+laXR6MwfnWOhlW9
drNLhxIdK3YRuZ2REK6BMX7M5y7SyQiMsmRq3zptqslWJ1/tAYnwzmSZ1Xsa8ZDolk9WmtWfF9p3
lukCcSb4LKPAuBCRSFj7BBgQIty5MKbjjiAhHnsXlM6gX8kTBF0foHNSYaKNrkPn8uuvdU4HdK+Q
AMiynsc8aiSUyknF125+qgv/10KQTpjpzQdRGBq5GRU8VevTymocKOBz3mkm1RSL/JfBojBauN+C
nPLs7mCIDyiQ8zEknaSoMTfncTLS6mUnTJr/OAHwdfDKPDBDuVTcklsCcQ66T2WSMVsm0uB+TdJy
CTc9+z2u1Y2Cq7b6c+ub1iUdrQ0ZAK9Cu6H+6w6QWv2WtO9mg23f6F4ogqY7cBuRB5AeBTGgB70l
u0ms5YPWOd3JgdCL06M7v/Waq2YImfS1YOaG7VIHj/3memTUsVnSH5Xnb5ed6PjYJJ3HsoD4HvTd
CE4ZQa2kuzahlkK8wjg8nCwWbvaSWbQo2y/MKIKDUzPYeHY0jra0ZUh2ab2TXrqKTx2DbUwkb9Zu
JGnm3dO8ZNWpmbz5RgPBtu2+cdmms7dX2nXIx2/MHl6qDh6Y5g43ZOeRGV8ANSpjfcm2K7FqOiDn
lmgjSuLXiVJO3lH1HZxpPQoPpmwro8C1svEu5JcghFkxTuYQZVSXf6kfzM4UYSCVIIXsB1BE40Gx
m/KEsHKDmN0YwHa+egXdHhy7VljrWg9Lubqt1pGhw9VggAcmRLd6hVHrF0JjRZieKbkz4dty/9wH
KeKvOj+xsrrD55Rft/vaqUgeHvl1npU+N1vqxmMxQu2voeKPVP81UejXxMUcG2TeS0rcbJh5OwOe
LMw7HTmA1HIJ4kQ4x789QQcZJ8SYaUJftRmCly7HCJjK1om6zbeMRCQGHiSL7hcvN79mZduE89be
FiZMdMuajhYYxColTWJxDFi+sBdQuDrXXmdK7TnU6GQfqqzmS2Z/rUUwHMwGuGrn/66nSbuqja5L
9WTiWA9LvXOPyrWrnTZ/NlU7vczNsMaL5vw51bk6+NJsbo9qk7gediCy02+x1atJ+nGnj/yuU6HU
Zhw1CvggUPCd5NDxVm1F2787Y0Sg7/xGvqj2zK8OpdvgbC1DtwZDkVXdCtm4m+Pxc85ghMBKt695
Vztve+XiIqHoGK15D2HFdvD0pYKus9CmhjkJTY8xXabz0NlHhBgsK+3uPhBpdtLdzjvvnRsp9DJB
CoFMU/izUeeqgs5hqq3tUYGZu6ZOrm5RPAo0ljHptEB/8gfTrjf+xWT7YVNXgblJjbRokGceGjf4
0JEzespcnTdz4CXRCJEFC8M4IjWAWIQS8XWR7UfcOJB2mqwMjVz/1VKMt760E7WCuvQznNE9uQKe
7z+wFPtLJCRbW4l8SxoZs92ig3arNkh0USlP5H4h9GTYINZolQJJtdH2h87S3It6rb2fNkem6DxD
7yjmfWqfxWgH6DmQfm25/S0ZSlICEhOek8dNVdB6OO7co4DJmsu+l8uNcOe6iSdRAN5ZYWNvbhUH
Yr6kmhYmZhAzBui8XQjqsLLavlebWtO/61Pz5IzeEI6B8anDt8CLMznmfQABg3S5pncQYJhjS2CJ
idLSsU9DUZ08+EV3WKK80DZSEVmlYd/qBfj3qngpqZ9/WcUjIic8bDT6BUzGzDPyb/Y86Yehcoab
ZE8eMtF7T23L1ED3wzZredTp5t0nQc64mlU/x147JYHEhLQT0lgyXyJi9rajW5J8PTKLeJ4y68bx
Ujg2NgsDXCPpTW9+3fX64pfB9EXIEHYSipq2sD4PbWHCfElAAYNiv8Hsy4eVluFSDKisfX29OLbz
a5yq50yvg7Mz6Vu8Wt4pW1ieJRn65T3PLzvZcEldGz9ERx/TXT5vQH4e+8pNaR8IOzIhbWGPJ/ud
aOYPbd791AN/j3JpumoAuFErLDBwN8HFGU3vDgdWEwf1BmzRX0D5t9+NpbJu2o9rVduPrEDgXjb1
Evd5ENkZI2Kz7e2lQOMdpS0pbHtK5GqaMp/YSF6MezRCJ1a3Ud+J7lwmfX+7JGtym9rFo7PAB8jK
r6YNEV/HzlysFlxn95v/uUqN4ANvxTTqR8d4zghNIg7RvKzIOA9tJrbbkd5FvGuBcyIYNiDarSRl
YAAP2ddWFKS1d5qzFYeWY0RzW8KNsH73GXxn14H9tDMdYQECiqYakmfS3ZjF6kwwCs9e7zrQcEdr
dOco85fvRH4PHx0xfM5QdYdKP6ckXVOQehFVS+SzstmtycYjUWQ1EuUhhq2F0YCAmTCQwz++2R2A
J+7JRiue1SnmQtv1vquCiboWm22bZuBCVneozF2PJlljmmX9dpQbjc5CgGQNEvFA/2In587gBqwM
vYkLO/1UypG7n4PlnFpZ/K682cz+nlU9ykqpwzFV0bU13U/jivtPyY3URmkXfbeLmxGceC7fOF0G
Fa3ZLurrSp00KM0DxHnIofraQo4emFwrha2SKqmNuQ4RoGWqBjr6bbLJkEo7VBCuatJDU+fPHvxa
YPDCeFErnYZljVdnBrpYQ5xXbhTXMH4anZ+d2ryGKuQi23Db4MZMMRY2MwXDgLJKYpiUWzZRnNuU
izevFfkMY4BYYGVF2U0nHhiB2Tdj/NDuwTiQY5SMRrRTLzjYq/tr3lbjZrP9G98vDMp/UquyTMeq
ecxSPIAGOAV++wRmq3x2d6tg8UL1ODfJwYN/VUZt030sOv6tubPJx+qc+9QkXHVO3CF0tiW5426l
87o1DJGNGWVHjWDj3t+zjxCggAjNp4bOY+pXuF6kDqpPlgiGP0NNej9Z3j3AXLSHZRpVnWlevMJ7
LNPiN0Wt8sT1LldE/ZneH6ud9MytnT+VBan0dgcD0JfULdmj6rkEhx4XPLwqYR79wdjivoBVZf0i
gEywOMIbs6RY0szk45SuxBmBj82GBGBYUIQmxUWGxzleO17R6OKgo5woaljgBoDKUl2cj5aTrHQR
1+UKyIex3N8Q7RPKF3o7YGdvKAmcsmTfzTnYi0+Wk+5G0+59F2VwGYPqtoa9QkuDPz/YPzuLdy3K
Y2eu5UfS3anRuYYTtUPW4eCJWoq8Ef8yk5vS5acnOYbtGN83ANlkHz+thspGbIsjlLk2HCwcPZ3V
3kpaeehphfFRMsFrU+MG9XM6vBR7DZJpOpegOtoZBGEF3Z1LrbSiD7jq1HQlgHulHxBaff01X3As
m7CUD3pFR3LcPxgDvVrLtw7dqD1R6H86dgn9l9Z4nQfKvnIaK5ZvOqvrQ2FiE6r3/DVlVvQ4EPZA
i6agej7WFJyZDuZV+sRCoLAgPdZEz+XZ07C3WmgnvPFQeBCgUz+7ZnrnMSdGdpHdrfJCd5vd3XpF
uAKhO9iu+cPr/D32xhcRVKAMa+8TrZ8XB8LyMZuAqxO/eLd4lEICNymZ+LUfutSHwrdoNa8MA+Z7
4l2GzDDPtNrvqoK3mdDKJJx0NPvr56nIvQs5Es++T4yjuwVRy5jFW61H3gTmepuQSFgAfmmmtfFE
TGCmFcm5ctxH06QhkIM4PuqwJ3eDlBZKccOg0zap2/5aD+Re1lWCSgDZgYbvy+yNo07XRE+WOdpc
W0Sb1lEIWJyjBp2DBu0Y2imtnjqwAlqwv7Rg/GmZGUaWhhgpramYGH9Js/tsSpPLluIsMTGV6kwP
DhROKGA5HsVjl2bwsNwC3zdDA9K1h9TiwES648PSGVSSq6/1X53e/r3+EHQJD1Uq7jTizm/rNPss
ih+sVIlDBFNwRBQ/kWsZwbRlyYYxI0f+v5M1SFs6XuuhfR5sbhBvf+oc3We9hO0dE/vNlH/FPsiT
trhJuLuvhbEQHE77ehw2oH1lSuBP5V7b0o30ttnieaEkYGeG4NVlGVFCmYU4WB/cNTbPV3yoMwxn
65M9mt9zC79mBzwV63DzImpK5WihywOx5Tf9RCTbuK5Mlakmis14poHd9VtMuC0xlJP9nORBf068
+RY3PswxEgeCYhekMTD5qQM/zootY6AQ31KDjnzrIMfPelr8dE5Co3v0KIwszHoGqNuxCw0b3/in
0qY9lLfnXUBK9D3tkRyX8SmzYa5vwRdRtkT8GFlwGhnSh8z9gBHrd1ogbdiW1CK7kMhivyjoGQne
RhkzqCIdEPX5NdClirnHsGVX1KyROJqldpkW6sYBpquja2Ee1hqwl4sRED0826S15dr3QRtOToKX
0Rj+i7vzWG5cy7btF6ECHhtdEqCXF2Wyg1AawbsNj6+/A8hTL7Py3FcV1b0dBklJJEUA26w155g4
vRextDNipBMSn5TT71l/fONi9yKpchiLEUOWqrO5jpSto98Z+bnXuNLq5IqqQt3Ysir3pUqzogkB
1WRtjKlGHGdRXUJiqkz4chTwUrR3pbyk7tzuh2zHmgbIkfBlRuoILPeGl7kB+AuKUkuf6sr41CV4
O1omnDvD++C0DrQTtwM6nt1Ez9jTGA3PtgVaD5EuX4PLS/RRVd8EyrBplOwLFjYWK3H7ShPB2taG
fpdQHDwmpQInEosaJBGxNcixy7L2bowiUrr6Od+innB2QGFQjmwqU1c8rnpyUe1t6xRYpgqDzmBd
7vrM/dYGJd/MXNk3YTIf++WCaqgRBQqhv67cYMlmO2CRk5oyTzRY3ujYMLhYiySiGdmDTh2o1VR1
fGELbyiCzmdbzllYQBUkdLdsvtUoNMHsVhsifB1SFJ7h5tIOwjppLIvE0PgWE0CUEgRyZKzxZiCm
troYh5zQJ3dgrxUEKGcFzislWUpG5GDlQ0IupnqX6ckHHbZ6F7fttKF6T+CakjzJMrU3lpM+9hOn
mDrSsCu4pDFFTkuiGyz/tAAVZTfjs+mUpzwnzkjUhHOg8H50okr18qaVXF0Rg6ojyh2W1bgV25m+
0SmUzg5/CE7YadGxsVyvRzKsQ+2tzkg0yHQ7gdmj3cQ0OIes+DC/AYYybvWqf1c6SeyHVZpHfEIg
9x3bR5JAxGfRlL41ArHtACoyxpDxojoQDcf+3IZ0F0bGjL22eOejufNF7n4tKVE5M61gPLlUe8Qt
vVxIjUvpsOzNMhP7tjejfbCscX/dOIvoc5VF/vHcr4fKrLVoMhfhYF3A2lq1q8UqWP1NxkoVod7S
wqlAci2mEma2vwSFv/2+DHT633l2rdY/X3/nt7s/X25RHZZLMcHWuTy01XRkdHfarM108f4pnl3/
9tfDeNXSrtrF9cnfXvrX4/Xez/eb8Pf7oUYg4hgkAxyaf8osV9HjYCWI0ta31uxIO+QzpAwoYVd1
RqjthGqxM8P2G0WxJaa9AvZUivJQsLr2q8T+hib90PevcY2sNQebH01Rees4WHLq4j2Zh+lLlDFM
R45zEXpnHRTSlSkPsQNxB5fV0J93ixr0Zy3Y4CCR+7IqJVex7nqTrPag9e5P3e56N9LdmjbPcnQb
1UlOuUW9tzePMEz//Pn6es4qt1x/lC3vtt5bb2wdbeDPV/r5pDmztiQQh4Vc+FM0vD7/62P9fK1f
j3+91r9/zlRaQZDyflWMWouAdKDUuHHMyfipJ10Fy6t0ef3pLxHzr4frc+sLrPd+/fIff/vHw/X3
cnBCrNs4FnJpjvwhBv+lpf5NIb4+aVSSPcevn5dLdT9eFeTrk+vj9Z5ds/vpxBHqGrbdjlOafjV3
g9JBqrfeXX+03lixR4lMOf768z/eYn1oqOghV2nV/1nxmKXqkJj+/8SGlx8yB2n2L9Kxn3/zK9vA
dAzDtQ2VzY1rGejD/pKOOcY/TMh1qmObmr3Iw3inX7AGVeNpAUqPxdkiYPvFanAAnqIYsyxUGJbp
/DfKsYUK+huoQXctC+gUMAjQLQ50iD8Yc0KDChaXwoLR6H4THZNk/DBrw8hyCXb2b1/M/c9X/T1M
YQFM/P5mRDXQB+W/Qvm2xAT/iYoJur5GAhkGh0lqpNyITmfpNFKPrI3YrwkoU7+z0j8CbwT/cOMW
4q1WxiOxfItpi3aOg/kvw84jh2bwhnbw0nEKPTPFTC6K+Ao3/7kiMXdr2wYQUYtth14PKNgbemKp
2I6jIzaJFV/KUBzgmJMo3E9w1RV5/+//UedvTBz+UctWIbZxpBwOL1/Eb3jAyM6w7lOKOUwhvJ9W
NDSPBKv+2EJNiy1Vy7KtFevfTDX7ZKMNykfeq3GRb9uAdXhcASkL8gM1vc/czC9Z1g+eIOtsEe34
aaHnFEpjNOm4SCBiL9Ar7TXtIjqXJITi/NOFcexts6HUZup+2RroxlK2aRUdK1zmXWmcFJ3CkOsk
L7GNGf1nFT0qcgRDkYEhgoVxJrV5ozgun9TkYxMumSGSRv/lLmBqJ2zfptpmhRDWh0ho1yKeVCDH
6B2EmxwS0TB8A87lT0hPSCYoGMP9knVK5cCAlrnRpvlHndX3qRp+2qlO5mIaP1Xd5OnDCBy1JBx5
MtP3si5DApn6D2oni64hG7z/cKwWYeRvV8B6Ujomx2khGHGF/iGcVGmXGnmLFCiKqGRodfCcGOkX
F2lFXxDpVaSwgGTRgRczE8vra3pQpRwQoVuHRnFKUtDbvYb0IUwNsXXSSD1IFlrBoOueHg+Inwvb
t2rxNjZ2BvSVda2KxCmJEhy4driXCOxoW7bhTkwP2muvZuiEQ9CEiUtUdExWW+3AQUtKzvu6V3w5
DK4/m+7XLDLHkyHrtywqLmZZClbuVuKJuFsMf+dcr166objPS048B64syUcXNgrkKRX3xFiQcXEq
++EIstTTtew2CZS7Tm8vkD0zvHuG2qB36XHu8Asj6rz4Ewm6BTTMfVA1hBfBhC05SsC/kw7mkL4N
1eVTkGTBgYJazRnzH47T/3KYhGO7GnksADH/5Nc2JsymyRncQwx2yZOLbUaE1rTTzJIN+xPJjm//
/g1XRs2fJ4YQC1caha71N0Wt1WtNXmm8ozFS3bbt+1kglwHQyMar6F6xV94aSrpoubu3dOIMjkuO
MGW8xQ0sjjIOP6mnhHV46Lv3f//Z/rdz1mVJztmCENU1mDd+H190rSkKBAzuwdEvLimKeyfiozGT
NZvcwm/QlSQ/FoR//ddvi74YAbQjEDojc/3Xt3WlrotsUMSBnubnaIlntWI8oF/02dRd4IeASdNG
PP/7N8VR9/dDT1q1yjS5TFN/m6OSUNPdgQv3oLZav43Du3CgnRQN2SWo1H7rVBoGwj6lzHMNGuc5
TUzQGaMOJ9NRPzXNhf8w92jHXEb/CIpeUp7rhEEmUKn6x7wMrJ/9xP5vUyR4gPgg2bbKbKSZdn4P
3JXctSl+BSP2UIBgLHq+6gkhrkfX0QeX2vrZSIcqQzKRVDADpXpPEQF9q910ZIzmR9dmAgiNc6EC
iii/oEBFsleEyO6isaYGCp+9RBFjC/mtVa9plQ5e0A13bgDRncpphuHc+dKyBwUgxBicIhpN64Y0
O7R1W1NQceqsM3221CMooN8SYeGLNMNhRnkdO/u0DDzZOF9MQpRLmhh0ljlsVb1TFnoaURAktWXT
s9GX105bfpeplX729EiwQUY4EKTCLnafzZALL3D5cq3aeLOnGZHEMjtMdNCGui48GnaqiNIDktUN
aYA0regI04nMt//hjNDNvzNRF7gUJ6LuCET01h98qUAPMvJB5HgIAcPQp9klRX9Hps68V4KGbrf7
QHNswlBY3RgGgbVR69xg5cORQd93GlmB937WU5OlWS43gVAPmhg6SowJOSMJExFrFfKWhu3Q5ViP
1C68lLp27RK2qMBz6m2GPKaxMXMkhReZPXJUAgcQwn6DC0wfE3361OT61hIDioCsRajm4PTUHArO
s2AGCSNipidyQmyYy7HqgfP6SkVCRgM0tYEKwwL2KZt2r6Pouiln83uqIAMJAqLkKqIYGLP8ktOp
SWEvzk+GGl0yq3gUtaCfMZJdXpWptak0/Q0s3LADNr6zcpwqWedSgEwUz8IzToWBJVao5egQNKq3
VP4VMrp3Ua+AkyDzTkbTXuTGtZnL96BEWSob61UCLSE+MH5KEiovNRt3O1C8JGC/mVGMIpr0tp67
I3LI2Otb54H3pRPjuAeStI5tLpByRsOTkUCf7mMf0EeMfnm4kVPSeVgstk7GV2W+tEMGKqzuH4va
+pxqMEu5rGBhSaKvKxeZkcPnDpLoIWJhvXWslkBBADepm1RwD8HCjOAlx0BndppJKCztpc1CgLBC
EciMqWsEhntUiAKuqvQ4jjlnMn+LV3v6YGkmKMhSjydPeFmdEm+pBbStKFLOWkSEO1ZeIFf9HQL4
eNfPS5hwIr06McrjSF2Ns4FTAlsEAFMKhLshMVgCGjlRfGmCGj3Vz7Kw1GO1TM4GWnORRS0skyry
Ui1/myzKlYBSXsihfkqQgMT0CRI70snvmkLiQGD+dPWBvoVH9MhucKx9ZHIykKPuqU5JO8oaCarO
DrVKCTMQZbfVJ/fBDW0MCkr/FDawIStNXnMuV7K+jIdocBTKcelZa/T5o+hOdsrLMJXY+yowX6za
urXVGtm0hoI0Rf6Hb5UG2lgzCtI+3qvRsBXW5FllfIUAjlSR7ttQqmQSZdV11GtAQm5GJNBYGpu8
g6mQ6/Jgor3YRKjHqABgYUM2jVQ8Zi0/MaJMUbTtZ+eujKvzHBl3U98BtlE+gOQ/sGjdMNs4G3y8
rJ7GHHVb0L9jj3wMVY5/LlV873I8wa456j0rVIvVSgmGZFd0ypMRMDLPBUOsGRa4HKNtlsQPiSCS
qhGw6ZUeUh1JRRtsYpdZLrAXjau61ZLDlOJNqzfju8Flsxmpl1bBpAM3A7OekNOIvZ9a57s0SqJk
AcaQSzwpmzIgz2rMjA8XjkjUfa8ZbY5y4DrGs7hvrOA2q+unAnD8ww4F4001GfpGKMUNBAOQ+SCj
nOglzfsfCOwAhKmYTbTqthnPnV2/t3X37Db6l5QQN1yV9URYeOwiiU0nh4ATWWA0dIbXDD1n1wYs
utu9lda3YJ5mvgRkOElPy3xC+1JF+VVm/QKZcz9SARTJSsenzF3iQh3ElUZuk0nb98jY3F2hAN1v
JannEyo9P0yXPOZR2yu6iWDLRvCYZZe+CJ5pGm2HsZwBmYZotPTsPSn4diLCatUhv+SSsjG9WxKM
huHV1ZlNlERNHyrFLUj/gX7mavWDSYN2V7I7oEp6UEaAdLBeAvaNdOQnSpo6Jo/MJNCF17yKAZ4Y
qNrHGsl3YnIxVyXO3dpsr45bPChtdYdSGjoYZggydOg+oqypG6PeNrNzddjfoJkgBrQaY8bImYjW
HGT/vhEdaJYo87FhkcEeJR9B/CwblJbDxKAZGQ8FfbtF3wBDeg94KtprUfLs1IykibRBJ7UkQlcB
lhFYptS4Vb/t69KzHNOBLEATKBYI2YfhWrmThbsX0ghOmVOnHeOhZLqdsKiMHCsog1+V+AtXOSFd
CRHMWANfusZ9GDXm6tBNr00l9+ZIBGyrquHmQcWec7SbfJ8u9EEjmko0eTUsOaLl1Fy9qHRNt6wj
SYXrGpJXjbfKNd+X7NEq71jgMW/GfXe27OJUGeE3Q/f6LPyWm6Da8ppUNFZT17aigdpmVeJV1nAi
MPdVVdxvQR4f7GpgGxEoL6kNdxFlucdev699vCNkkplvPUk1OcMLwS3iLnFoNLVOtqQie8ALOamy
U+c6nwnN0Y0lJB8Ulvvg0rqGm+8PRXRbGtFbEL6RAJHB+96oxN5QanP3WjWiG4H0tf7tgDHBI71n
18yuP42ZtTFclgaDZsEfsLZznY4kZQ+vkT2QBKoQZNZjasFcayLs67A0ddkuHvroQNM080Z+XqiM
uS1K896mCZSlw0GbtNcSg4hXq5av0/P3VRNdHmMctQh6mLEQ51G6n+PyZrMoudQQjUYV5f+6Cjcg
l6+RznbNSLZaMry3Sqkydb7R/rDeFPmQxOojxnjpK06rbHRldrdIrVm3yjx/T0tlrzHnDlOS7O1e
4NuqssUvo/2IEkq13fRRtPb9MGD4cagiHJVqfGud8NIiZ+2LHuWVEm1x1F2nSTOP4xJrOVQ9FrlF
62vCsmYayLzOMe/T6qy3xdFcBJQKO1egKQH5L/sVdcMG8C9lioVWD2ks2sHWth5Yrs7ErsG1EumE
72BWqOuMKCUwO9awJQmz+hVrtT5cb8KlQJEnNFBQN2PYW5RpvQgJEKTrACIVptbC+rEXyXI7l7fT
mM6naBW35XGydTPqoOsLCcRLGJrHfW2FRCpg9RI5bdqsvV01OynaVykQS69iO7xczBwDUO3IocuZ
Jtq+M/SbysIxQ5puMejUqVv9JgEVx6B/5RRn2jVTg4g03IZdyGrEQjJeK3nqqXp7nkWPplwjkVFJ
f9CYuR/mnKatKH5YWnbjRNDl2XvMU3gfBOMNyyTUr050P5TNtWho7wGfpIT8Qw4gQXGwaUL/EJ39
xTyBVSWu0QVTn5c/CKS911t1q+kAvkqiK7YJYE5WGTd9ZzOvd1dcmz9YQ537elmmmJGXqDNTH8Uw
oaJ/n/CaoAVhMG15lxlpv1+5+Rf2fdNplekMRlf4vdPwqjYmwo1lcbnqhXnsFTwIVbVfZas/GUFQ
DH2rK19WkE+7GERTDnTaWOcw5xJVYqS+zSSC03pTDMiAUZvcsu4OdquEau4YxrLB2q+adqnSCt3G
CwerluVzkrbfmpa1ynp013vruRLPKLriKWCdjSeeptRiNo0SuDzrvZUYp9UoHaPI3TbSRS8hhWfl
81dkriRloGWPpfoeJlR/4PG/ENmyL5aChpqkn0AKntkwgavDDuYW1kVvwysCxHg/2S6oOZXIw5HZ
rSCiCxUuQRYT9Z0QsP827tsOyVd6THIWcXEZtbS02KybRovBr7B8S5+/mxPO86WG2SbYHVDzu2Gj
bEWpsWGLSWWX3Ru7NpZHqkK23Iw6omQ9aO0Mxk1/WNJqgJttZJt8kt/GeGkpP8Y+cTdS8g+0Ovk3
1Uik+5yzuGGJeXLYXkon4EKc6ADV5EEv0/pS+ls3iQHh55VN+KmZtwdRomFat9xzz2trMRZGcEzH
Ss8JrVzeLg6Mq6ZNZIYSQbOU8NYyl5K7z7WafcGnyro2peutZgmpg+mnOc4+WpOjPfL/JfI2UhVI
DGE2AgpSIz9u1cdEF9TYBn7Jme6Unm4sfEtjT+OMli/joU+0gFLF2rYa4WF2RbXtWw37hw2029bv
g7aPmZ5ZwtGzp3kbPFlyIbqiapRGenCy7iO3cRXGvX7MKJFf9PgCKEp4eYBbDG/ZNkL4c3Cop7bk
eC1ef86YcY5sr17qmPas+3m06zWqB7LNK9+yRs+UZLWHqsBTtBxK0kjgGhZqdhwtrvFuKSui3HX5
t8aH1pHfA5uKAEl/50ojlTroKVTYSfMaiArpIhUO6DQvGhCGrUmQG9/gcJaIQr2sZdYepOmXBosm
au6Fl0OfhEXBh7KVFgffsWzOncbFvR6eiJEmjmLITUHyBRJVBRWheNFVprKEyuBglXcJ9rBNCvvE
U4LhcTYhdiN64/JIjVvFEA+qReEkrllNkyrxqCDB2JCMjl2Vb8VJqGJkdvwed/GDElDrXc+6dIz8
XFP7TTCyOhnIyePR55JiYEaoEJZCSCo5eWYDE2hAxZH+g4qXSDxniYmXdPkZu7aaE+oIxHo9AFAT
2FIvlRgntx6kNL9lFbUhN6iAa6g/YkjqhfkU9UiZp8jdrV9pjK7fp2G6FCqxk7LOKWJUBXzwMv1g
bVuy8Omji5MvddwFtm83SNY5wf2hTZ9IarxNSqrzfcleLifXdNOpwBjg7YOHzFFBVemhoNgABhnP
6MwJD8SB47oWtwuKcVS2h2OLOgOZBV+vnRd+mXY6/V8MMPWQ+PpIYbiszPhAT7yl6JRSNsqtY9cO
C1wx+RKaVGE05dJrFCVkAp0WwW0g6nSHCJ7pOHLO9aBFfqGQ6JP0ApVujPfQLNqDGzxFDQ6zKJi5
aGOKNRLJN/5kC+X5LhvYKczueNSQMS/pCSGtB3YFaIKKAKxP+nUI0/6YdrCAMjF/5uq1XU5gK6Kw
prgpqjcEbzJge7zY2FLqZppUH4bK2ecG1Tk1oaxEAGFCXYiSBSce9QvEaul57cmgpPukvMJhHsQz
FvXbbLYewAjh/NT8Jstb36k6ljso2dZzbDaLgZRcA3E5mfBxL3Vf7eqHpiEMB5nvpzoz0nbyBt06
HsQ4B5kxWVTDNP2s6yby/r2m5vVe12N3O+I2zNWGupqCFi8lg0CNOHQuSpIgCG6WKm6QXtp6esSx
/6rmXNSjjcYlI5AbielSR2MVHPbiaAdwiCauZ/7D5kddpXI7xdHZ0jB/V/T4DolJgdRNhoPCmELc
3KxRf6DVlocoYfEIBv4QP6b2+CFxNzDFAjefjmz4L+5AHJzKhUJiGKvEkW1OY+K41FvlLnQPeRkf
y/ogVb2Gq7lLTUgxVVUe6RS8wgh4UJvhUC7EBD2BZiJiMnzYdiB0iTgeLzZOPBC6YJ4H+11qmFWw
nV7t2TloufPRC+WbbJFESU0xtzoruNo42hrLwjiJKUVZxlayvyEulTw+zAjxNH5xrEFBGZQeeyO7
pLnGvqaAb+5mPUmudnMbuPoBJflzvbh/55jMg+zWmOKHrkQ7leXxZXYTiLqZPLhSDc91aX/Vuuyt
DdksxiLz3Z7sywR7SuqoBR7muWcust6AfYW7oalvFdes95Rsk3M+J/TacW+bbQc23E2Ji51Yptjt
Q2xSz9zE3WGacWOQmvMjmPVabNUARyZ15mgTGOV8Wm9CtcZ89uuxdClr1rTWlaYUZ1kvSBolfFxw
Yyctx2romIwh/agQezdbG8aS2jMYlzbjvNg6cDODVrOlelofu1Fwp0F9ho8ocqqLRnEJaMjO5ADR
q3N8lWLBhhhVjF6DurfR2kOSMLRTm6aLUWu5W1mhflrvrTfkwtAxZe72s3bST+tN0IFurBvUPW2U
Gj+fW38wR/GFmv/ohwl1QlmKXRIaT2FHPn3lAbNCvKzjqdKBRPQdek/6k5RM2Ro3x47pyDqrLm9U
MmuDWUxwMv2/G8utkEii+/UjMg/PChrutRD8f1dLYCyd4H+jJYhlGBfxvyY/WOsf/VNMYP1DN22e
gkAnUJFqdH7+EhMI4x82PjvHdB2EAZZr0DT6S0xguP9ALACBRlXRdzGQAo/5S00AooZXAytNc0Xo
um7/V8kPtJ7+1pri/Q30BLbBx0Ai/UfrW/R2WWJy0w7tXD/Qzqs3ZlokvnNBQMgKNEyoaXTAyGou
0dk5twOBmr22t3OLxkJuBDiblp3ggK4Va8FtCSFd00d21gvMpqwk4qdU92mO9ae8Uq6NjP2pV66z
BljFIirMZVuTGdmIFnmigQNaQCPpjhJT2IlTrTZPtn6dRYPaFOIb1aybTLM734luU5Yk8rUKxrfA
qdQdQRm0TsLxy9Dcxy+snjVkB+c5xlrg6NWXpAm/jgtsOWcTEVb2Y6zbFzD2midsA0nBcfqMG+nR
yQx2YYORHlJOPx1IMdzGqY7tUg3LbaiTJxEU9h3rSv3UlKZxEE7npdYCfzcBy2w0E1WoybRmO3EE
FGCePHci46IoPp1ctWC52He1dCk4YSXxpq7+SJas2z5NHqX6krnfDct9NuKeSHX3OhI8tsl18O7Z
whbk8D3GAZj1cDFDUknln7E2uZKgErCIFJJ5FfplRzXLbBWxLSPaJ7paTCrTQAQ1Y+Ehjy4GSify
yMgjLkkZQuKm4307gztLYz6/bhi2Lzntr2iF30oqkGZWnOkYfbJqrC5VbJ+zmn979RTqVIdQK8b3
etfIrRUQ7t1bSLw1Zt4deNaDMYXxXa6236uh76B0w5GO4N6/TOakvUxMpxXSfb1mvGf7C9pxCCiC
zmGORMTWDiJ5IIkb67s77DCOmHf9JIOjiGkzGIvzJnXvpyVWu1NY4M0G9Y6quOKRbQH9jQ0ZP2R8
aGZ47uNRJ9md8GU5YmCVo8Lf9fhaF7vT1HPSaF+6gHLqyvrLG/0FE2q0o8DVnGKKP8fRPsQOh19k
Ks2hpZSRZD+swX2GrrAfwvL7LJSvEUDF3aCng68GEytpkxlvwSwhgSyW+rsoLnKxAOlaUe4WDKmg
PBbPDekD/FtoF8ggoYMGorEnITDHFYEeZ6sOJh2KKTqnkqV1LzNtW9r5UzUnZAlp09dxBPy2Kjbd
rr/Q4cA0sVxq1mgOXqEnINAWMeN6I/Oxg83JZnQlh5J9C4ijhhux4lHbxaRo0hNDPGsdVjTlmL1j
0Xs31fwSSLowLXnmefstFWIftinQJVm0rFYJHciJJaKopc5MzNknZRwkKsspGzf04UqqBmZUfs+c
/FXmKqUCMCFd3fgjEhGEEpT8h8DarHzW9SbA6h9P87D/peSjpzcb0ZYeVekRTQSxPFJobFA0O7j4
qI3li4H7cZPkEs8MnnNJ0KNKu8InaYlVwTrH5SFx4QUVW5AgzblUmwfZ2emehPVbgiOpRqXWbY1B
fm+7madUyb1TSxK7rIjWCGpq0iyG0yrG003WPdjVjm3p7tpQbY+QMu6ixK23FYoRJPMjBdSB1LcM
+a1slPLgdFiT7cast/3CVGCxb+xkr97VbCQ2sR0SvddFh5+fM7ae4jAadn3ZQelVEUwYZY9WFyZ9
NEQfImqoifJLK75W5ilId+S283fKLeNJX26glWzE8JgOLbXujq4OnoqinpuTgRS4Ch2+Wtz/aZnk
R7oc22YEC78KXGtFY3mN3GTTdRUCVBniwkT1pRQfQ27kO2w59+GAWLtjKNjKovk60Q7dVUgWvabT
Lc6l+gEGhOkpDkeJpDgHWAJWSl1PpsdMiIsNTo/ijTLv2yPuFnlPud+4patIZc+Zz1ri25y8OzFK
5zRX4bOMyPzJoE6z+x4cRgSKFMOkYfI1KSo0VK6t9LuOicC3bUyisGLKc9tksYeBeRdN6XGdiEZp
3tDNqLyJ0MHLOKZPRRoEexyvD6iD5C31jPJRuu4+1KR8mWTJuFU37+ujMGqSnWMQXmS0r0Ohaze6
1pi3bI8kjHO4RECDtUPHknxbBCHfOrHvXuiq5EssjlWt1n+0fXTKZSkfUnEZTDPe9qKdP3SEwJFM
l27FQsMcJDsIzLEoVYhY6xC9T2o1XoocMoSetjddFBs7GF/dsveoqPgZ8RJ8qYVYToek3obwBpEF
V3uBy2yTpi1n3RiEXmEqw07NFPigNIS2cwlFgBMfHkeD4YtWcXgfRl/NABIKubzZbpIVtqKxu5fz
LBjy65jTbpo29Oeym3IMv1ZBIrbsjTAFaeJoWaVz0l3FPtmsTBHLir0jh3JhG7w2raleLIjeSBcK
41K2NGSpi6QemiGoASVBb0EW0MULyfrWm+QFtg/9UqMZvcEKOuxnWe1h0xVwHqJXm870JeyUltJa
AMWiGuzDOAn91JatIDHWbZ9oaZpB1twhy7uL3LI8dgSwgB9HXALlhWKbBiEkz74XBrNIC6zdq1Nx
HmKzO2pUveJBUw8DKzLGiQ6Pn9CsQ7Y4CrQizG5UXgsPAz/gKyyWPe6eQYleSZzes96/ByPcPxVG
Ye/LJnzslKBl09VOt7ZbFDeV5FGsJo9Zp8Y7tM/PYWgcFcV4gTEeoPICDRn3aXUjtW3fJ+lTb7A5
cUxiZMa587RRa09wP9sPOYHNGZRTNDe5b4Da2CfQ8+CCkFg9TnWwU2VyRt2v0His7PFxMBqgRMo9
vBT3wRzQUNDEkueG+Lgw2XY0+ajRk1JCwWKxMEiWcZp7GERL6FGX+31OJV9M2YfSuY9s0AGa2pAt
rL6+hMKZLkV1ASjHltEK9FPnjDdO28Owkq65K0PzbnaaYRend91ohEdh9qEve35ptlmXVcHw3s0i
vNfaYl/otetbuCgKLMJF0BtPHCI6MfaF1Wn7qEzVvLM15Y0aUg7VociveWiikUz2Ia38CwHCQJfG
Zj6r8gmliQJzdchuzSBSvSnXyrPemE8kRFPIzaVyF6lTdKPAktiIL1MRYs5UkFGmKflgHW1AOsNA
xVLUMJXidNfepHAF+6+Echh3106kFmPmoNNrrDH7cbVNoqyvufY2d5oELsXhwbKUR9K50UqLHaWY
OBw6XmQvA0tySKz5qcWVe2lTnJ+tWuqvsb4XRmef3XYG6+YQMVa18VlxdSbfrs0vSTLfBEWvnKpG
p2YauRRP5xSTQM1HACVZ7SlEGRf6XQSwju5FXayOhtUa15rza4smZ/IjO/yQbEZgGQ2F70oAPklI
elFjDMV+AD5LSTUXD2Mv79xkeugJLcA7po8+ksbuJiVG6hTtEqlk5yqZkp1eJc5VGvoXhr4N5rD2
Go/tzgjZLZOtptyzCsv9eQzhNEZxdnHq/FuCNwkqXYVcI+mst3RnpeEXPUUMFLFE9KdGjRADmK2n
MUPeTZ3x6E7AYBnwHR/s29KrjOwdwMoWBkggATM5S8JqaJ7C0aIsb7byQE02hYSE709vJu2JAl3r
pUUTPIxl+9o2uKDU0Kmuqj7ywXDBfLcArcR9Ja5yduxNnm6V0ZFXEDM40caRUb2eq3esn6RWaUp4
RkwHjwfJoxf0cO9yCQ16MvqNXRbWrmhqBBWYf7XoK96bO4uSXbw4PswS4WZAbjtBXPRsOwHWAHwd
dfuWjU5idy9RnqrHwICLa1lVeUhnigeMdgxTUofK1cw3cfejofGKZc5h8RQxnbcpC+Le5uzge1UU
SqdFziI5kK9ToEkUZCFbuU7pd71iG0crn4g1benKJ5F9xpybemFeZGzwHPEW5QEibPp+09QjdRMY
2egIbGDVZ/uUXODb0k0+eJXgjBuNiqtTWh89+XR38EEaP3aHcM++z5+DUXtrF0XfHD6GY4hTEtQU
9awIJrGqNkdN43tPQtOvWme6z5aAUaVoQjrnAIvVykCtAMdhb2XtJ1Cl6ClNR3NrIIgoJLLq3GBx
qAY4LLn8gVIYN0IDLpyjFWClBu17iIP7Hr8pzBmLK0f5LIDrHW0sg1TYwqRz/SJP5QFD0rzjRKM4
3irwlEKCdMW0YDka5UZXpkvC9AnlrbtzEorUIN0mryg58xFu1h6Kk12sgrVm9XVHigs7I3RfGyma
I5MEPdaOEl9hWV+jYf4f5s5sOW4kS9Ov0lb3oAEOhwMY656LCMTGYHAnRfEGRkoU9n3H088Hqqxb
qazOaiuaTfOGpkxKZISHw/2c//yLsW1iZa9AXRglBI29i/pF8cf074S8/Sbq2vvBBYsmnsDZjH3p
0gUHF2UFiN8KUfCTZx4JYMNm5ifblfmDmMBuVzGeJrs0j2FXDtQb6Bxv63jEtSkMiQmKWxfaA47O
rR/757lpl54dEEWuUWF4yg8ux8zpLv2vQBAD/ISm3meAGGj2GOtDpTAP7WTfRI3W7hGS2uCl+PLY
alEuk0BzQejobMFs4WYSm6YrwoMf2k+TGcL5stOH3NevNNmzF8PsIpwrOHpVspMzqjyXTy0uY94b
gwmvGHL8nZJF4Q0aeo7fBeaTPY/6wJU/kPnnzjI8dsnMIvuLwC/pbjSbjYnwM8rBm0lAfJs7WR17
kfDqc/VSB0QGDhKRop23+rkGbWY1OIN7MAg7DGIfe6FGdTfJWH4lemJap2UUUPXB3zGKxZUyRsbc
w5DZZxAOYhS0+wnXHM8p+3GPujdCm51dRyHZTWWB4ZuhHCLbZudbO7nF0ULhvO5ycfSthctRJcOF
7Q9XAPqbwZ5hdKVxR7picq9lt5bZhXcQOqMTtINrXQvm87IvbrW6QB3BFJGpoCZPI26BEBxH6Df2
RREq9yq0kEEt0/+sYohJkORRs7/rRTsdRRIAFcdEzWV4yOjF3dA1JlYVfMsHjexUGhxgIUcHRwy0
3SI4NoGmMHQz/XtJJGdou8VmnMvnFpetLDau8U4JIWmtQHEqjEvFZdNjDGAUdX4pCj1em/BUtq6V
EJe93Li2j0caQTLjviUBao1Z0M1oN+zeIdb3gYP1isRGIcRJaM1Em6Q8KY594bTHODI9A+Pri8Jp
7ifs9TdBi1WfSnHNJNSAWAbdijY5c4hta6b7xnZh+lnxM1c10zzyy84V/rR6GHSHsJFeTBd4MKR6
CMK826EcJS9N5BlEX02cq4dUQ1lSULmQJbkdXRMgF1PdtZuEj6pOKWtSnifBem+5Albl65AE481I
rt567vvvxtjfh0Und3Fi7c2hssjwkm8Q996sdBQ77B2/WSqpDyGJ0QCt6kQzTGylwi2oqpV4NCWO
z677INz8JRl8Zz+7DL5HA+tBpzsXs6pObY5tgcwaFORGXiKe7MqX0GjuWIkn2WB1jm0TpWB4k897
rFCpEMk6eArbS+yypi9+QCwqzxwOwJXMbpmOHdwimA6aHV/0ffeIBwaMKOlyHYTFlcUjftS0hUFT
IzyfYVbdFDDpGqxZAqtpv/HFm8tknVSlfRfiK4x14VYbQupfu2bH9yQd1CL0RsqlqyhqBPkjU7QN
gJ0UEuxEsqITBGXEE/VXZcNACBNJ2KsJI9Amxj3Xojsm3vh+Ypm5656mJu5p37vtUBulx/8j0K5A
GqPl5ZYwGsaVwzZILPDBtuR0a0lmAO3eh6Jv1xngCk6BM8EAoPEeH1PG8AfArzdeqjkrNtfCHr/0
Q8F5MxZLwjdTtW7WmaAM02U3OPKao9+6TjPk1gZou6e68gaCsnNUug0pU3OoyBgYV3UZfRVhf6Ch
Sp+hB2ykvXgiR1V4wrYgolJvsGoeIdvOVYjjYA0S04xdc2Xo4C/EteIQGfrfEbAyZ6sVMoV6AknV
svjQx+1N7szmdaOZ5rpysHAYTWAP3SU0ZY5504pxqcdouqGsMcJ9zZZDXMqsScKsLt+ygK7fCCrP
kCSRVwCs1yTzDEjS65bbH1ts3Y2sk8tUaGNPDCxauCkppl11FZzSHMLNxIVOgiP5qDmESJEVlyLx
L6JUL44QYHaN2WX3zF55/rHJ6zp5Fw0M/asWlmzUbXrXui+q2fdIW8J1XFXhbb98CRU+fnabQTBm
g9L1qaBkkkkwkdO73I2NceVqnt2dNzE2EDgnT6uACVU/BSexMJinBENvxdSxKcycwFYeUuVm67ou
7XWhscOKMnrV+mFtudUXoyMjGwbViKFaHXS72odPMdb5VQ0hBrtSTiy3Jey1Nx9Y5b4GJrmyRPl1
9OU+GcG6M3R13IPUORD4csc8WQxigTJecZfg7nyoLfe6dELIKIO5gtoP+hyo5oeMoJYVRQg7h3FV
SsWDA4O4YgS5ToS164buCGxdr4hoHyGdtMQthg/BMBHiXT2EqcR9KdIe8rRHk151uDBgnLCaQyyA
hu6rOZmB11snGwMSQCwMLVJTWdvexflhjLMvkJwcQOfiCwZaSqPesAboreiIujxEKjXyr8pi/iqi
6zCkUijTJ/bks8T8B/zRDLalar62oYx2wvAfXT/+loyJ3CWafiwnLEC449dYPZFVaBAFnVBkiwnK
YWzcYo1DCE/C1lQjKr/UBjFiWbFTJ+D91jYqYkEH0z4Cvj0Gk2IaF+YlCIEkwDwTOzmVLpGN8YOE
MiBSrMcBtBf7RG32iEBioqCNm45Ys3UBZlnUfHx6Hn/twAdXiVSYuvbmuh14s202/0g1LGmC2cNF
kIIdbUV5oZyNkVh8MLLs9naT1vgAVq+dM77aWglsDHyQlBy104QaLNNQZzDHNgKM49rGXVegyfVY
vanIf55VM3v1iINPkV52sWOjopFHagaBYBsvob0hraOQhIXIObnoAkFw20TIR2bY10UCStPXknlD
O+ydgfHzXDTPfuLc2AZhs/pM9264zXFiHGIQDird8wqbvE0BzEIzjZ9yzFyviY51WX4LbAo57MK2
TJ/zk2Ef3WF+1dNM80BTUHbE8D+H6DWQA6GkBAiA313H+mQccGGyV1UUe7LjjHJs80LxLVMZAbbO
BdEoZfPmV7igznWMXXHwbRCyf6JSgfln5ycrsneDPzza1NzMGAmP0X0qu8JkaetytFZD2VXPCWPe
VafZyVU7LVY62uxsHd7bysUltLVAvBHwsLN7s/dEWR/GuRArK8arYggcIrmluAwQzlzkzDtQsj86
+AKq/mAz2H3WCe3wMu2HFgvItjM7DvVmcLAg5MKVxFUV9x0OqpF8HXJU8H1gmG313UPojpAJy+Ya
fS2gjUgvWlNzzkXaLw5uVGZpy0ZgvFHdW5S0o6Fxc+R0swX/RvYFXLMGpnkE/XOHKdMXWrL6a6wI
i53GXtv78HA9S2tQMvjwLjIgrxVVY7fXklmSsNeeHNO6cPMSYj+8r+5am33XE9pQ7QwbFAb2Cj4t
LnoLFVa49dB4jn1+mZfTLXGvTAYEQhV6T4+YlRs1BBwz2b0+48eFZwv8pVRCccSbfyM0EPaq0K7N
AjMjDl4BIazriisM4m5nvS1xhUiSdXyZ1RDxLYRjXqic8NjE4RXyN7wD+/kZPuVrJ8qBnU+TRB/z
ynFj4AeygwY6rMzmNRiMdNuHJ5jGy6XeT1s7ICK9aQaCKRs8qwiaqbeuCm2Y2Gjp0yC9gFSV44Md
Ues0pItC3p1wyEqbAD71HB9MOL/rNq/Z7jkh2LX/w4/mH1Mi5Y2lM85x4/EG4SzSvYRLYUGtpJow
BYg4A/QZNYVVa/C3n0c4kGtrDp5CKwB1x1ukGm+Myak2jRAvqg6sI1HA13nSHNqxiM8JZWo9iT0o
BBXz0hXlKzsigzTV+2V5khraCUc3klPuUlEwWILBO7cPQ7+otbq5vTDT8jDg6z+0joYItJq9rKgf
Y7e9VbAh1k7FUC5r8YW0TCp0lb7kKUJEkPnHqVBAAHNlIDaexLbH6PXCLjGtb+2HptINEkSLdqP0
otnXkTiaerzjrsvhL7ivLq59T6n+XIRQ/MnYafZTBV26mjRjP0ON4mhq/H116PB8T0vIAon9xayy
exvMeeO7zfhlGPCYgpQc+dFuzsTzUPhw4ObwwegrGHjETu5r2262EWyGZ6N2NmrMsis7C/aMJVd8
EIh+awjW0VNPWXmCjLaeNDDYWaVHMHgUs8AIc4ZwxqDCwwhtlWGkt8GgsqMp8/kN4lbjjKQ/NO5j
3+c+KnOytdT5FFYGM13kFCWMx0rymxAb4zM/Fm+5Jbttob4PJdTErIQTWyRaAURK6V9lV13FiuH3
YsKxiMaJspBZ0r4rRLC2xm6t92QmZH6pMb3pbluhP0+8OChn2GdJe/iONzL2fJk+3SjEUH3DuYVu
ZitrGEmWWiTw2lBfpgifnOmoh6K7mUQBVIWRCgTNbZ0cFKPXvURSCqQ+e2oQu4DZGzzJbDpYTbkt
4z47N4bui1vHzkqKx6aBSNaO9j2hRw+i7e4UuVxR2aBRVphvDtkh6PXkuuy15DqmLITZ694FZa8f
IceeklD1lxbHamEq7YrZlypPGRygi77lktXt6GCHCL8mQSsNHyF/ytGDl2R9ScSf12hxrim1Kw+T
4IOjBcallujJLiq5q7LoEe2QuMhATWrL1695himAK+4tLpp1I0uqC0TtphqXhn6CS1djEoYGwRvw
dPas8tJBtTPMdN1crFM5HlRa3fSmTl0oq6fuW5Tp/T6f1bPlWhEipQzT+y69m4TFukU6XASsWWGR
Ol4HDOkUQBT4FXjQUHGFXeyFXLqfOSOpIIZ4b03ipjYixIUoB9weCwGZ9TtH4+Np9uSp4HU1dieX
EQOpMvp2wKnMrtPy3Ek0Y9Oh2o5iF5cpm7F/XHlpyXikCuVD4EJJLdFsZol5jG1KL30iVYqJaBVD
S6SSw+PPJk3R4KgLraXpcJP6NG0zjvWbtl3O9og8bn2sMOgWtWdMKA1npgCMD6jh2Zhh+xqXhuHZ
Yb4tRuiUs8EJXRjNcDm4r30ZMMicp3tVsFECcyCcm6ZSJuItnShjk5nxZKipRyv+0cXmG4qDixKX
g82YQgl0MOvhzQDqORHazjnGVn4w7Bs7sLFPg8Qxg9C61SP4Wnbemu2jXRr9+WhZVxFdKbOWzLxy
M2zvB/97YgsUArlFdo+Gt/o4JC8ILpHVWreGwTnaDP6DMzu3o08qxxTo4qJ0xoNQg6Qzhrln1MW3
uYtpHWaMmHvbwZJetLsSRejgU+427kIj7saX3lCe0ZfIMOyX0UbJ2KQvrjHtR6dyV0OIi5VdEC2H
Cqdad9FcruzOMNemGVkejpyXfRauXdHMTBuuHN2/YQW3GNOR7yCqHRLgfU9kTz1ABfUDiMnsX9TD
U3sNv4/JleVMFNXlGu2lYBw2HIzZvJymwt7ZTvemJV/QfoAAO+W2VublnIzRpluMY21Y1L15A/b7
ZKBN8m2ay4aQlzHSPIz7+K3WdY4i6Wmc62GjekiSbVozqKar3xEFF6wza9y2UXkZj/N3rYDaq0/D
d96QhRFERwhIfVvo+a17M8/B8MDAa2sppzyp1rq0GCFOCaEXjqShxfnsNslsB7CzIAEOUlsIm5aB
ZLVj+5xUVWMeYGHk1Ya3RhScnEprVoaJCSga3vM2hAmTxTBcIzc9dNFCbcbKuIeoGHV8QDM1CZNW
zNx6AOwwJ6ozJDOo8OcdofYAGaQ1EZYR0PiPahVnnK4FYkJDVc5m4XzGNjzPtqphVhJxApG9uuqL
8ImRn9pEmOYlrgbNxr5KfeumMsSFppu3XZVQZMr0ZAXQGAwBFkQS5b07fsNhKlqXk4CXgfzZwHxj
rfS+9bB4wbbS4HnLuY40AgVas3xKwsk6Ltwmalec67pm6DdFTxKINtXbjh2xq3WdcI2qK72QoJbd
6KT0NSHJF7Y9YDYYQnWEqLwFNHE8ur3kwg+np8ZpTwWKiGOVIYsJWojVrSIBGBapQdsl8UEF7i+O
hmob0lrqYWUY8rLLXOYGzJ/WY+wW6zBvnruQ5il0sclMGa746jD68JKSiZvF6bg1RxIIy/xl+W40
jCdZ21eV5h5pvDZAe7hFPca8cgXHtVQgEoPaSgk5JxxuxrZ51BltzqF2X7T9cJGW4l7fQ+/lJq9P
hsmoAmvP/IBqeh036taNsvHeT7WNESaxB/kp3lZVuEWG06+CoKi8MujBB/oAZLY1NA9j1W5lT+Vp
xjqUPEG4S/b7LC/yaM2nq16FDMWCl4rmem1OHTJNXI06y8GtsMfokyIpcKW+wWUFfShBWLu0sQhU
SGJ3U0ooTfhT16spa5aPTZcbY4i0DaDKfE2KzsnGfXXrQ5f3hLizoH1swMQrr/Dzkx82IfMigS6P
sisznBUKpnXeQ5AakoLwFDJvRtp7OJHzhfDHY8JnsmjBt04Agm1i9zlMjJ0tCRjTOGNx6B0csXHg
xkNkg5dQuZVaJdYmXrcNsrKFrE3YL3lH7lxugq9+gsemnyYbM5YYZTutizPMeRp2ilvuGOTOKZzc
ke4q9HfLU7uWKPlxv9XzTRz7V21uvegNH4MVaat5aRqmCjC7trYFjqQrFAfqUG+SpO4ulXER1lhT
I0x8wR4X+j5+BJtEJvVR6MFVF4PsOn76JqeZlDJ9/B5C7e5p1cy4d3d4zEMARWR4o7R9CUlqX4jJ
38RGuo8ZwvRF3a3bIl+jmfdRLZi4aiod1hHKzpyQUEJZdhEVlxd2CLn6ouyJJyEJBFXZFWTG6IDn
I8W3M3ktaTAmuBhP/p0wF+gmzPdm2x4709k1KUOFfgx5TkQpidlJYQ8XvDIbXus58N5d7DfVTlUP
3ZxPnj7ZK27eGKC3OenN9OBm1kMsgAunuN1BKPB6G9Ao7adq1dgvbiHCff/aTuppYvqwiiT0nSEy
bvESwPiF6LiVG6lXCPqIkjBt23RF9QMy0agtw9t8ND1sT+dVRTdiF9lDM3LJxidsHivHYFYXNPq+
c+dDGqlNzniZSiufrRfCx6aNxiVxHjPx2oSITYG/8lOGAQ+dBuQWrO2fEuT4ZR5/z0n+rYfAPpqK
qZNLEThyXTXgoBt6YjQi/fQ4VaemnvpnK7TwZk50aJYHajGXP2PiPFrFqSKCU4LJgzDfkT9xY3ai
Qf5EWnXNG8DqIUGsZNJ8ommmSbadfdGxnSi76pU5lcVLrUWIOCDrW5xeBy1ykdT9iJ1YHvVvOf2p
p3eadbBKiJsqEyFKr5Ss5BguVyLmbRBa9UVILs5sGD+iEaEjg897olSBD5T91MluF2XKuDa0zrgG
ncNuOQAYNhkLM9qb1z4juR34er0hexwKTG896RGaPMa3ekDLjbO7Jwfra2ZEA06PN6N7GbW5+MI9
wfuO1YjYHIUmKWJgKg6CZ9yEITkWw0a2OGLq0y7BJXFdkvTkGU1Ht4T/9wre2Yy/vPnY9s9koMAB
0et0N43dDbsow/c88uzGv0i1muIUlVHcMmhqyuuon3FrrNse+x/IoEkdfbHLtUGAyQNy96sWnHib
I5PLuWY2IeO8daBI3J3iEx9BdQcz6nrypwr5I/rELL2dlHPqMQhsbWyclFuvEwuLhDYhn09VlMRC
MY6aYMS25ZJhg3ulX0K4ygiZ8Oz6WxOnTKenNWX4udUQoKsw7e2nWbvpx4QSsnQZdocJ8gNzay2y
JKnSCBenpTMgkZdELJcCC2OSxq8IH0zxq2bKQymED4E/n2bc6fc6rlM8eRUbW+fcm6z9ZGczVtc+
xarAFJQFJzMPwiHGosVrz4V/PiOSSzU3WnUx8K4U+RdsshBcuv4VbBR8q/Vw2oMaNDWemWGV79/d
yBMFnqEwpo3z+GAUcF/c9konds8z55ycxspitOZnW5hXr1nYV7tEmDYuWz3nMstt1sBNgkYdXb3W
eGWoQgjEsX3pUkA5M4r1BD6VNzklAEvIIzi58pRj4VDYruUFveIksLRTU2VvfkwCEp30qH+tw5np
HFYVdX1rEUR2rO26PWh449ZFT32fzWrN2baJzHSGm+XIfQoxBv+zPsZnt8CuyLNydNXkEl2GbQ+J
ERyNK5UGLoeWx7YjPYltmZGqxgiIbqylcpmZm5G+dYtfLn0XmTyieTEWWe87HzhdQt3mJcCnWaJ8
QkmxMpVL/tsS9FMunL+cgIFIpt1Gj423eYkFCsyFqrzoLSdwqmpSw0ErW+uQ1eEl/Da1hcBNolKt
16QPEzuULi6itc5+eR+o9RAIgyWmSK9GL1mCixjKEmGUVuHBQmv/bpAIMwr9aAU4N4aPMrqzDWNm
Iu/fmks00rvhYk5aUuo3SE0cXHZGSZTSO9mSm+CKWAZr6zrJuVqCl8C7x3OesBPQM+BKW96/h5n2
U2vgwdZAnxiukJo3O98HAF817aCf13i0zkvk0/vLIVMCTJL/9JL4bqiRIzPDkV5mT2jD3tnf74Gs
KEBvAbsx3lkS5TVRo4Tsfd3r32PmTTA9yAgzjtua1d10fjntLIqAJb6qWoKs9CXSqsn4VNVEcJMy
iK2WS0RVkAviO0nDIg0IHq8efStxDB0GHg6Fdeo6DdH8uEuclut+7xvSrTDTwNNCYbtMRNRIAte8
RHE1ZHJ13MOkcy2k0mLh3Wp2/oJTsdj473lePdY5SJnjDYHlXxcmBmMa+x4HUwfWIWzOtVEH+Idb
xb4LiQtrZu3ZAIFgvJLftIZvecMSLsZje4KHHjMWFc85HsM40C1fllCyiHSyMiSmTAbUMK6Y0ZxK
BDQFaWZK3CZ6SZg0UhJnyTx7/1KRgMYDN+7mRaU8kI6mSEmLSEtTbXIcsB9XXTCex0uKp4Ubrw3n
JOB/IQYcr2onfJjtF9MJelgddnOeunJnWgiQSmkdEkP8CLTe5Zpdopdc38AbL+ZjJg8ADIyEmAqK
02K5QCHpYwUFfRCxrAVtm/CnR1MY5q7ikHPtPsdH2XDO/cR3zhFxeCK3NUSbBnkU23Lh0hKP95qi
T4PCmJP4NQ0EiQZqXIu2fKHF/eKMBplJGUZGBppuqXcTbohM+fHfktuqrW6hTg+bKLNvXdoBi44k
G9pdhnE7dsagmtOUHkGeK+hOPH24Nhh3zVg8zljHYNWiPalmFPS+i+41fXlnDttUHz+5zhMg6k7G
7g2NA8UTFjnJIg5o52RXyO5Kc93gfNYxVwkuYWvnkDIJLYuphYNgJo7Dz8c1g2ZJwj0KaD43aKdb
3eJJ6LiiGW8ZnuYCZZaWVZP1nd69P1WGDxqCBL/ZlHqIfMi/NvnZm/dt+c56fv8y1wWTff8qGJFB
tNoNDilMBZZXXpQVkVbO9Ii/F4HtI/ikjZ8eV0+wnZYML41wMYJ59d3QZMZ558O7m/QLjm2Iycur
rQvYK9WyU3Rfj49yCkJPj8HGRzUst8P0NTSIXdKqgB9hIXkpUROsMPQis8yvrqyZdqUq/Kfc1E4E
PEV7kzNJ9dltij5hawQzdtFpqPH++uDNzQfuuRqJ3gTBGdZotsXDcS1joe3batndMQYvAS+Z/LiS
nhprSYE9ka4Y/gwyBTAL/F01S5iXJqZj1FMAcyOCtm4mjrT1sM5bDI7rbvwOQM69j3I/WHKG3h/A
wORI0MTAJFMDrI6WCLN+OeREcteRuIbdRtokl51hdetmGiGGRcFtnzBQdfECgf6xJfsB1nFJLjk8
SLhXNm4w/9T56zcrOFc3l7RswwSVM9C9LOqjX4w1A3foaMzHGoZ6/DZb0vdiyyGsRzFMmkgFw8uG
/Ssc8sEgngggFKZmE7ltwHi7X6RZ/8DNlH/0pxcjTcOxBLJwWhFh/ebCl4b9hOlFU+x1Hfq0TbTD
Np0yKEeJfhJldUdHQlBCjYsm7CugIKIkjNbMvYaMYHjLRfBYFHcJj9aFHSX5xcKEBmq+LcMkuVQg
ZXlPVqOcQtAnjBSG0Mk9W4TalaScjO0EWDyKzPMWfayHsKC58KUNibJl0mlEbb1unXg6d3IKpwFX
oogw4du2JbbTnS+JN41+MLl/1Xvd2RuiDOHlQjXiyul44JnH6lnur1utkw+TRaTUFGDaEek3KO05
3YfeOqQJUwOroLaXFvVPkHJtBkRUrYbY2LIdta/Y+FtmdSC9EnFtpV2KkWFhFo4R5Cc9+jK7lJYq
zTdQR1CohMEhVk5/6GR78PVSXcmofBI1BkF46BfHyKSxmfz8Vitr5xwYAllB3RuXucM+L+uIY3Jx
w+nN5cacHfNKX+aLOTlCbqwFj4AoacDMnK7b3DpWfDnYNihMw1QCyq25S1MfQlsROwfdwmkHA1F3
JzhKNwA/qIWRtRDMoz+l1pzdapZzK6t0PhWA0V5bYrFaRWV/zbnU7KBnLVh0/Zr4eXAcYfuikSCL
wBCpdgFy+J2rwjhPJl4mTmDoVUnTPkrf3EX2MF7gl9+uiqkdTzAFtXUmrSt9qIpXMpCClXPDLZG/
QDSIEF6He6aWFoZSKCUcUT5G/phcaEwpYbVJ9j2i5VDOXPRAi0UmxL3Ay4bSMf6K7GRvl6mzgdXW
whCU85fMRTAelekPsxSYeWVsJvQoE/zppH507fbZSI0B7BMobJhS/SRVnR2kn113y3/Fqh8AO5Y/
5myokynadEtcDSahDhav7Bd7BhFk2q+PHYK8wBYj9k389fd/E+VMsrqJuOL3v6jbmk10xDTtfQUq
Af0sOZctStIOLRuZwoKS1CLwPYBGdwhJCLttxhovMQOa29gA+TiPMoY/kDOIDh1brovAJsxqSu+K
qahOhat0j+BRnacSLHWmkoIFgiyWZzK/a4Yj3KHsWs/sYF8qE4sJZ7pwcU5fpVha6WGrUD9X9VZo
9Vul4cjm2g03QAGKUScDwbxFLW+pN2FV+1dpxdbvOn9JoBByGxQ+cigW9qodcNxwh8Q56Ys9V9ZK
UokBC2/hnxM3gIPuwZcNA28f1V6PCYVRxnhWWT+qoMfeCiaNRWT2pkEsvoGZaWEQR7akj/AlcVqD
6xCGr61isMDJfnWCot47opcXftDdEXxdnsZeMcc0xm1UErnRljWyxW4GyivqlLANDjJfksNiAeTg
CAWHJpw3/qiQcOPhEubmZaz04dwsik2KT9wxNut3jIlA6T7Ds6AI5bodh+FoE1ruMZyutxBG8bZX
8ysQb72G7Jfu9KnYO6kTeVYALPPXh/OfzFsRgFpKSsxiSRxGFvvbRZHUhiBjSS/2MArWlL71Whp5
fK6TzHRhDcKnQUneavYxihnyp4UTETwx45rnWnp0IXrtyqholHLi2B6ZtfwATfwnL1EsSthf/WXf
X6KrJCpe6Zh/Mh52agXIBwdqj0+XuWkChBqDwwAPrpc46ikOO12WxW8+R7lMMuznUkF1apnadR8P
nqHfpDnQewh8iE+e0+76erRPCrLa4ueNmZppAHQzrwIzJGeEgh6osxD/5BY0kA7/9i6wyHVcPEyl
ToCOtRiM/3IjlxpUen0aC2hjeXWSgXWNAG+laD48y7DyU5Odl0VPrAmCLNIYFwMzyUQTQh6nzwC/
vXyQdRR57vjCOAnWXFFp8HUzNGF/vSWk+Q9eqcTMxBWGbbp/Wm9kiJpf+DVMeKwU16Iiyr0pdbUX
zuDlQYVCphm+jUF9U7VO/dSqbzgZtRe2Ihy+zRF2OH5GfGaee6PfExabuV/yyj5m+TReOJC4N3XC
VW/VFbGFkRCr0ccVR+WldY4TD8RGBqCrEhu9XT/UwnOzbCfoKb74anzr5yttcsabsgzgQKdyH0Su
Qi0L1V9vgXcSG2IEyH4EmoTNA5O896X539bR//33ey/tyyZvo3a66d7q6fat6dK2+b///m38P8Fb
sXyXqzFH/vOv/aW//kH/9vb+m++n8u0//vbyfXE2iQhTib61vzr2C5O4uF+203++qPdX/Fc/I33h
jXXf+eGmhZLeRfVu0rjYFqPGv/1bWuTB37+NU/oZxaI0KRelDoN2yQHACuCXRfrvluGv3+HP9fzr
v/OHd/Ct6PJ2+RyCqMj/sAqSI+oP7gTvr+jPa/DbT/hlDTAa4B1aiP9xal28AX5dAdc5w6kXxbcU
y/KYOq69/ysr8N/vAyIYODb+J2vw28/4rzWQ+pnjKuXaruvodCg2bcOvq2DbZ7hnO3DCdJJ1cHDg
+59rFQzX+vDDIFkE3j99mvFuOMHO+nURXEHyBZb7FhtBIYZYHpbPtQjoqt2PboXlSHBwLKcL5LrB
gYMN/4dVsM+QeJj6J90GuIV88FkwxZmteNyV7vz9of/jAjjqjLLBNJfT8BM+B/ricP+hw0DJM2AK
i+fdpjjiD79dCoYlzoQjla6WMIzl9vhsz4GFd+wHF8G0z7CrAQLXdWlYOs/9H3cBFvxnysDKnQAO
SJZyuTc+12FgK5O69kM7weTyczkD/r4EZDv+tgg6h4VkbI1QE1gJeOuzLYLgc/roKkjuBTiBLu/T
0CXZFb+tgmOdsU2WuxMP5eWJ+FmR/P8vkn673n9WkYfv//E3XtfPZ/S38vXPVdJvP+K/KgRTnnG3
CJol17T0xavpt61gGGecmsxvODqc5Xb4bFuBl718ch96INgK9OigpjA+XQu3yN9KBFuwCChuFNUS
5aSr/9x7n2gr2Lb785P517eCNM4w0Tcs21DW+9n350WgjF58vj7dxSAM0pI+uAc4FE1lWxQa/7hn
WspE22YkalFHfsoy0WFC99FFcM/wSbM5B5YD0fhzw2Cd0UaoZdbg4Bf2nhL3ua5H5jEfLZSW61Hn
3VEpiuW2tX+7GOiadDoJ6ig6SGrzBYf6XIsglnvrg1tB4uFHlDSDe0sKlGi/Nwz2cly8L8/PbfK5
VsAw9CWJ6kO3gnDOoOZzspAQaLANls/515bJ4URAQgZoSl9lC56Gz7YPDEGZ+8FVoG9SkmPf4R06
OrXAbxUzXo8SoMUGSPqkqyB0PqaPrsKCF9EQEMzH+fizAvh1L9jqzNYNSqn3xurz3ZDs379vz3+9
QHhvjXj3nIvm8nkv8NSvawCEcsYaSeJFfxZJPx/AT1QlGTh0fXQnSEGtCIxik/4GiPpnIMUESEEB
xAFEMYU56qc7FKRtfBRMoWBm0KIv5RDdk3D+3EbLM0VLoWikBWXz58MS6GqdDxcKYGacCYAmrkEP
+W5A++sDQQcpHJt74/1y+Iw7wVlybz90SQIxG+wCaYAaGUBIS9DuH9aAUQO5pmLJaMRu9hOiq7w8
56OlAq7GoAQuoBGd9DuU/tsqKHaCAZSwoCngLZ/uUMBlZhlSfmwriDOQM9OylPV+MKrf6iUqRsWc
AYzV+gkx/ixNPtP9oHiOP7gKdA/kXBKLTQPxMzH7j1uByRMW1wbzCAtGwM+q8nPVzpzaHz4WWIV3
lJ1OkYZ6QVL/uAqODsxqMvv+WVl/xgvCpa7/6F7Qz/4fc+e227YRhOFXEfoAgngQKd4EKJy0Tlu7
RQ8permWGGuhAw1SiqM+fb/lLm0uKaepR0AXyE0k+Sc1Ws7hn392i0U0M6eaQ6fjZwYZUxHRmmIp
sD151vrO8J4IuDBpmEzn0yQ1hQPyl3PEUlZMYzgVtDEpGzib9ktr9oD8Qkx8k4aINMMKtBk79sjE
gH6gLGjPcBg9myTNccamDRecFQjw4uyZdIGHvkCZkDGkiqf0rZCTN+YLam5HrSyC45vhGmfStWB6
kfhY1jspUZ5hDd8KC5pQeISAaTZ0SwtLe72+nkzh0cgFSI8Rx9FqGTJMZNQEEdZCBseSE0KC844J
oc2mcq+3Ao15zk4ndSQGxqnJpAdrwfgNdCzwK1Bx9C7DYxvpE4rXAmxizKwqvzRxoD37w/eOxZRA
OkcqN2+puAD9QkJTQJovpFPoZKhGlj2rfsQ8Mxg+JUDgQCncMId5YsLKHWGeE/ETUUypEOgzwF7S
cWsbr/1IGUUZ7pEHAovjRskYQrMCJ9uYwCarpoiEiTlOHt9Hj5q8YeAXCtrTVBkUr6yGQPOFTFpN
wbbBqcb0m/KY3btHayGfT6lWIHjncVyYllVw3jHBo0sz6CShI4WgE4KdKGEqy8FaMDo/AkQEA2Oc
Z3idCFStRnQueyJyOg0ZR8NE+ISWS/KtwJlSdCdRM8Qw/q6LH5h3TPGPUivwJWHaqSVyltZYxkVX
KoeKnMPLsivg/6jtHWhOnmUrMVNYYr/AE5EsCBG9ytmLEfFsir8wMTJE9pm+8uj4tRcEzgMzPkt3
0GsYWrXA/dtuzLCUIqWiTT8jl0DWQY0RXEEJKxDbnqkgfSZZYMcDjiSgUohyvvDAKRgBkz1OLsRm
jIkOYgqerJGhAX7mRWwZlIEJ8Iv4HciHLFlEJqEKLl/CDOKsMcL5J7SbSIYIliYX7zuEgnXCi0xf
pShEbCIRVnBIOPxQGiKRt1Iv04ag809XKjOnK/atkEPLkj4gWpllyDqK8IrJJCtiMclE0sgUWAyn
yvRD3n7LvhWiGWaas+TaGitE+Qrh24luX+8ZoVdShGpkCQkEg+FP/LXAEsEKVJnOSP+lpP4KbvZp
quqKA3BW78zoky6bc2NXL32gmyMav+9miIwGFsrkG++DZrzKXttmHOb/b7wg2s459d7s5p7a67g/
d19wfGnvWt236l681mWt6uX61L5xcrd5q3bMZH27VXdqp/pDTiSslK7PdzKaCntKl/8FuNkMcA1n
L8at9d/V3gduBcdy4I3aN6rpbtFKmc2cjxT5Sm31R47o8I+ttWMDYuxqW9VqVXV3ae7aavHlyPt9
uTzo5fHggbeSXin423KrHlVd9pGtUFSM7IYXJ9XHyVW1Pe7ufLNbJab0Kt9hdb3yV6HV9kmRvy8r
jjj2ka1eTop8jcW17lvcya+kwO9Xau0twMhqecS4263eV9p/ItHHkJmKofcrrQZexAouxMjVo//j
WXGXFPbHsW+yqgAxMADH5ebU2bR1e1aFJIX+qWKj2pGZbQNbin2j9N7zHnQpLxFebjjNkc3gV31z
OKWm/JabRi3Xx6ZkA2ofv1W5iPH1cq3vlT+wbCeS5NDEgqY6eCvbtZ/l2E2j+ffw4Pkm19C8BHp1
rIfQpm8uhq72h4EPcf1HKfJteVerQfYU23aWHPqT8uOW643IgR8n12r30Ky1H9bBN6r/S+D/UNZN
6XkqKHjT/L8E+E35WS+9MAa4qdcvAf5XVW86pLY+MGPf3Qtnt174qiT7tqoP68mVqisipf9w2v0a
xPfeXuCt2gyffUucS+F/Xmvf4paJFsNutmQkflXjptXF0HV5P9wTouWNpcC/lOyUc9p+UoMyga0i
jKJdCv8rx72Xk/fs2T+IbZbylcL/Vh1fWIiu0XSZC4wXomMqpfC/Y/2yaUovpXA6Cjn2Z7+qTCyv
KMX946DW3cIwPsXx1lLYD2W9I7J5yHaYVYysqWwGy9vRi1LoPxVxZ3/PVuj+fbd8lRi8bA6TD+du
3kpSxfi6WVb7Rvv3bpv1YuxTxY4+955VLJf5ZeRzTNPTVjxj/qnbYufcn/nkmvnEcluq+s0/AAAA
//8=</cx:binary>
              </cx:geoCache>
            </cx:geography>
          </cx:layoutPr>
        </cx:series>
      </cx:plotAreaRegion>
    </cx:plotArea>
    <cx:legend pos="r" align="min" overlay="0">
      <cx:txPr>
        <a:bodyPr vertOverflow="overflow" horzOverflow="overflow" wrap="square" lIns="0" tIns="0" rIns="0" bIns="0"/>
        <a:lstStyle/>
        <a:p>
          <a:pPr algn="ctr" rtl="0">
            <a:defRPr sz="1800" b="0" i="0">
              <a:solidFill>
                <a:srgbClr val="595959"/>
              </a:solidFill>
              <a:latin typeface="Calibri" panose="020F0502020204030204" pitchFamily="34" charset="0"/>
              <a:ea typeface="Calibri" panose="020F0502020204030204" pitchFamily="34" charset="0"/>
              <a:cs typeface="Calibri" panose="020F0502020204030204" pitchFamily="34" charset="0"/>
            </a:defRPr>
          </a:pPr>
          <a:endParaRPr lang="en-US" sz="1800"/>
        </a:p>
      </cx:txPr>
    </cx:legend>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CF98C9-4973-4ADA-8A43-8232875CDF9B}" type="doc">
      <dgm:prSet loTypeId="urn:microsoft.com/office/officeart/2005/8/layout/pList2" loCatId="list" qsTypeId="urn:microsoft.com/office/officeart/2005/8/quickstyle/simple1" qsCatId="simple" csTypeId="urn:microsoft.com/office/officeart/2005/8/colors/colorful1" csCatId="colorful" phldr="1"/>
      <dgm:spPr/>
    </dgm:pt>
    <dgm:pt modelId="{942C8619-87F3-441D-AD90-F007F8FF4BF6}">
      <dgm:prSet phldrT="[Text]"/>
      <dgm:spPr>
        <a:xfrm rot="10800000">
          <a:off x="315327" y="1810226"/>
          <a:ext cx="3087583" cy="2212498"/>
        </a:xfrm>
        <a:prstGeom prst="round2SameRect">
          <a:avLst>
            <a:gd name="adj1" fmla="val 10500"/>
            <a:gd name="adj2" fmla="val 0"/>
          </a:avLst>
        </a:prstGeom>
      </dgm:spPr>
      <dgm:t>
        <a:bodyPr/>
        <a:lstStyle/>
        <a:p>
          <a:pPr>
            <a:buNone/>
          </a:pPr>
          <a:r>
            <a:rPr lang="en-US" dirty="0">
              <a:latin typeface="Calibri" panose="020F0502020204030204"/>
              <a:ea typeface="+mn-ea"/>
              <a:cs typeface="+mn-cs"/>
            </a:rPr>
            <a:t>Regulatory Stances Framework</a:t>
          </a:r>
        </a:p>
      </dgm:t>
    </dgm:pt>
    <dgm:pt modelId="{94EC8A0F-2F9C-46BE-A5E5-BE774EBDAC5F}" type="parTrans" cxnId="{94CF2EDE-6853-4F80-88C6-C34EA1366CBF}">
      <dgm:prSet/>
      <dgm:spPr/>
      <dgm:t>
        <a:bodyPr/>
        <a:lstStyle/>
        <a:p>
          <a:endParaRPr lang="en-US"/>
        </a:p>
      </dgm:t>
    </dgm:pt>
    <dgm:pt modelId="{C995F42D-3231-421E-8E81-7D0A3173172E}" type="sibTrans" cxnId="{94CF2EDE-6853-4F80-88C6-C34EA1366CBF}">
      <dgm:prSet/>
      <dgm:spPr/>
      <dgm:t>
        <a:bodyPr/>
        <a:lstStyle/>
        <a:p>
          <a:endParaRPr lang="en-US"/>
        </a:p>
      </dgm:t>
    </dgm:pt>
    <dgm:pt modelId="{E1C371CC-3CBA-4C43-9F13-217C985C6CB3}">
      <dgm:prSet phldrT="[Text]"/>
      <dgm:spPr>
        <a:xfrm rot="10800000">
          <a:off x="3711670" y="1810226"/>
          <a:ext cx="3087583" cy="2212498"/>
        </a:xfrm>
        <a:prstGeom prst="round2SameRect">
          <a:avLst>
            <a:gd name="adj1" fmla="val 10500"/>
            <a:gd name="adj2" fmla="val 0"/>
          </a:avLst>
        </a:prstGeom>
      </dgm:spPr>
      <dgm:t>
        <a:bodyPr/>
        <a:lstStyle/>
        <a:p>
          <a:pPr>
            <a:buNone/>
          </a:pPr>
          <a:r>
            <a:rPr lang="en-US">
              <a:latin typeface="Calibri" panose="020F0502020204030204"/>
              <a:ea typeface="+mn-ea"/>
              <a:cs typeface="+mn-cs"/>
            </a:rPr>
            <a:t>EVALI and US Tobacco Sales </a:t>
          </a:r>
          <a:endParaRPr lang="en-US" dirty="0">
            <a:latin typeface="Calibri" panose="020F0502020204030204"/>
            <a:ea typeface="+mn-ea"/>
            <a:cs typeface="+mn-cs"/>
          </a:endParaRPr>
        </a:p>
      </dgm:t>
    </dgm:pt>
    <dgm:pt modelId="{74FBF31B-0C9D-4DD3-B6FC-2609AEF468AC}" type="parTrans" cxnId="{5B6A5B9F-6AC3-472B-80E3-0FA303D0EFB0}">
      <dgm:prSet/>
      <dgm:spPr/>
      <dgm:t>
        <a:bodyPr/>
        <a:lstStyle/>
        <a:p>
          <a:endParaRPr lang="en-US"/>
        </a:p>
      </dgm:t>
    </dgm:pt>
    <dgm:pt modelId="{613ED026-963B-468F-A280-8A1941B4AE5F}" type="sibTrans" cxnId="{5B6A5B9F-6AC3-472B-80E3-0FA303D0EFB0}">
      <dgm:prSet/>
      <dgm:spPr/>
      <dgm:t>
        <a:bodyPr/>
        <a:lstStyle/>
        <a:p>
          <a:endParaRPr lang="en-US"/>
        </a:p>
      </dgm:t>
    </dgm:pt>
    <dgm:pt modelId="{4D4D2E0B-47A7-480D-BC59-2C64060EE1C9}">
      <dgm:prSet phldrT="[Text]"/>
      <dgm:spPr>
        <a:xfrm rot="10800000">
          <a:off x="7108012" y="1810226"/>
          <a:ext cx="3087583" cy="2212498"/>
        </a:xfrm>
        <a:prstGeom prst="round2SameRect">
          <a:avLst>
            <a:gd name="adj1" fmla="val 10500"/>
            <a:gd name="adj2" fmla="val 0"/>
          </a:avLst>
        </a:prstGeom>
      </dgm:spPr>
      <dgm:t>
        <a:bodyPr/>
        <a:lstStyle/>
        <a:p>
          <a:pPr>
            <a:buNone/>
          </a:pPr>
          <a:r>
            <a:rPr lang="en-US">
              <a:latin typeface="Calibri" panose="020F0502020204030204"/>
              <a:ea typeface="+mn-ea"/>
              <a:cs typeface="+mn-cs"/>
            </a:rPr>
            <a:t>Poland’s Menthol Cigarette Ban</a:t>
          </a:r>
          <a:endParaRPr lang="en-US" dirty="0">
            <a:latin typeface="Calibri" panose="020F0502020204030204"/>
            <a:ea typeface="+mn-ea"/>
            <a:cs typeface="+mn-cs"/>
          </a:endParaRPr>
        </a:p>
      </dgm:t>
    </dgm:pt>
    <dgm:pt modelId="{09F66457-4ED9-4C6F-A4EB-CC743C9FE767}" type="parTrans" cxnId="{7DBBB8EB-74C7-4997-BCC7-C2D21C62A861}">
      <dgm:prSet/>
      <dgm:spPr/>
      <dgm:t>
        <a:bodyPr/>
        <a:lstStyle/>
        <a:p>
          <a:endParaRPr lang="en-US"/>
        </a:p>
      </dgm:t>
    </dgm:pt>
    <dgm:pt modelId="{EDC5C1C1-F6C9-4454-99BF-274B035B3F2C}" type="sibTrans" cxnId="{7DBBB8EB-74C7-4997-BCC7-C2D21C62A861}">
      <dgm:prSet/>
      <dgm:spPr/>
      <dgm:t>
        <a:bodyPr/>
        <a:lstStyle/>
        <a:p>
          <a:endParaRPr lang="en-US"/>
        </a:p>
      </dgm:t>
    </dgm:pt>
    <dgm:pt modelId="{036BCFBF-353B-4D07-A5EE-5827541E6E12}" type="pres">
      <dgm:prSet presAssocID="{87CF98C9-4973-4ADA-8A43-8232875CDF9B}" presName="Name0" presStyleCnt="0">
        <dgm:presLayoutVars>
          <dgm:dir/>
          <dgm:resizeHandles val="exact"/>
        </dgm:presLayoutVars>
      </dgm:prSet>
      <dgm:spPr/>
    </dgm:pt>
    <dgm:pt modelId="{39C98358-0819-4FC0-BABD-AD6706C7A800}" type="pres">
      <dgm:prSet presAssocID="{87CF98C9-4973-4ADA-8A43-8232875CDF9B}" presName="bkgdShp" presStyleLbl="alignAccFollowNode1" presStyleIdx="0" presStyleCnt="1"/>
      <dgm:spPr>
        <a:xfrm>
          <a:off x="0" y="0"/>
          <a:ext cx="10510924" cy="1810226"/>
        </a:xfrm>
        <a:prstGeom prst="roundRect">
          <a:avLst>
            <a:gd name="adj" fmla="val 10000"/>
          </a:avLst>
        </a:prstGeom>
      </dgm:spPr>
    </dgm:pt>
    <dgm:pt modelId="{6F8016C5-ACD5-481A-B75F-058837DD1826}" type="pres">
      <dgm:prSet presAssocID="{87CF98C9-4973-4ADA-8A43-8232875CDF9B}" presName="linComp" presStyleCnt="0"/>
      <dgm:spPr/>
    </dgm:pt>
    <dgm:pt modelId="{4D0CAD8C-1134-4BFF-987F-B03D620BFB2E}" type="pres">
      <dgm:prSet presAssocID="{942C8619-87F3-441D-AD90-F007F8FF4BF6}" presName="compNode" presStyleCnt="0"/>
      <dgm:spPr/>
    </dgm:pt>
    <dgm:pt modelId="{51C1CB41-2DAC-47CE-A044-A40F5EEE8F84}" type="pres">
      <dgm:prSet presAssocID="{942C8619-87F3-441D-AD90-F007F8FF4BF6}" presName="node" presStyleLbl="node1" presStyleIdx="0" presStyleCnt="3">
        <dgm:presLayoutVars>
          <dgm:bulletEnabled val="1"/>
        </dgm:presLayoutVars>
      </dgm:prSet>
      <dgm:spPr/>
    </dgm:pt>
    <dgm:pt modelId="{5EE7BB19-71BE-4C66-BC57-78397A52E5D4}" type="pres">
      <dgm:prSet presAssocID="{942C8619-87F3-441D-AD90-F007F8FF4BF6}" presName="invisiNode" presStyleLbl="node1" presStyleIdx="0" presStyleCnt="3"/>
      <dgm:spPr/>
    </dgm:pt>
    <dgm:pt modelId="{FD3E45B4-A008-454B-987C-0737A2C6CF82}" type="pres">
      <dgm:prSet presAssocID="{942C8619-87F3-441D-AD90-F007F8FF4BF6}" presName="imagNode" presStyleLbl="fgImgPlace1" presStyleIdx="0" presStyleCnt="3"/>
      <dgm:spPr>
        <a:xfrm>
          <a:off x="315327" y="241363"/>
          <a:ext cx="3087583" cy="1327499"/>
        </a:xfrm>
        <a:prstGeom prst="roundRect">
          <a:avLst>
            <a:gd name="adj" fmla="val 10000"/>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t="25246" b="25246"/>
          </a:stretch>
        </a:blipFill>
      </dgm:spPr>
    </dgm:pt>
    <dgm:pt modelId="{72B9E51B-3702-45B7-A220-1D5D8AC13E6A}" type="pres">
      <dgm:prSet presAssocID="{C995F42D-3231-421E-8E81-7D0A3173172E}" presName="sibTrans" presStyleLbl="sibTrans2D1" presStyleIdx="0" presStyleCnt="0"/>
      <dgm:spPr/>
    </dgm:pt>
    <dgm:pt modelId="{2A9CE927-31A6-458B-A26D-65E5DE48D55F}" type="pres">
      <dgm:prSet presAssocID="{E1C371CC-3CBA-4C43-9F13-217C985C6CB3}" presName="compNode" presStyleCnt="0"/>
      <dgm:spPr/>
    </dgm:pt>
    <dgm:pt modelId="{442AF04B-CE04-414C-AC67-5242829E7E91}" type="pres">
      <dgm:prSet presAssocID="{E1C371CC-3CBA-4C43-9F13-217C985C6CB3}" presName="node" presStyleLbl="node1" presStyleIdx="1" presStyleCnt="3">
        <dgm:presLayoutVars>
          <dgm:bulletEnabled val="1"/>
        </dgm:presLayoutVars>
      </dgm:prSet>
      <dgm:spPr/>
    </dgm:pt>
    <dgm:pt modelId="{F2200A9F-C6B8-4E00-B317-9C5AA7CAE21B}" type="pres">
      <dgm:prSet presAssocID="{E1C371CC-3CBA-4C43-9F13-217C985C6CB3}" presName="invisiNode" presStyleLbl="node1" presStyleIdx="1" presStyleCnt="3"/>
      <dgm:spPr/>
    </dgm:pt>
    <dgm:pt modelId="{C4B688EA-3716-4332-BB91-2F071982684E}" type="pres">
      <dgm:prSet presAssocID="{E1C371CC-3CBA-4C43-9F13-217C985C6CB3}" presName="imagNode" presStyleLbl="fgImgPlace1" presStyleIdx="1" presStyleCnt="3" custLinFactNeighborY="1264"/>
      <dgm:spPr>
        <a:xfrm>
          <a:off x="3711670" y="241363"/>
          <a:ext cx="3087583" cy="1327499"/>
        </a:xfrm>
        <a:prstGeom prst="roundRect">
          <a:avLst>
            <a:gd name="adj" fmla="val 10000"/>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16934" r="16934"/>
          </a:stretch>
        </a:blipFill>
      </dgm:spPr>
    </dgm:pt>
    <dgm:pt modelId="{572C2EE6-7A2A-41FD-A96F-7C30C78C94A1}" type="pres">
      <dgm:prSet presAssocID="{613ED026-963B-468F-A280-8A1941B4AE5F}" presName="sibTrans" presStyleLbl="sibTrans2D1" presStyleIdx="0" presStyleCnt="0"/>
      <dgm:spPr/>
    </dgm:pt>
    <dgm:pt modelId="{CBAF9828-D007-4FF1-A051-FA9D642D06BE}" type="pres">
      <dgm:prSet presAssocID="{4D4D2E0B-47A7-480D-BC59-2C64060EE1C9}" presName="compNode" presStyleCnt="0"/>
      <dgm:spPr/>
    </dgm:pt>
    <dgm:pt modelId="{D86D7EC8-E589-484D-A5D8-113038C831FF}" type="pres">
      <dgm:prSet presAssocID="{4D4D2E0B-47A7-480D-BC59-2C64060EE1C9}" presName="node" presStyleLbl="node1" presStyleIdx="2" presStyleCnt="3">
        <dgm:presLayoutVars>
          <dgm:bulletEnabled val="1"/>
        </dgm:presLayoutVars>
      </dgm:prSet>
      <dgm:spPr/>
    </dgm:pt>
    <dgm:pt modelId="{B20678CC-03F4-4ECF-A441-BD4A395F0A1D}" type="pres">
      <dgm:prSet presAssocID="{4D4D2E0B-47A7-480D-BC59-2C64060EE1C9}" presName="invisiNode" presStyleLbl="node1" presStyleIdx="2" presStyleCnt="3"/>
      <dgm:spPr/>
    </dgm:pt>
    <dgm:pt modelId="{8FA15291-6B30-4AFB-84B2-CDAB3631FAB5}" type="pres">
      <dgm:prSet presAssocID="{4D4D2E0B-47A7-480D-BC59-2C64060EE1C9}" presName="imagNode" presStyleLbl="fgImgPlace1" presStyleIdx="2" presStyleCnt="3"/>
      <dgm:spPr>
        <a:xfrm>
          <a:off x="7108012" y="241363"/>
          <a:ext cx="3087583" cy="1327499"/>
        </a:xfrm>
        <a:prstGeom prst="roundRect">
          <a:avLst>
            <a:gd name="adj" fmla="val 1000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8000" b="-8000"/>
          </a:stretch>
        </a:blipFill>
      </dgm:spPr>
    </dgm:pt>
  </dgm:ptLst>
  <dgm:cxnLst>
    <dgm:cxn modelId="{D5768F10-5D23-4CDD-9788-318C59EA255B}" type="presOf" srcId="{613ED026-963B-468F-A280-8A1941B4AE5F}" destId="{572C2EE6-7A2A-41FD-A96F-7C30C78C94A1}" srcOrd="0" destOrd="0" presId="urn:microsoft.com/office/officeart/2005/8/layout/pList2"/>
    <dgm:cxn modelId="{3D25569B-0D22-4E22-8584-9A876FF70B5B}" type="presOf" srcId="{C995F42D-3231-421E-8E81-7D0A3173172E}" destId="{72B9E51B-3702-45B7-A220-1D5D8AC13E6A}" srcOrd="0" destOrd="0" presId="urn:microsoft.com/office/officeart/2005/8/layout/pList2"/>
    <dgm:cxn modelId="{5B6A5B9F-6AC3-472B-80E3-0FA303D0EFB0}" srcId="{87CF98C9-4973-4ADA-8A43-8232875CDF9B}" destId="{E1C371CC-3CBA-4C43-9F13-217C985C6CB3}" srcOrd="1" destOrd="0" parTransId="{74FBF31B-0C9D-4DD3-B6FC-2609AEF468AC}" sibTransId="{613ED026-963B-468F-A280-8A1941B4AE5F}"/>
    <dgm:cxn modelId="{02DECFAA-644E-414A-9754-D0FBAB2C3CDC}" type="presOf" srcId="{4D4D2E0B-47A7-480D-BC59-2C64060EE1C9}" destId="{D86D7EC8-E589-484D-A5D8-113038C831FF}" srcOrd="0" destOrd="0" presId="urn:microsoft.com/office/officeart/2005/8/layout/pList2"/>
    <dgm:cxn modelId="{BF1308B2-9B81-4CAA-9CED-FCBF5B75213B}" type="presOf" srcId="{E1C371CC-3CBA-4C43-9F13-217C985C6CB3}" destId="{442AF04B-CE04-414C-AC67-5242829E7E91}" srcOrd="0" destOrd="0" presId="urn:microsoft.com/office/officeart/2005/8/layout/pList2"/>
    <dgm:cxn modelId="{94CF2EDE-6853-4F80-88C6-C34EA1366CBF}" srcId="{87CF98C9-4973-4ADA-8A43-8232875CDF9B}" destId="{942C8619-87F3-441D-AD90-F007F8FF4BF6}" srcOrd="0" destOrd="0" parTransId="{94EC8A0F-2F9C-46BE-A5E5-BE774EBDAC5F}" sibTransId="{C995F42D-3231-421E-8E81-7D0A3173172E}"/>
    <dgm:cxn modelId="{151466E4-51BD-40C5-A858-7AC4CB9A5093}" type="presOf" srcId="{87CF98C9-4973-4ADA-8A43-8232875CDF9B}" destId="{036BCFBF-353B-4D07-A5EE-5827541E6E12}" srcOrd="0" destOrd="0" presId="urn:microsoft.com/office/officeart/2005/8/layout/pList2"/>
    <dgm:cxn modelId="{630E1AE9-39FF-42FA-8027-AB937FC3755A}" type="presOf" srcId="{942C8619-87F3-441D-AD90-F007F8FF4BF6}" destId="{51C1CB41-2DAC-47CE-A044-A40F5EEE8F84}" srcOrd="0" destOrd="0" presId="urn:microsoft.com/office/officeart/2005/8/layout/pList2"/>
    <dgm:cxn modelId="{7DBBB8EB-74C7-4997-BCC7-C2D21C62A861}" srcId="{87CF98C9-4973-4ADA-8A43-8232875CDF9B}" destId="{4D4D2E0B-47A7-480D-BC59-2C64060EE1C9}" srcOrd="2" destOrd="0" parTransId="{09F66457-4ED9-4C6F-A4EB-CC743C9FE767}" sibTransId="{EDC5C1C1-F6C9-4454-99BF-274B035B3F2C}"/>
    <dgm:cxn modelId="{15235648-D9D7-4558-B000-C153F85D4AB6}" type="presParOf" srcId="{036BCFBF-353B-4D07-A5EE-5827541E6E12}" destId="{39C98358-0819-4FC0-BABD-AD6706C7A800}" srcOrd="0" destOrd="0" presId="urn:microsoft.com/office/officeart/2005/8/layout/pList2"/>
    <dgm:cxn modelId="{C82ACD40-B6C1-4104-A000-624BFA652F87}" type="presParOf" srcId="{036BCFBF-353B-4D07-A5EE-5827541E6E12}" destId="{6F8016C5-ACD5-481A-B75F-058837DD1826}" srcOrd="1" destOrd="0" presId="urn:microsoft.com/office/officeart/2005/8/layout/pList2"/>
    <dgm:cxn modelId="{7800ABCE-7DC5-4AC7-86A3-594B003B79EB}" type="presParOf" srcId="{6F8016C5-ACD5-481A-B75F-058837DD1826}" destId="{4D0CAD8C-1134-4BFF-987F-B03D620BFB2E}" srcOrd="0" destOrd="0" presId="urn:microsoft.com/office/officeart/2005/8/layout/pList2"/>
    <dgm:cxn modelId="{6EDB11AC-F49F-44CB-8897-3DD49150E734}" type="presParOf" srcId="{4D0CAD8C-1134-4BFF-987F-B03D620BFB2E}" destId="{51C1CB41-2DAC-47CE-A044-A40F5EEE8F84}" srcOrd="0" destOrd="0" presId="urn:microsoft.com/office/officeart/2005/8/layout/pList2"/>
    <dgm:cxn modelId="{9BE95338-A21A-49B7-8BC5-170B2D576748}" type="presParOf" srcId="{4D0CAD8C-1134-4BFF-987F-B03D620BFB2E}" destId="{5EE7BB19-71BE-4C66-BC57-78397A52E5D4}" srcOrd="1" destOrd="0" presId="urn:microsoft.com/office/officeart/2005/8/layout/pList2"/>
    <dgm:cxn modelId="{2FC802DE-F4FB-4F97-8525-9833E2760409}" type="presParOf" srcId="{4D0CAD8C-1134-4BFF-987F-B03D620BFB2E}" destId="{FD3E45B4-A008-454B-987C-0737A2C6CF82}" srcOrd="2" destOrd="0" presId="urn:microsoft.com/office/officeart/2005/8/layout/pList2"/>
    <dgm:cxn modelId="{F077D2D9-16B1-480E-BA08-E0F1423E4F88}" type="presParOf" srcId="{6F8016C5-ACD5-481A-B75F-058837DD1826}" destId="{72B9E51B-3702-45B7-A220-1D5D8AC13E6A}" srcOrd="1" destOrd="0" presId="urn:microsoft.com/office/officeart/2005/8/layout/pList2"/>
    <dgm:cxn modelId="{46606B8F-631E-4F93-9F8B-46C88D1DEDF6}" type="presParOf" srcId="{6F8016C5-ACD5-481A-B75F-058837DD1826}" destId="{2A9CE927-31A6-458B-A26D-65E5DE48D55F}" srcOrd="2" destOrd="0" presId="urn:microsoft.com/office/officeart/2005/8/layout/pList2"/>
    <dgm:cxn modelId="{AECEF611-0355-4E54-830C-1BB87F6F8DB3}" type="presParOf" srcId="{2A9CE927-31A6-458B-A26D-65E5DE48D55F}" destId="{442AF04B-CE04-414C-AC67-5242829E7E91}" srcOrd="0" destOrd="0" presId="urn:microsoft.com/office/officeart/2005/8/layout/pList2"/>
    <dgm:cxn modelId="{7FE19A42-8CDC-464A-A9B1-4186218206BB}" type="presParOf" srcId="{2A9CE927-31A6-458B-A26D-65E5DE48D55F}" destId="{F2200A9F-C6B8-4E00-B317-9C5AA7CAE21B}" srcOrd="1" destOrd="0" presId="urn:microsoft.com/office/officeart/2005/8/layout/pList2"/>
    <dgm:cxn modelId="{5BA64B98-EA9E-420E-AB34-19757DD5EF71}" type="presParOf" srcId="{2A9CE927-31A6-458B-A26D-65E5DE48D55F}" destId="{C4B688EA-3716-4332-BB91-2F071982684E}" srcOrd="2" destOrd="0" presId="urn:microsoft.com/office/officeart/2005/8/layout/pList2"/>
    <dgm:cxn modelId="{0879D6AD-07B3-4E25-AD1C-E001C2A9FE83}" type="presParOf" srcId="{6F8016C5-ACD5-481A-B75F-058837DD1826}" destId="{572C2EE6-7A2A-41FD-A96F-7C30C78C94A1}" srcOrd="3" destOrd="0" presId="urn:microsoft.com/office/officeart/2005/8/layout/pList2"/>
    <dgm:cxn modelId="{65EDAD8A-A8A3-42A5-9804-FEBF6971E00D}" type="presParOf" srcId="{6F8016C5-ACD5-481A-B75F-058837DD1826}" destId="{CBAF9828-D007-4FF1-A051-FA9D642D06BE}" srcOrd="4" destOrd="0" presId="urn:microsoft.com/office/officeart/2005/8/layout/pList2"/>
    <dgm:cxn modelId="{48E25B55-149E-4F96-A07E-8BEB3461451B}" type="presParOf" srcId="{CBAF9828-D007-4FF1-A051-FA9D642D06BE}" destId="{D86D7EC8-E589-484D-A5D8-113038C831FF}" srcOrd="0" destOrd="0" presId="urn:microsoft.com/office/officeart/2005/8/layout/pList2"/>
    <dgm:cxn modelId="{C6D118C9-408C-4D83-B27E-D7BE10A4E031}" type="presParOf" srcId="{CBAF9828-D007-4FF1-A051-FA9D642D06BE}" destId="{B20678CC-03F4-4ECF-A441-BD4A395F0A1D}" srcOrd="1" destOrd="0" presId="urn:microsoft.com/office/officeart/2005/8/layout/pList2"/>
    <dgm:cxn modelId="{663B08FD-E211-4DB1-9CBB-02127AB4863C}" type="presParOf" srcId="{CBAF9828-D007-4FF1-A051-FA9D642D06BE}" destId="{8FA15291-6B30-4AFB-84B2-CDAB3631FAB5}"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F3AF67-461E-4CD9-A5CF-391571E750AB}" type="doc">
      <dgm:prSet loTypeId="urn:microsoft.com/office/officeart/2009/layout/CircleArrowProcess" loCatId="cycle" qsTypeId="urn:microsoft.com/office/officeart/2005/8/quickstyle/simple2" qsCatId="simple" csTypeId="urn:microsoft.com/office/officeart/2005/8/colors/colorful1" csCatId="colorful" phldr="1"/>
      <dgm:spPr/>
      <dgm:t>
        <a:bodyPr/>
        <a:lstStyle/>
        <a:p>
          <a:endParaRPr lang="en-US"/>
        </a:p>
      </dgm:t>
    </dgm:pt>
    <dgm:pt modelId="{81E6D691-A77F-4450-9282-E9DCBEC3C30B}">
      <dgm:prSet phldrT="[Text]"/>
      <dgm:spPr/>
      <dgm:t>
        <a:bodyPr/>
        <a:lstStyle/>
        <a:p>
          <a:r>
            <a:rPr lang="en-US" dirty="0"/>
            <a:t>Market Failure</a:t>
          </a:r>
        </a:p>
      </dgm:t>
    </dgm:pt>
    <dgm:pt modelId="{448933FD-000A-4B41-814D-A7CBF49584E7}" type="parTrans" cxnId="{F8F80A05-0B5C-4D88-ACBB-EC340B12F421}">
      <dgm:prSet/>
      <dgm:spPr/>
      <dgm:t>
        <a:bodyPr/>
        <a:lstStyle/>
        <a:p>
          <a:endParaRPr lang="en-US"/>
        </a:p>
      </dgm:t>
    </dgm:pt>
    <dgm:pt modelId="{AC8F8B8D-5450-4113-9FA6-0F38270A967B}" type="sibTrans" cxnId="{F8F80A05-0B5C-4D88-ACBB-EC340B12F421}">
      <dgm:prSet/>
      <dgm:spPr/>
      <dgm:t>
        <a:bodyPr/>
        <a:lstStyle/>
        <a:p>
          <a:endParaRPr lang="en-US"/>
        </a:p>
      </dgm:t>
    </dgm:pt>
    <dgm:pt modelId="{8B707538-4E14-48BA-9BC6-44B2B8180BC6}">
      <dgm:prSet phldrT="[Text]"/>
      <dgm:spPr/>
      <dgm:t>
        <a:bodyPr/>
        <a:lstStyle/>
        <a:p>
          <a:r>
            <a:rPr lang="en-US" dirty="0"/>
            <a:t>Regulation</a:t>
          </a:r>
        </a:p>
      </dgm:t>
    </dgm:pt>
    <dgm:pt modelId="{186C5CCD-0C10-4403-AB74-9F6E3BB38928}" type="parTrans" cxnId="{65CDCCDE-78DB-4403-9755-856540851751}">
      <dgm:prSet/>
      <dgm:spPr/>
      <dgm:t>
        <a:bodyPr/>
        <a:lstStyle/>
        <a:p>
          <a:endParaRPr lang="en-US"/>
        </a:p>
      </dgm:t>
    </dgm:pt>
    <dgm:pt modelId="{43A01C48-9B58-4ECD-AD5B-0D72A173F5BD}" type="sibTrans" cxnId="{65CDCCDE-78DB-4403-9755-856540851751}">
      <dgm:prSet/>
      <dgm:spPr/>
      <dgm:t>
        <a:bodyPr/>
        <a:lstStyle/>
        <a:p>
          <a:endParaRPr lang="en-US"/>
        </a:p>
      </dgm:t>
    </dgm:pt>
    <dgm:pt modelId="{DB3D6373-47D8-4B2F-B50C-2D54ED4DCFB4}">
      <dgm:prSet phldrT="[Text]"/>
      <dgm:spPr/>
      <dgm:t>
        <a:bodyPr/>
        <a:lstStyle/>
        <a:p>
          <a:r>
            <a:rPr lang="el-GR" dirty="0">
              <a:latin typeface="Arial" panose="020B0604020202020204" pitchFamily="34" charset="0"/>
              <a:cs typeface="Arial" panose="020B0604020202020204" pitchFamily="34" charset="0"/>
            </a:rPr>
            <a:t>Δ</a:t>
          </a:r>
          <a:r>
            <a:rPr lang="en-US" dirty="0">
              <a:latin typeface="Arial" panose="020B0604020202020204" pitchFamily="34" charset="0"/>
              <a:cs typeface="Arial" panose="020B0604020202020204" pitchFamily="34" charset="0"/>
            </a:rPr>
            <a:t> </a:t>
          </a:r>
          <a:r>
            <a:rPr lang="en-US" dirty="0"/>
            <a:t>Market Size</a:t>
          </a:r>
        </a:p>
      </dgm:t>
    </dgm:pt>
    <dgm:pt modelId="{B86805A3-A587-4CD2-B2B2-7C4E4B67580D}" type="parTrans" cxnId="{003D2D21-BC1A-4503-9E44-2A5E49AA02AC}">
      <dgm:prSet/>
      <dgm:spPr/>
      <dgm:t>
        <a:bodyPr/>
        <a:lstStyle/>
        <a:p>
          <a:endParaRPr lang="en-US"/>
        </a:p>
      </dgm:t>
    </dgm:pt>
    <dgm:pt modelId="{5509FB8E-E229-4AB0-8C85-11E5E686CD9A}" type="sibTrans" cxnId="{003D2D21-BC1A-4503-9E44-2A5E49AA02AC}">
      <dgm:prSet/>
      <dgm:spPr/>
      <dgm:t>
        <a:bodyPr/>
        <a:lstStyle/>
        <a:p>
          <a:endParaRPr lang="en-US"/>
        </a:p>
      </dgm:t>
    </dgm:pt>
    <dgm:pt modelId="{B8594E27-572C-4182-ABDB-EDF0CC32D931}">
      <dgm:prSet phldrT="[Text]" custT="1">
        <dgm:style>
          <a:lnRef idx="0">
            <a:scrgbClr r="0" g="0" b="0"/>
          </a:lnRef>
          <a:fillRef idx="0">
            <a:scrgbClr r="0" g="0" b="0"/>
          </a:fillRef>
          <a:effectRef idx="0">
            <a:scrgbClr r="0" g="0" b="0"/>
          </a:effectRef>
          <a:fontRef idx="minor">
            <a:schemeClr val="accent5"/>
          </a:fontRef>
        </dgm:style>
      </dgm:prSet>
      <dgm:spPr>
        <a:noFill/>
        <a:ln w="9525" cap="flat" cmpd="sng" algn="ctr">
          <a:solidFill>
            <a:schemeClr val="accent5"/>
          </a:solidFill>
          <a:prstDash val="solid"/>
          <a:round/>
          <a:headEnd type="none" w="med" len="med"/>
          <a:tailEnd type="none" w="med" len="med"/>
        </a:ln>
      </dgm:spPr>
      <dgm:t>
        <a:bodyPr/>
        <a:lstStyle/>
        <a:p>
          <a:pPr>
            <a:buFontTx/>
            <a:buChar char="←"/>
          </a:pPr>
          <a:r>
            <a:rPr lang="en-US" sz="3200" dirty="0"/>
            <a:t>Regulatory Stance</a:t>
          </a:r>
        </a:p>
      </dgm:t>
    </dgm:pt>
    <dgm:pt modelId="{1279A778-18FD-4772-BBB7-E4769AF332DE}" type="parTrans" cxnId="{2B491446-F76F-4A6B-9B52-6B2388DBAC90}">
      <dgm:prSet/>
      <dgm:spPr/>
      <dgm:t>
        <a:bodyPr/>
        <a:lstStyle/>
        <a:p>
          <a:endParaRPr lang="en-US"/>
        </a:p>
      </dgm:t>
    </dgm:pt>
    <dgm:pt modelId="{8A8310A5-8C44-47F0-9BC2-827F6DC8EBAE}" type="sibTrans" cxnId="{2B491446-F76F-4A6B-9B52-6B2388DBAC90}">
      <dgm:prSet/>
      <dgm:spPr/>
      <dgm:t>
        <a:bodyPr/>
        <a:lstStyle/>
        <a:p>
          <a:endParaRPr lang="en-US"/>
        </a:p>
      </dgm:t>
    </dgm:pt>
    <dgm:pt modelId="{9E5D03BB-3AF8-4D3E-A4CE-09C571398AFD}" type="pres">
      <dgm:prSet presAssocID="{4DF3AF67-461E-4CD9-A5CF-391571E750AB}" presName="Name0" presStyleCnt="0">
        <dgm:presLayoutVars>
          <dgm:chMax val="7"/>
          <dgm:chPref val="7"/>
          <dgm:dir/>
          <dgm:animLvl val="lvl"/>
        </dgm:presLayoutVars>
      </dgm:prSet>
      <dgm:spPr/>
    </dgm:pt>
    <dgm:pt modelId="{C457FAD6-A716-4246-BD88-0B034B064294}" type="pres">
      <dgm:prSet presAssocID="{81E6D691-A77F-4450-9282-E9DCBEC3C30B}" presName="Accent1" presStyleCnt="0"/>
      <dgm:spPr/>
    </dgm:pt>
    <dgm:pt modelId="{21408491-4A8C-4DE8-AB29-9D92BD092326}" type="pres">
      <dgm:prSet presAssocID="{81E6D691-A77F-4450-9282-E9DCBEC3C30B}" presName="Accent" presStyleLbl="node1" presStyleIdx="0" presStyleCnt="3"/>
      <dgm:spPr/>
    </dgm:pt>
    <dgm:pt modelId="{9E764FFF-CE6A-46AF-8187-C6770AB02E2B}" type="pres">
      <dgm:prSet presAssocID="{81E6D691-A77F-4450-9282-E9DCBEC3C30B}" presName="Parent1" presStyleLbl="revTx" presStyleIdx="0" presStyleCnt="4">
        <dgm:presLayoutVars>
          <dgm:chMax val="1"/>
          <dgm:chPref val="1"/>
          <dgm:bulletEnabled val="1"/>
        </dgm:presLayoutVars>
      </dgm:prSet>
      <dgm:spPr/>
    </dgm:pt>
    <dgm:pt modelId="{17B8C6EA-6F97-4D2B-9B44-1745C8E28B49}" type="pres">
      <dgm:prSet presAssocID="{8B707538-4E14-48BA-9BC6-44B2B8180BC6}" presName="Accent2" presStyleCnt="0"/>
      <dgm:spPr/>
    </dgm:pt>
    <dgm:pt modelId="{5BB8DC4B-EA07-48CE-BBCF-855667601A97}" type="pres">
      <dgm:prSet presAssocID="{8B707538-4E14-48BA-9BC6-44B2B8180BC6}" presName="Accent" presStyleLbl="node1" presStyleIdx="1" presStyleCnt="3"/>
      <dgm:spPr/>
    </dgm:pt>
    <dgm:pt modelId="{8E1AE52E-75E3-4213-B818-51929388E57C}" type="pres">
      <dgm:prSet presAssocID="{8B707538-4E14-48BA-9BC6-44B2B8180BC6}" presName="Parent2" presStyleLbl="revTx" presStyleIdx="1" presStyleCnt="4">
        <dgm:presLayoutVars>
          <dgm:chMax val="1"/>
          <dgm:chPref val="1"/>
          <dgm:bulletEnabled val="1"/>
        </dgm:presLayoutVars>
      </dgm:prSet>
      <dgm:spPr/>
    </dgm:pt>
    <dgm:pt modelId="{2A3F4858-2399-4E90-97B9-3644523C655A}" type="pres">
      <dgm:prSet presAssocID="{DB3D6373-47D8-4B2F-B50C-2D54ED4DCFB4}" presName="Accent3" presStyleCnt="0"/>
      <dgm:spPr/>
    </dgm:pt>
    <dgm:pt modelId="{6AABA6A9-E018-448D-84E1-6B7E936FC3D0}" type="pres">
      <dgm:prSet presAssocID="{DB3D6373-47D8-4B2F-B50C-2D54ED4DCFB4}" presName="Accent" presStyleLbl="node1" presStyleIdx="2" presStyleCnt="3"/>
      <dgm:spPr/>
    </dgm:pt>
    <dgm:pt modelId="{CE06E4C3-F5F1-48EE-A32B-1377D6EB3650}" type="pres">
      <dgm:prSet presAssocID="{DB3D6373-47D8-4B2F-B50C-2D54ED4DCFB4}" presName="Child3" presStyleLbl="revTx" presStyleIdx="2" presStyleCnt="4" custScaleX="120302">
        <dgm:presLayoutVars>
          <dgm:chMax val="0"/>
          <dgm:chPref val="0"/>
          <dgm:bulletEnabled val="1"/>
        </dgm:presLayoutVars>
      </dgm:prSet>
      <dgm:spPr/>
    </dgm:pt>
    <dgm:pt modelId="{79AB8A70-A1D1-4FEB-B75A-66AFEE30F6AC}" type="pres">
      <dgm:prSet presAssocID="{DB3D6373-47D8-4B2F-B50C-2D54ED4DCFB4}" presName="Parent3" presStyleLbl="revTx" presStyleIdx="3" presStyleCnt="4">
        <dgm:presLayoutVars>
          <dgm:chMax val="1"/>
          <dgm:chPref val="1"/>
          <dgm:bulletEnabled val="1"/>
        </dgm:presLayoutVars>
      </dgm:prSet>
      <dgm:spPr/>
    </dgm:pt>
  </dgm:ptLst>
  <dgm:cxnLst>
    <dgm:cxn modelId="{F8F80A05-0B5C-4D88-ACBB-EC340B12F421}" srcId="{4DF3AF67-461E-4CD9-A5CF-391571E750AB}" destId="{81E6D691-A77F-4450-9282-E9DCBEC3C30B}" srcOrd="0" destOrd="0" parTransId="{448933FD-000A-4B41-814D-A7CBF49584E7}" sibTransId="{AC8F8B8D-5450-4113-9FA6-0F38270A967B}"/>
    <dgm:cxn modelId="{003D2D21-BC1A-4503-9E44-2A5E49AA02AC}" srcId="{4DF3AF67-461E-4CD9-A5CF-391571E750AB}" destId="{DB3D6373-47D8-4B2F-B50C-2D54ED4DCFB4}" srcOrd="2" destOrd="0" parTransId="{B86805A3-A587-4CD2-B2B2-7C4E4B67580D}" sibTransId="{5509FB8E-E229-4AB0-8C85-11E5E686CD9A}"/>
    <dgm:cxn modelId="{22EDB722-DC4F-448D-938B-1767D72EFED3}" type="presOf" srcId="{8B707538-4E14-48BA-9BC6-44B2B8180BC6}" destId="{8E1AE52E-75E3-4213-B818-51929388E57C}" srcOrd="0" destOrd="0" presId="urn:microsoft.com/office/officeart/2009/layout/CircleArrowProcess"/>
    <dgm:cxn modelId="{2B491446-F76F-4A6B-9B52-6B2388DBAC90}" srcId="{DB3D6373-47D8-4B2F-B50C-2D54ED4DCFB4}" destId="{B8594E27-572C-4182-ABDB-EDF0CC32D931}" srcOrd="0" destOrd="0" parTransId="{1279A778-18FD-4772-BBB7-E4769AF332DE}" sibTransId="{8A8310A5-8C44-47F0-9BC2-827F6DC8EBAE}"/>
    <dgm:cxn modelId="{8A00A54D-7B70-470E-8BDA-29FCB9D3F8D7}" type="presOf" srcId="{DB3D6373-47D8-4B2F-B50C-2D54ED4DCFB4}" destId="{79AB8A70-A1D1-4FEB-B75A-66AFEE30F6AC}" srcOrd="0" destOrd="0" presId="urn:microsoft.com/office/officeart/2009/layout/CircleArrowProcess"/>
    <dgm:cxn modelId="{8BC5136F-C67E-4022-B0D5-3C9D0457B62E}" type="presOf" srcId="{4DF3AF67-461E-4CD9-A5CF-391571E750AB}" destId="{9E5D03BB-3AF8-4D3E-A4CE-09C571398AFD}" srcOrd="0" destOrd="0" presId="urn:microsoft.com/office/officeart/2009/layout/CircleArrowProcess"/>
    <dgm:cxn modelId="{D54D8BA6-F0A9-4D64-A5E3-FFD3E153E4CE}" type="presOf" srcId="{B8594E27-572C-4182-ABDB-EDF0CC32D931}" destId="{CE06E4C3-F5F1-48EE-A32B-1377D6EB3650}" srcOrd="0" destOrd="0" presId="urn:microsoft.com/office/officeart/2009/layout/CircleArrowProcess"/>
    <dgm:cxn modelId="{A6041CD1-2503-4D6B-B945-E8694A3E9775}" type="presOf" srcId="{81E6D691-A77F-4450-9282-E9DCBEC3C30B}" destId="{9E764FFF-CE6A-46AF-8187-C6770AB02E2B}" srcOrd="0" destOrd="0" presId="urn:microsoft.com/office/officeart/2009/layout/CircleArrowProcess"/>
    <dgm:cxn modelId="{65CDCCDE-78DB-4403-9755-856540851751}" srcId="{4DF3AF67-461E-4CD9-A5CF-391571E750AB}" destId="{8B707538-4E14-48BA-9BC6-44B2B8180BC6}" srcOrd="1" destOrd="0" parTransId="{186C5CCD-0C10-4403-AB74-9F6E3BB38928}" sibTransId="{43A01C48-9B58-4ECD-AD5B-0D72A173F5BD}"/>
    <dgm:cxn modelId="{884DDD9C-3313-4989-8A0E-F5F872FD31A6}" type="presParOf" srcId="{9E5D03BB-3AF8-4D3E-A4CE-09C571398AFD}" destId="{C457FAD6-A716-4246-BD88-0B034B064294}" srcOrd="0" destOrd="0" presId="urn:microsoft.com/office/officeart/2009/layout/CircleArrowProcess"/>
    <dgm:cxn modelId="{25F21F46-E6F8-4E52-BCC8-09040FB089E7}" type="presParOf" srcId="{C457FAD6-A716-4246-BD88-0B034B064294}" destId="{21408491-4A8C-4DE8-AB29-9D92BD092326}" srcOrd="0" destOrd="0" presId="urn:microsoft.com/office/officeart/2009/layout/CircleArrowProcess"/>
    <dgm:cxn modelId="{3FD6ADBE-33F2-4815-9397-A1F2F29A1FE2}" type="presParOf" srcId="{9E5D03BB-3AF8-4D3E-A4CE-09C571398AFD}" destId="{9E764FFF-CE6A-46AF-8187-C6770AB02E2B}" srcOrd="1" destOrd="0" presId="urn:microsoft.com/office/officeart/2009/layout/CircleArrowProcess"/>
    <dgm:cxn modelId="{CF153FF7-D1BB-4AD6-B816-F5327E3DF74B}" type="presParOf" srcId="{9E5D03BB-3AF8-4D3E-A4CE-09C571398AFD}" destId="{17B8C6EA-6F97-4D2B-9B44-1745C8E28B49}" srcOrd="2" destOrd="0" presId="urn:microsoft.com/office/officeart/2009/layout/CircleArrowProcess"/>
    <dgm:cxn modelId="{75365EB1-10C1-4E8A-9CCC-E4124B3B44AF}" type="presParOf" srcId="{17B8C6EA-6F97-4D2B-9B44-1745C8E28B49}" destId="{5BB8DC4B-EA07-48CE-BBCF-855667601A97}" srcOrd="0" destOrd="0" presId="urn:microsoft.com/office/officeart/2009/layout/CircleArrowProcess"/>
    <dgm:cxn modelId="{25217377-DBAA-4C42-830C-A5847F1196B8}" type="presParOf" srcId="{9E5D03BB-3AF8-4D3E-A4CE-09C571398AFD}" destId="{8E1AE52E-75E3-4213-B818-51929388E57C}" srcOrd="3" destOrd="0" presId="urn:microsoft.com/office/officeart/2009/layout/CircleArrowProcess"/>
    <dgm:cxn modelId="{384F4AFD-DECC-4EC7-9490-04B9F3D4F550}" type="presParOf" srcId="{9E5D03BB-3AF8-4D3E-A4CE-09C571398AFD}" destId="{2A3F4858-2399-4E90-97B9-3644523C655A}" srcOrd="4" destOrd="0" presId="urn:microsoft.com/office/officeart/2009/layout/CircleArrowProcess"/>
    <dgm:cxn modelId="{D6450A0E-1518-42A8-9DFF-906653670D7A}" type="presParOf" srcId="{2A3F4858-2399-4E90-97B9-3644523C655A}" destId="{6AABA6A9-E018-448D-84E1-6B7E936FC3D0}" srcOrd="0" destOrd="0" presId="urn:microsoft.com/office/officeart/2009/layout/CircleArrowProcess"/>
    <dgm:cxn modelId="{3F7D609C-1B28-4DA9-98A0-7B6534A05AF2}" type="presParOf" srcId="{9E5D03BB-3AF8-4D3E-A4CE-09C571398AFD}" destId="{CE06E4C3-F5F1-48EE-A32B-1377D6EB3650}" srcOrd="5" destOrd="0" presId="urn:microsoft.com/office/officeart/2009/layout/CircleArrowProcess"/>
    <dgm:cxn modelId="{2B22553F-0CF4-4CC2-B1AF-2EC5DA8F3BD0}" type="presParOf" srcId="{9E5D03BB-3AF8-4D3E-A4CE-09C571398AFD}" destId="{79AB8A70-A1D1-4FEB-B75A-66AFEE30F6AC}" srcOrd="6"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BB04B87-D5D9-446E-AD5F-83D6C6BE6A73}" type="doc">
      <dgm:prSet loTypeId="urn:microsoft.com/office/officeart/2005/8/layout/hList7" loCatId="process" qsTypeId="urn:microsoft.com/office/officeart/2005/8/quickstyle/simple1" qsCatId="simple" csTypeId="urn:microsoft.com/office/officeart/2005/8/colors/accent0_1" csCatId="mainScheme" phldr="1"/>
      <dgm:spPr/>
      <dgm:t>
        <a:bodyPr/>
        <a:lstStyle/>
        <a:p>
          <a:endParaRPr lang="en-US"/>
        </a:p>
      </dgm:t>
    </dgm:pt>
    <dgm:pt modelId="{E2289902-5AC5-4263-B6DB-13589E3967E0}">
      <dgm:prSet phldrT="[Text]" custT="1"/>
      <dgm:spPr/>
      <dgm:t>
        <a:bodyPr/>
        <a:lstStyle/>
        <a:p>
          <a:pPr>
            <a:buFont typeface="Courier New" panose="02070309020205020404" pitchFamily="49" charset="0"/>
            <a:buChar char="o"/>
          </a:pPr>
          <a:r>
            <a:rPr lang="en-US" sz="2000">
              <a:latin typeface="+mn-lt"/>
              <a:cs typeface="Times New Roman" panose="02020603050405020304" pitchFamily="18" charset="0"/>
            </a:rPr>
            <a:t>Prohibitionist</a:t>
          </a:r>
        </a:p>
      </dgm:t>
    </dgm:pt>
    <dgm:pt modelId="{5C23EC87-68D5-4A7E-A068-A67B7753B104}" type="parTrans" cxnId="{8857C8DA-3936-4A09-B445-294572714A86}">
      <dgm:prSet/>
      <dgm:spPr/>
      <dgm:t>
        <a:bodyPr/>
        <a:lstStyle/>
        <a:p>
          <a:endParaRPr lang="en-US" sz="5400">
            <a:latin typeface="+mn-lt"/>
            <a:cs typeface="Times New Roman" panose="02020603050405020304" pitchFamily="18" charset="0"/>
          </a:endParaRPr>
        </a:p>
      </dgm:t>
    </dgm:pt>
    <dgm:pt modelId="{773189F2-407E-4F6A-BD6E-B464773A614E}" type="sibTrans" cxnId="{8857C8DA-3936-4A09-B445-294572714A86}">
      <dgm:prSet/>
      <dgm:spPr/>
      <dgm:t>
        <a:bodyPr/>
        <a:lstStyle/>
        <a:p>
          <a:endParaRPr lang="en-US" sz="5400">
            <a:latin typeface="+mn-lt"/>
            <a:cs typeface="Times New Roman" panose="02020603050405020304" pitchFamily="18" charset="0"/>
          </a:endParaRPr>
        </a:p>
      </dgm:t>
    </dgm:pt>
    <dgm:pt modelId="{D3546239-8CCE-40AD-A0F3-B8BDE7C103BA}">
      <dgm:prSet custT="1"/>
      <dgm:spPr/>
      <dgm:t>
        <a:bodyPr/>
        <a:lstStyle/>
        <a:p>
          <a:pPr>
            <a:buFont typeface="Courier New" panose="02070309020205020404" pitchFamily="49" charset="0"/>
            <a:buChar char="o"/>
          </a:pPr>
          <a:r>
            <a:rPr lang="en-US" sz="2000">
              <a:latin typeface="+mn-lt"/>
              <a:cs typeface="Times New Roman" panose="02020603050405020304" pitchFamily="18" charset="0"/>
            </a:rPr>
            <a:t>Permissive</a:t>
          </a:r>
        </a:p>
      </dgm:t>
    </dgm:pt>
    <dgm:pt modelId="{832E0E0B-2BA6-4B0E-B379-4596BC86AD3D}" type="parTrans" cxnId="{8ECD645B-88FA-45A2-A288-9B200BD56536}">
      <dgm:prSet/>
      <dgm:spPr/>
      <dgm:t>
        <a:bodyPr/>
        <a:lstStyle/>
        <a:p>
          <a:endParaRPr lang="en-US" sz="5400">
            <a:latin typeface="+mn-lt"/>
            <a:cs typeface="Times New Roman" panose="02020603050405020304" pitchFamily="18" charset="0"/>
          </a:endParaRPr>
        </a:p>
      </dgm:t>
    </dgm:pt>
    <dgm:pt modelId="{842DCEE6-B28C-4CC6-8D05-F33D427EEA24}" type="sibTrans" cxnId="{8ECD645B-88FA-45A2-A288-9B200BD56536}">
      <dgm:prSet/>
      <dgm:spPr/>
      <dgm:t>
        <a:bodyPr/>
        <a:lstStyle/>
        <a:p>
          <a:endParaRPr lang="en-US" sz="5400">
            <a:latin typeface="+mn-lt"/>
            <a:cs typeface="Times New Roman" panose="02020603050405020304" pitchFamily="18" charset="0"/>
          </a:endParaRPr>
        </a:p>
      </dgm:t>
    </dgm:pt>
    <dgm:pt modelId="{9AB66632-D47C-4378-8F55-54F07D4BDC3A}">
      <dgm:prSet custT="1"/>
      <dgm:spPr/>
      <dgm:t>
        <a:bodyPr/>
        <a:lstStyle/>
        <a:p>
          <a:pPr>
            <a:buFont typeface="Courier New" panose="02070309020205020404" pitchFamily="49" charset="0"/>
            <a:buChar char="o"/>
          </a:pPr>
          <a:r>
            <a:rPr lang="en-US" sz="2000">
              <a:latin typeface="+mn-lt"/>
              <a:cs typeface="Times New Roman" panose="02020603050405020304" pitchFamily="18" charset="0"/>
            </a:rPr>
            <a:t>Expansionist</a:t>
          </a:r>
        </a:p>
      </dgm:t>
    </dgm:pt>
    <dgm:pt modelId="{04EC17DD-0FDE-454C-8C0F-2A8563CA4B83}" type="parTrans" cxnId="{CB619E4D-9DC6-4214-AC1F-981CBCCBFE93}">
      <dgm:prSet/>
      <dgm:spPr/>
      <dgm:t>
        <a:bodyPr/>
        <a:lstStyle/>
        <a:p>
          <a:endParaRPr lang="en-US" sz="5400">
            <a:latin typeface="+mn-lt"/>
            <a:cs typeface="Times New Roman" panose="02020603050405020304" pitchFamily="18" charset="0"/>
          </a:endParaRPr>
        </a:p>
      </dgm:t>
    </dgm:pt>
    <dgm:pt modelId="{028D48D3-C647-4C10-BCDB-C8DB669AF6CE}" type="sibTrans" cxnId="{CB619E4D-9DC6-4214-AC1F-981CBCCBFE93}">
      <dgm:prSet/>
      <dgm:spPr/>
      <dgm:t>
        <a:bodyPr/>
        <a:lstStyle/>
        <a:p>
          <a:endParaRPr lang="en-US" sz="5400">
            <a:latin typeface="+mn-lt"/>
            <a:cs typeface="Times New Roman" panose="02020603050405020304" pitchFamily="18" charset="0"/>
          </a:endParaRPr>
        </a:p>
      </dgm:t>
    </dgm:pt>
    <dgm:pt modelId="{53B7A977-B42D-4A78-8E6F-4BC27C234E5E}">
      <dgm:prSet custT="1"/>
      <dgm:spPr/>
      <dgm:t>
        <a:bodyPr/>
        <a:lstStyle/>
        <a:p>
          <a:pPr>
            <a:buFont typeface="Courier New" panose="02070309020205020404" pitchFamily="49" charset="0"/>
            <a:buChar char="o"/>
          </a:pPr>
          <a:r>
            <a:rPr lang="en-US" sz="2000">
              <a:latin typeface="+mn-lt"/>
              <a:cs typeface="Times New Roman" panose="02020603050405020304" pitchFamily="18" charset="0"/>
            </a:rPr>
            <a:t>Universalist</a:t>
          </a:r>
        </a:p>
      </dgm:t>
    </dgm:pt>
    <dgm:pt modelId="{3632F620-26E7-4383-897E-103C320AE326}" type="parTrans" cxnId="{F1C43A2B-8DA6-4D84-851B-F0554D48BF5A}">
      <dgm:prSet/>
      <dgm:spPr/>
      <dgm:t>
        <a:bodyPr/>
        <a:lstStyle/>
        <a:p>
          <a:endParaRPr lang="en-US" sz="5400">
            <a:latin typeface="+mn-lt"/>
            <a:cs typeface="Times New Roman" panose="02020603050405020304" pitchFamily="18" charset="0"/>
          </a:endParaRPr>
        </a:p>
      </dgm:t>
    </dgm:pt>
    <dgm:pt modelId="{05F42344-A554-4CE4-8CD6-F99A200A5067}" type="sibTrans" cxnId="{F1C43A2B-8DA6-4D84-851B-F0554D48BF5A}">
      <dgm:prSet/>
      <dgm:spPr/>
      <dgm:t>
        <a:bodyPr/>
        <a:lstStyle/>
        <a:p>
          <a:endParaRPr lang="en-US" sz="5400">
            <a:latin typeface="+mn-lt"/>
            <a:cs typeface="Times New Roman" panose="02020603050405020304" pitchFamily="18" charset="0"/>
          </a:endParaRPr>
        </a:p>
      </dgm:t>
    </dgm:pt>
    <dgm:pt modelId="{63552C76-6DEA-45E7-B469-E7873164BC45}">
      <dgm:prSet phldrT="[Text]" custT="1"/>
      <dgm:spPr/>
      <dgm:t>
        <a:bodyPr/>
        <a:lstStyle/>
        <a:p>
          <a:pPr>
            <a:buFont typeface="Courier New" panose="02070309020205020404" pitchFamily="49" charset="0"/>
            <a:buNone/>
          </a:pPr>
          <a:r>
            <a:rPr lang="en-US" sz="1600" dirty="0">
              <a:latin typeface="+mn-lt"/>
              <a:cs typeface="Times New Roman" panose="02020603050405020304" pitchFamily="18" charset="0"/>
            </a:rPr>
            <a:t>Market makes up</a:t>
          </a:r>
        </a:p>
      </dgm:t>
    </dgm:pt>
    <dgm:pt modelId="{1B894223-FA09-41F7-8F79-3BF767AFAEEB}" type="parTrans" cxnId="{680B97F4-11A0-40CC-A743-61E893BA0F37}">
      <dgm:prSet/>
      <dgm:spPr/>
      <dgm:t>
        <a:bodyPr/>
        <a:lstStyle/>
        <a:p>
          <a:endParaRPr lang="en-US" sz="5400">
            <a:latin typeface="+mn-lt"/>
            <a:cs typeface="Times New Roman" panose="02020603050405020304" pitchFamily="18" charset="0"/>
          </a:endParaRPr>
        </a:p>
      </dgm:t>
    </dgm:pt>
    <dgm:pt modelId="{898D3A64-9BDE-43DD-98FD-C47839D0C002}" type="sibTrans" cxnId="{680B97F4-11A0-40CC-A743-61E893BA0F37}">
      <dgm:prSet/>
      <dgm:spPr/>
      <dgm:t>
        <a:bodyPr/>
        <a:lstStyle/>
        <a:p>
          <a:endParaRPr lang="en-US" sz="5400">
            <a:latin typeface="+mn-lt"/>
            <a:cs typeface="Times New Roman" panose="02020603050405020304" pitchFamily="18" charset="0"/>
          </a:endParaRPr>
        </a:p>
      </dgm:t>
    </dgm:pt>
    <dgm:pt modelId="{C6C2D4BD-7E82-4DAF-8263-AE8C33846268}">
      <dgm:prSet custT="1"/>
      <dgm:spPr/>
      <dgm:t>
        <a:bodyPr/>
        <a:lstStyle/>
        <a:p>
          <a:pPr>
            <a:buFont typeface="Courier New" panose="02070309020205020404" pitchFamily="49" charset="0"/>
            <a:buNone/>
          </a:pPr>
          <a:r>
            <a:rPr lang="en-US" sz="1600">
              <a:latin typeface="+mn-lt"/>
              <a:cs typeface="Times New Roman" panose="02020603050405020304" pitchFamily="18" charset="0"/>
            </a:rPr>
            <a:t>No size preference</a:t>
          </a:r>
        </a:p>
      </dgm:t>
    </dgm:pt>
    <dgm:pt modelId="{79DFD7F7-7E37-4042-BC89-AA44E644C808}" type="parTrans" cxnId="{7A0ED973-5269-4F04-8D98-BB4ED0CC9DE0}">
      <dgm:prSet/>
      <dgm:spPr/>
      <dgm:t>
        <a:bodyPr/>
        <a:lstStyle/>
        <a:p>
          <a:endParaRPr lang="en-US" sz="5400">
            <a:latin typeface="+mn-lt"/>
            <a:cs typeface="Times New Roman" panose="02020603050405020304" pitchFamily="18" charset="0"/>
          </a:endParaRPr>
        </a:p>
      </dgm:t>
    </dgm:pt>
    <dgm:pt modelId="{D59520DE-D75F-4411-B29E-218F5330B82C}" type="sibTrans" cxnId="{7A0ED973-5269-4F04-8D98-BB4ED0CC9DE0}">
      <dgm:prSet/>
      <dgm:spPr/>
      <dgm:t>
        <a:bodyPr/>
        <a:lstStyle/>
        <a:p>
          <a:endParaRPr lang="en-US" sz="5400">
            <a:latin typeface="+mn-lt"/>
            <a:cs typeface="Times New Roman" panose="02020603050405020304" pitchFamily="18" charset="0"/>
          </a:endParaRPr>
        </a:p>
      </dgm:t>
    </dgm:pt>
    <dgm:pt modelId="{A3337593-5DE9-4235-8A30-B2B74233C01C}">
      <dgm:prSet custT="1"/>
      <dgm:spPr/>
      <dgm:t>
        <a:bodyPr/>
        <a:lstStyle/>
        <a:p>
          <a:pPr>
            <a:buFont typeface="Courier New" panose="02070309020205020404" pitchFamily="49" charset="0"/>
            <a:buNone/>
          </a:pPr>
          <a:r>
            <a:rPr lang="en-US" sz="1600">
              <a:latin typeface="+mn-lt"/>
              <a:cs typeface="Times New Roman" panose="02020603050405020304" pitchFamily="18" charset="0"/>
            </a:rPr>
            <a:t>Market makes up</a:t>
          </a:r>
        </a:p>
      </dgm:t>
    </dgm:pt>
    <dgm:pt modelId="{332F56AD-3033-4379-B1CA-DFC8B29F1DFD}" type="parTrans" cxnId="{CBCA4C22-50B8-4B01-9B19-561B7C69C377}">
      <dgm:prSet/>
      <dgm:spPr/>
      <dgm:t>
        <a:bodyPr/>
        <a:lstStyle/>
        <a:p>
          <a:endParaRPr lang="en-US" sz="5400">
            <a:latin typeface="+mn-lt"/>
            <a:cs typeface="Times New Roman" panose="02020603050405020304" pitchFamily="18" charset="0"/>
          </a:endParaRPr>
        </a:p>
      </dgm:t>
    </dgm:pt>
    <dgm:pt modelId="{716132CB-5356-4123-93BD-232676F9A8CD}" type="sibTrans" cxnId="{CBCA4C22-50B8-4B01-9B19-561B7C69C377}">
      <dgm:prSet/>
      <dgm:spPr/>
      <dgm:t>
        <a:bodyPr/>
        <a:lstStyle/>
        <a:p>
          <a:endParaRPr lang="en-US" sz="5400">
            <a:latin typeface="+mn-lt"/>
            <a:cs typeface="Times New Roman" panose="02020603050405020304" pitchFamily="18" charset="0"/>
          </a:endParaRPr>
        </a:p>
      </dgm:t>
    </dgm:pt>
    <dgm:pt modelId="{752B059B-CCF3-4F91-93D1-6CDE338C9FAB}">
      <dgm:prSet custT="1"/>
      <dgm:spPr/>
      <dgm:t>
        <a:bodyPr/>
        <a:lstStyle/>
        <a:p>
          <a:pPr>
            <a:buFont typeface="Courier New" panose="02070309020205020404" pitchFamily="49" charset="0"/>
            <a:buNone/>
          </a:pPr>
          <a:r>
            <a:rPr lang="en-US" sz="1600">
              <a:latin typeface="+mn-lt"/>
              <a:cs typeface="Times New Roman" panose="02020603050405020304" pitchFamily="18" charset="0"/>
            </a:rPr>
            <a:t>Market is as large</a:t>
          </a:r>
        </a:p>
      </dgm:t>
    </dgm:pt>
    <dgm:pt modelId="{BB1066AE-2B2B-4A84-BDF6-DB88060B0EA6}" type="parTrans" cxnId="{D80714EC-2A42-4AE0-852F-D1A23D293802}">
      <dgm:prSet/>
      <dgm:spPr/>
      <dgm:t>
        <a:bodyPr/>
        <a:lstStyle/>
        <a:p>
          <a:endParaRPr lang="en-US" sz="5400">
            <a:latin typeface="+mn-lt"/>
            <a:cs typeface="Times New Roman" panose="02020603050405020304" pitchFamily="18" charset="0"/>
          </a:endParaRPr>
        </a:p>
      </dgm:t>
    </dgm:pt>
    <dgm:pt modelId="{1E6C7171-E2DA-42CB-996D-8E9F711F4503}" type="sibTrans" cxnId="{D80714EC-2A42-4AE0-852F-D1A23D293802}">
      <dgm:prSet/>
      <dgm:spPr/>
      <dgm:t>
        <a:bodyPr/>
        <a:lstStyle/>
        <a:p>
          <a:endParaRPr lang="en-US" sz="5400">
            <a:latin typeface="+mn-lt"/>
            <a:cs typeface="Times New Roman" panose="02020603050405020304" pitchFamily="18" charset="0"/>
          </a:endParaRPr>
        </a:p>
      </dgm:t>
    </dgm:pt>
    <dgm:pt modelId="{096B29A7-1BEB-4A36-9820-264CF7E4051C}">
      <dgm:prSet phldrT="[Text]" custT="1"/>
      <dgm:spPr/>
      <dgm:t>
        <a:bodyPr/>
        <a:lstStyle/>
        <a:p>
          <a:pPr>
            <a:buFont typeface="Courier New" panose="02070309020205020404" pitchFamily="49" charset="0"/>
            <a:buChar char="o"/>
          </a:pPr>
          <a:r>
            <a:rPr lang="en-US" sz="2000">
              <a:latin typeface="+mn-lt"/>
              <a:cs typeface="Times New Roman" panose="02020603050405020304" pitchFamily="18" charset="0"/>
            </a:rPr>
            <a:t>Contractionist</a:t>
          </a:r>
        </a:p>
      </dgm:t>
    </dgm:pt>
    <dgm:pt modelId="{FA71810E-37D5-4EF9-B8D9-D21D95393F8E}" type="parTrans" cxnId="{67FE7D84-E067-4B03-B133-683BCB1A6357}">
      <dgm:prSet/>
      <dgm:spPr/>
      <dgm:t>
        <a:bodyPr/>
        <a:lstStyle/>
        <a:p>
          <a:endParaRPr lang="en-US" sz="5400">
            <a:latin typeface="+mn-lt"/>
            <a:cs typeface="Times New Roman" panose="02020603050405020304" pitchFamily="18" charset="0"/>
          </a:endParaRPr>
        </a:p>
      </dgm:t>
    </dgm:pt>
    <dgm:pt modelId="{C05BAF25-113E-4B0C-B18A-8D5512BABA27}" type="sibTrans" cxnId="{67FE7D84-E067-4B03-B133-683BCB1A6357}">
      <dgm:prSet/>
      <dgm:spPr/>
      <dgm:t>
        <a:bodyPr/>
        <a:lstStyle/>
        <a:p>
          <a:endParaRPr lang="en-US" sz="5400">
            <a:latin typeface="+mn-lt"/>
            <a:cs typeface="Times New Roman" panose="02020603050405020304" pitchFamily="18" charset="0"/>
          </a:endParaRPr>
        </a:p>
      </dgm:t>
    </dgm:pt>
    <dgm:pt modelId="{774F9FE5-BE70-4056-A4FA-55939CD7CCB3}">
      <dgm:prSet phldrT="[Text]" custT="1"/>
      <dgm:spPr/>
      <dgm:t>
        <a:bodyPr/>
        <a:lstStyle/>
        <a:p>
          <a:pPr>
            <a:buFont typeface="Courier New" panose="02070309020205020404" pitchFamily="49" charset="0"/>
            <a:buNone/>
          </a:pPr>
          <a:r>
            <a:rPr lang="en-US" sz="1600">
              <a:latin typeface="+mn-lt"/>
              <a:cs typeface="Times New Roman" panose="02020603050405020304" pitchFamily="18" charset="0"/>
            </a:rPr>
            <a:t>Market makes up a</a:t>
          </a:r>
        </a:p>
      </dgm:t>
    </dgm:pt>
    <dgm:pt modelId="{12FDC7AD-C38B-480F-81AF-274068F81534}" type="parTrans" cxnId="{0CB7B384-298E-4679-9EF0-1E211AC2A37D}">
      <dgm:prSet/>
      <dgm:spPr/>
      <dgm:t>
        <a:bodyPr/>
        <a:lstStyle/>
        <a:p>
          <a:endParaRPr lang="en-US" sz="5400">
            <a:latin typeface="+mn-lt"/>
            <a:cs typeface="Times New Roman" panose="02020603050405020304" pitchFamily="18" charset="0"/>
          </a:endParaRPr>
        </a:p>
      </dgm:t>
    </dgm:pt>
    <dgm:pt modelId="{9F84E2F5-562E-497C-B25C-DC2FAEC7F7C8}" type="sibTrans" cxnId="{0CB7B384-298E-4679-9EF0-1E211AC2A37D}">
      <dgm:prSet/>
      <dgm:spPr/>
      <dgm:t>
        <a:bodyPr/>
        <a:lstStyle/>
        <a:p>
          <a:endParaRPr lang="en-US" sz="5400">
            <a:latin typeface="+mn-lt"/>
            <a:cs typeface="Times New Roman" panose="02020603050405020304" pitchFamily="18" charset="0"/>
          </a:endParaRPr>
        </a:p>
      </dgm:t>
    </dgm:pt>
    <dgm:pt modelId="{B274791A-2880-465E-B19E-831426979B26}">
      <dgm:prSet custT="1"/>
      <dgm:spPr/>
      <dgm:t>
        <a:bodyPr/>
        <a:lstStyle/>
        <a:p>
          <a:pPr>
            <a:buFont typeface="Courier New" panose="02070309020205020404" pitchFamily="49" charset="0"/>
            <a:buNone/>
          </a:pPr>
          <a:r>
            <a:rPr lang="en-US" sz="1600">
              <a:latin typeface="+mn-lt"/>
              <a:cs typeface="Times New Roman" panose="02020603050405020304" pitchFamily="18" charset="0"/>
            </a:rPr>
            <a:t>the economy</a:t>
          </a:r>
        </a:p>
      </dgm:t>
    </dgm:pt>
    <dgm:pt modelId="{188B150C-5432-4145-A9FB-B7AB0D7CE7AB}" type="parTrans" cxnId="{A6822E23-D88B-495B-BF51-067F44A3923A}">
      <dgm:prSet/>
      <dgm:spPr/>
      <dgm:t>
        <a:bodyPr/>
        <a:lstStyle/>
        <a:p>
          <a:endParaRPr lang="en-US" sz="5400">
            <a:latin typeface="+mn-lt"/>
            <a:cs typeface="Times New Roman" panose="02020603050405020304" pitchFamily="18" charset="0"/>
          </a:endParaRPr>
        </a:p>
      </dgm:t>
    </dgm:pt>
    <dgm:pt modelId="{160AA013-9DF3-47A6-818A-0A910B0FAAAF}" type="sibTrans" cxnId="{A6822E23-D88B-495B-BF51-067F44A3923A}">
      <dgm:prSet/>
      <dgm:spPr/>
      <dgm:t>
        <a:bodyPr/>
        <a:lstStyle/>
        <a:p>
          <a:endParaRPr lang="en-US" sz="5400">
            <a:latin typeface="+mn-lt"/>
            <a:cs typeface="Times New Roman" panose="02020603050405020304" pitchFamily="18" charset="0"/>
          </a:endParaRPr>
        </a:p>
      </dgm:t>
    </dgm:pt>
    <dgm:pt modelId="{19D576C4-C8B4-4BFD-8135-A2262A2C2D9B}">
      <dgm:prSet phldrT="[Text]" custT="1"/>
      <dgm:spPr/>
      <dgm:t>
        <a:bodyPr/>
        <a:lstStyle/>
        <a:p>
          <a:pPr>
            <a:buFont typeface="Courier New" panose="02070309020205020404" pitchFamily="49" charset="0"/>
            <a:buNone/>
          </a:pPr>
          <a:r>
            <a:rPr lang="en-US" sz="1600">
              <a:latin typeface="+mn-lt"/>
              <a:cs typeface="Times New Roman" panose="02020603050405020304" pitchFamily="18" charset="0"/>
            </a:rPr>
            <a:t>of the economy</a:t>
          </a:r>
        </a:p>
      </dgm:t>
    </dgm:pt>
    <dgm:pt modelId="{C2AC93B9-4C0E-4928-A589-F0EBD1E6B786}" type="parTrans" cxnId="{5FED2BAF-C639-4013-B397-5A8C8EF1E34C}">
      <dgm:prSet/>
      <dgm:spPr/>
      <dgm:t>
        <a:bodyPr/>
        <a:lstStyle/>
        <a:p>
          <a:endParaRPr lang="en-US" sz="4000">
            <a:latin typeface="+mn-lt"/>
            <a:cs typeface="Times New Roman" panose="02020603050405020304" pitchFamily="18" charset="0"/>
          </a:endParaRPr>
        </a:p>
      </dgm:t>
    </dgm:pt>
    <dgm:pt modelId="{113A7485-D17E-4256-B1B6-D4E68A315C4A}" type="sibTrans" cxnId="{5FED2BAF-C639-4013-B397-5A8C8EF1E34C}">
      <dgm:prSet/>
      <dgm:spPr/>
      <dgm:t>
        <a:bodyPr/>
        <a:lstStyle/>
        <a:p>
          <a:endParaRPr lang="en-US" sz="4000">
            <a:latin typeface="+mn-lt"/>
            <a:cs typeface="Times New Roman" panose="02020603050405020304" pitchFamily="18" charset="0"/>
          </a:endParaRPr>
        </a:p>
      </dgm:t>
    </dgm:pt>
    <dgm:pt modelId="{5DC43508-EFEA-430B-91C1-A9217861D279}">
      <dgm:prSet custT="1"/>
      <dgm:spPr/>
      <dgm:t>
        <a:bodyPr/>
        <a:lstStyle/>
        <a:p>
          <a:pPr>
            <a:buFont typeface="Courier New" panose="02070309020205020404" pitchFamily="49" charset="0"/>
            <a:buNone/>
          </a:pPr>
          <a:r>
            <a:rPr lang="en-US" sz="1600">
              <a:latin typeface="+mn-lt"/>
              <a:cs typeface="Times New Roman" panose="02020603050405020304" pitchFamily="18" charset="0"/>
            </a:rPr>
            <a:t>is expressed</a:t>
          </a:r>
        </a:p>
      </dgm:t>
    </dgm:pt>
    <dgm:pt modelId="{7D9C72CB-DA90-40F6-BA3D-89686CD92975}" type="parTrans" cxnId="{91083A23-CD03-422F-B56F-B668CB77831A}">
      <dgm:prSet/>
      <dgm:spPr/>
      <dgm:t>
        <a:bodyPr/>
        <a:lstStyle/>
        <a:p>
          <a:endParaRPr lang="en-US" sz="4000">
            <a:latin typeface="+mn-lt"/>
            <a:cs typeface="Times New Roman" panose="02020603050405020304" pitchFamily="18" charset="0"/>
          </a:endParaRPr>
        </a:p>
      </dgm:t>
    </dgm:pt>
    <dgm:pt modelId="{32E3B16A-1FF3-46F3-8832-4B8EF3D4ADD2}" type="sibTrans" cxnId="{91083A23-CD03-422F-B56F-B668CB77831A}">
      <dgm:prSet/>
      <dgm:spPr/>
      <dgm:t>
        <a:bodyPr/>
        <a:lstStyle/>
        <a:p>
          <a:endParaRPr lang="en-US" sz="4000">
            <a:latin typeface="+mn-lt"/>
            <a:cs typeface="Times New Roman" panose="02020603050405020304" pitchFamily="18" charset="0"/>
          </a:endParaRPr>
        </a:p>
      </dgm:t>
    </dgm:pt>
    <dgm:pt modelId="{47CA041F-A38E-4A36-B53C-9BBC0D5594B0}">
      <dgm:prSet phldrT="[Text]" custT="1"/>
      <dgm:spPr/>
      <dgm:t>
        <a:bodyPr/>
        <a:lstStyle/>
        <a:p>
          <a:pPr>
            <a:buFont typeface="Courier New" panose="02070309020205020404" pitchFamily="49" charset="0"/>
            <a:buNone/>
          </a:pPr>
          <a:r>
            <a:rPr lang="en-US" sz="1600">
              <a:latin typeface="+mn-lt"/>
              <a:cs typeface="Times New Roman" panose="02020603050405020304" pitchFamily="18" charset="0"/>
            </a:rPr>
            <a:t>smaller portion</a:t>
          </a:r>
        </a:p>
      </dgm:t>
    </dgm:pt>
    <dgm:pt modelId="{10993CF8-6C12-4980-B639-19F9FB34D042}" type="parTrans" cxnId="{97612E34-CAFC-4902-94F9-FCADCA92D157}">
      <dgm:prSet/>
      <dgm:spPr/>
      <dgm:t>
        <a:bodyPr/>
        <a:lstStyle/>
        <a:p>
          <a:endParaRPr lang="en-US" sz="4000">
            <a:latin typeface="+mn-lt"/>
            <a:cs typeface="Times New Roman" panose="02020603050405020304" pitchFamily="18" charset="0"/>
          </a:endParaRPr>
        </a:p>
      </dgm:t>
    </dgm:pt>
    <dgm:pt modelId="{C64A267A-FDBC-4EA7-A5FD-74DEFFA8FD61}" type="sibTrans" cxnId="{97612E34-CAFC-4902-94F9-FCADCA92D157}">
      <dgm:prSet/>
      <dgm:spPr/>
      <dgm:t>
        <a:bodyPr/>
        <a:lstStyle/>
        <a:p>
          <a:endParaRPr lang="en-US" sz="4000">
            <a:latin typeface="+mn-lt"/>
            <a:cs typeface="Times New Roman" panose="02020603050405020304" pitchFamily="18" charset="0"/>
          </a:endParaRPr>
        </a:p>
      </dgm:t>
    </dgm:pt>
    <dgm:pt modelId="{624C83BE-944A-4A66-8EDB-038ADAB98648}">
      <dgm:prSet phldrT="[Text]" custT="1"/>
      <dgm:spPr/>
      <dgm:t>
        <a:bodyPr/>
        <a:lstStyle/>
        <a:p>
          <a:pPr>
            <a:buFont typeface="Courier New" panose="02070309020205020404" pitchFamily="49" charset="0"/>
            <a:buNone/>
          </a:pPr>
          <a:r>
            <a:rPr lang="en-US" sz="1600">
              <a:latin typeface="+mn-lt"/>
              <a:cs typeface="Times New Roman" panose="02020603050405020304" pitchFamily="18" charset="0"/>
            </a:rPr>
            <a:t>none of the</a:t>
          </a:r>
        </a:p>
      </dgm:t>
    </dgm:pt>
    <dgm:pt modelId="{A5509EB0-0BAB-4103-AE97-801B68E96BCF}" type="parTrans" cxnId="{7E57C60F-6C5C-44BC-BA32-B785358D66F2}">
      <dgm:prSet/>
      <dgm:spPr/>
      <dgm:t>
        <a:bodyPr/>
        <a:lstStyle/>
        <a:p>
          <a:endParaRPr lang="en-US" sz="4000">
            <a:latin typeface="+mn-lt"/>
            <a:cs typeface="Times New Roman" panose="02020603050405020304" pitchFamily="18" charset="0"/>
          </a:endParaRPr>
        </a:p>
      </dgm:t>
    </dgm:pt>
    <dgm:pt modelId="{9BC1DBAC-4841-4E52-9943-C81F3B73F7D9}" type="sibTrans" cxnId="{7E57C60F-6C5C-44BC-BA32-B785358D66F2}">
      <dgm:prSet/>
      <dgm:spPr/>
      <dgm:t>
        <a:bodyPr/>
        <a:lstStyle/>
        <a:p>
          <a:endParaRPr lang="en-US" sz="4000">
            <a:latin typeface="+mn-lt"/>
            <a:cs typeface="Times New Roman" panose="02020603050405020304" pitchFamily="18" charset="0"/>
          </a:endParaRPr>
        </a:p>
      </dgm:t>
    </dgm:pt>
    <dgm:pt modelId="{5817A86C-5A6C-480B-9616-AC62523CFF41}">
      <dgm:prSet custT="1"/>
      <dgm:spPr/>
      <dgm:t>
        <a:bodyPr/>
        <a:lstStyle/>
        <a:p>
          <a:pPr>
            <a:buFont typeface="Courier New" panose="02070309020205020404" pitchFamily="49" charset="0"/>
            <a:buNone/>
          </a:pPr>
          <a:r>
            <a:rPr lang="en-US" sz="1600">
              <a:latin typeface="+mn-lt"/>
              <a:cs typeface="Times New Roman" panose="02020603050405020304" pitchFamily="18" charset="0"/>
            </a:rPr>
            <a:t>a larger portion of</a:t>
          </a:r>
        </a:p>
      </dgm:t>
    </dgm:pt>
    <dgm:pt modelId="{281C3109-B8A3-4A2F-910B-7EB86DA91A1F}" type="parTrans" cxnId="{C47D51CD-1B3D-49D1-9F72-43512CA6914F}">
      <dgm:prSet/>
      <dgm:spPr/>
      <dgm:t>
        <a:bodyPr/>
        <a:lstStyle/>
        <a:p>
          <a:endParaRPr lang="en-US" sz="4000">
            <a:latin typeface="+mn-lt"/>
            <a:cs typeface="Times New Roman" panose="02020603050405020304" pitchFamily="18" charset="0"/>
          </a:endParaRPr>
        </a:p>
      </dgm:t>
    </dgm:pt>
    <dgm:pt modelId="{154AD8F7-769F-4442-AB93-419D594CEC0C}" type="sibTrans" cxnId="{C47D51CD-1B3D-49D1-9F72-43512CA6914F}">
      <dgm:prSet/>
      <dgm:spPr/>
      <dgm:t>
        <a:bodyPr/>
        <a:lstStyle/>
        <a:p>
          <a:endParaRPr lang="en-US" sz="4000">
            <a:latin typeface="+mn-lt"/>
            <a:cs typeface="Times New Roman" panose="02020603050405020304" pitchFamily="18" charset="0"/>
          </a:endParaRPr>
        </a:p>
      </dgm:t>
    </dgm:pt>
    <dgm:pt modelId="{8AD9B320-17B3-493F-BF4C-4F503656A1B7}">
      <dgm:prSet custT="1"/>
      <dgm:spPr/>
      <dgm:t>
        <a:bodyPr/>
        <a:lstStyle/>
        <a:p>
          <a:pPr>
            <a:buFont typeface="Courier New" panose="02070309020205020404" pitchFamily="49" charset="0"/>
            <a:buNone/>
          </a:pPr>
          <a:r>
            <a:rPr lang="en-US" sz="1600">
              <a:latin typeface="+mn-lt"/>
              <a:cs typeface="Times New Roman" panose="02020603050405020304" pitchFamily="18" charset="0"/>
            </a:rPr>
            <a:t>as possible</a:t>
          </a:r>
        </a:p>
      </dgm:t>
    </dgm:pt>
    <dgm:pt modelId="{D78E2350-37A7-446B-8203-A414BAF5CCE2}" type="parTrans" cxnId="{84D95DC0-56F1-42E4-8037-BBF013EF444D}">
      <dgm:prSet/>
      <dgm:spPr/>
      <dgm:t>
        <a:bodyPr/>
        <a:lstStyle/>
        <a:p>
          <a:endParaRPr lang="en-US" sz="3600">
            <a:latin typeface="+mn-lt"/>
          </a:endParaRPr>
        </a:p>
      </dgm:t>
    </dgm:pt>
    <dgm:pt modelId="{F190B460-C501-4C5A-8D9B-1AAF6CF8AD9E}" type="sibTrans" cxnId="{84D95DC0-56F1-42E4-8037-BBF013EF444D}">
      <dgm:prSet/>
      <dgm:spPr/>
      <dgm:t>
        <a:bodyPr/>
        <a:lstStyle/>
        <a:p>
          <a:endParaRPr lang="en-US" sz="3600">
            <a:latin typeface="+mn-lt"/>
          </a:endParaRPr>
        </a:p>
      </dgm:t>
    </dgm:pt>
    <dgm:pt modelId="{C48B042F-6FD8-4F27-AFDC-E091143B6D42}">
      <dgm:prSet phldrT="[Text]" custT="1"/>
      <dgm:spPr/>
      <dgm:t>
        <a:bodyPr/>
        <a:lstStyle/>
        <a:p>
          <a:pPr>
            <a:buFont typeface="Courier New" panose="02070309020205020404" pitchFamily="49" charset="0"/>
            <a:buNone/>
          </a:pPr>
          <a:r>
            <a:rPr lang="en-US" sz="1600">
              <a:latin typeface="+mn-lt"/>
              <a:cs typeface="Times New Roman" panose="02020603050405020304" pitchFamily="18" charset="0"/>
            </a:rPr>
            <a:t>economy</a:t>
          </a:r>
        </a:p>
      </dgm:t>
    </dgm:pt>
    <dgm:pt modelId="{6E7800E4-0829-4DB8-ABBB-F5F8F62FB995}" type="parTrans" cxnId="{A1567B98-F9DA-4FE7-B46E-DA0E08749381}">
      <dgm:prSet/>
      <dgm:spPr/>
      <dgm:t>
        <a:bodyPr/>
        <a:lstStyle/>
        <a:p>
          <a:endParaRPr lang="en-US" sz="3600">
            <a:latin typeface="+mn-lt"/>
          </a:endParaRPr>
        </a:p>
      </dgm:t>
    </dgm:pt>
    <dgm:pt modelId="{AD403D07-5AF2-42F0-AB04-B1CB13CEA762}" type="sibTrans" cxnId="{A1567B98-F9DA-4FE7-B46E-DA0E08749381}">
      <dgm:prSet/>
      <dgm:spPr/>
      <dgm:t>
        <a:bodyPr/>
        <a:lstStyle/>
        <a:p>
          <a:endParaRPr lang="en-US" sz="3600">
            <a:latin typeface="+mn-lt"/>
          </a:endParaRPr>
        </a:p>
      </dgm:t>
    </dgm:pt>
    <dgm:pt modelId="{9A4B8750-CDD7-41B1-9622-CC038EA83995}" type="pres">
      <dgm:prSet presAssocID="{5BB04B87-D5D9-446E-AD5F-83D6C6BE6A73}" presName="Name0" presStyleCnt="0">
        <dgm:presLayoutVars>
          <dgm:dir/>
          <dgm:resizeHandles val="exact"/>
        </dgm:presLayoutVars>
      </dgm:prSet>
      <dgm:spPr/>
    </dgm:pt>
    <dgm:pt modelId="{E1FF81F2-03BE-4C3F-A1C6-7AA4EBB34615}" type="pres">
      <dgm:prSet presAssocID="{5BB04B87-D5D9-446E-AD5F-83D6C6BE6A73}" presName="fgShape" presStyleLbl="fgShp" presStyleIdx="0" presStyleCnt="1" custFlipHor="1" custScaleX="935" custScaleY="13602" custLinFactNeighborX="-96" custLinFactNeighborY="-13244"/>
      <dgm:spPr/>
    </dgm:pt>
    <dgm:pt modelId="{C86C8D91-01A7-4343-B43D-ED58AFDED29A}" type="pres">
      <dgm:prSet presAssocID="{5BB04B87-D5D9-446E-AD5F-83D6C6BE6A73}" presName="linComp" presStyleCnt="0"/>
      <dgm:spPr/>
    </dgm:pt>
    <dgm:pt modelId="{FCFB05EC-254A-41D8-8C4A-2F880383F7E5}" type="pres">
      <dgm:prSet presAssocID="{E2289902-5AC5-4263-B6DB-13589E3967E0}" presName="compNode" presStyleCnt="0"/>
      <dgm:spPr/>
    </dgm:pt>
    <dgm:pt modelId="{40AAE9EA-33DC-4132-9D79-E7A1C9C28715}" type="pres">
      <dgm:prSet presAssocID="{E2289902-5AC5-4263-B6DB-13589E3967E0}" presName="bkgdShape" presStyleLbl="node1" presStyleIdx="0" presStyleCnt="5"/>
      <dgm:spPr/>
    </dgm:pt>
    <dgm:pt modelId="{EE1BF3D3-54F4-42FE-9495-D891A38117BF}" type="pres">
      <dgm:prSet presAssocID="{E2289902-5AC5-4263-B6DB-13589E3967E0}" presName="nodeTx" presStyleLbl="node1" presStyleIdx="0" presStyleCnt="5">
        <dgm:presLayoutVars>
          <dgm:bulletEnabled val="1"/>
        </dgm:presLayoutVars>
      </dgm:prSet>
      <dgm:spPr/>
    </dgm:pt>
    <dgm:pt modelId="{79FC613D-E155-4110-9A82-E0917A830EEF}" type="pres">
      <dgm:prSet presAssocID="{E2289902-5AC5-4263-B6DB-13589E3967E0}" presName="invisiNode" presStyleLbl="node1" presStyleIdx="0" presStyleCnt="5"/>
      <dgm:spPr/>
    </dgm:pt>
    <dgm:pt modelId="{E84E0083-999E-45DF-8780-7676DBA8FDAD}" type="pres">
      <dgm:prSet presAssocID="{E2289902-5AC5-4263-B6DB-13589E3967E0}" presName="imagNode" presStyleLbl="fgImgPlace1" presStyleIdx="0" presStyleCnt="5"/>
      <dgm:spPr>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Lock"/>
        </a:ext>
      </dgm:extLst>
    </dgm:pt>
    <dgm:pt modelId="{CDEBBB9D-7BEE-4572-8BD1-3F37D07E6771}" type="pres">
      <dgm:prSet presAssocID="{773189F2-407E-4F6A-BD6E-B464773A614E}" presName="sibTrans" presStyleLbl="sibTrans2D1" presStyleIdx="0" presStyleCnt="0"/>
      <dgm:spPr/>
    </dgm:pt>
    <dgm:pt modelId="{D3AFA428-B719-4409-AACB-90FED4EB471F}" type="pres">
      <dgm:prSet presAssocID="{096B29A7-1BEB-4A36-9820-264CF7E4051C}" presName="compNode" presStyleCnt="0"/>
      <dgm:spPr/>
    </dgm:pt>
    <dgm:pt modelId="{EBC6457B-E1E0-414B-A7E8-72BF6FEE4E6D}" type="pres">
      <dgm:prSet presAssocID="{096B29A7-1BEB-4A36-9820-264CF7E4051C}" presName="bkgdShape" presStyleLbl="node1" presStyleIdx="1" presStyleCnt="5"/>
      <dgm:spPr/>
    </dgm:pt>
    <dgm:pt modelId="{B7AA4596-924E-43AD-BD04-1F5E0F24767B}" type="pres">
      <dgm:prSet presAssocID="{096B29A7-1BEB-4A36-9820-264CF7E4051C}" presName="nodeTx" presStyleLbl="node1" presStyleIdx="1" presStyleCnt="5">
        <dgm:presLayoutVars>
          <dgm:bulletEnabled val="1"/>
        </dgm:presLayoutVars>
      </dgm:prSet>
      <dgm:spPr/>
    </dgm:pt>
    <dgm:pt modelId="{D6F02DC2-77A7-402D-BEDC-4F6F034ECB76}" type="pres">
      <dgm:prSet presAssocID="{096B29A7-1BEB-4A36-9820-264CF7E4051C}" presName="invisiNode" presStyleLbl="node1" presStyleIdx="1" presStyleCnt="5"/>
      <dgm:spPr/>
    </dgm:pt>
    <dgm:pt modelId="{203E6113-3C20-48BA-8F4E-D966BAAFF970}" type="pres">
      <dgm:prSet presAssocID="{096B29A7-1BEB-4A36-9820-264CF7E4051C}" presName="imagNode" presStyleLbl="fgImgPlace1" presStyleIdx="1" presStyleCnt="5"/>
      <dgm:spPr>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Raised hand"/>
        </a:ext>
      </dgm:extLst>
    </dgm:pt>
    <dgm:pt modelId="{992B4DE1-C943-4222-A1F2-E16DFDF81C7F}" type="pres">
      <dgm:prSet presAssocID="{C05BAF25-113E-4B0C-B18A-8D5512BABA27}" presName="sibTrans" presStyleLbl="sibTrans2D1" presStyleIdx="0" presStyleCnt="0"/>
      <dgm:spPr/>
    </dgm:pt>
    <dgm:pt modelId="{A9AE679F-2127-492E-9D0A-FC7C87078B32}" type="pres">
      <dgm:prSet presAssocID="{D3546239-8CCE-40AD-A0F3-B8BDE7C103BA}" presName="compNode" presStyleCnt="0"/>
      <dgm:spPr/>
    </dgm:pt>
    <dgm:pt modelId="{6A6EA026-E91D-42C4-9E0B-EEDD0AC7E9D3}" type="pres">
      <dgm:prSet presAssocID="{D3546239-8CCE-40AD-A0F3-B8BDE7C103BA}" presName="bkgdShape" presStyleLbl="node1" presStyleIdx="2" presStyleCnt="5"/>
      <dgm:spPr/>
    </dgm:pt>
    <dgm:pt modelId="{4323429B-541F-4251-9C80-FB99AFA514D9}" type="pres">
      <dgm:prSet presAssocID="{D3546239-8CCE-40AD-A0F3-B8BDE7C103BA}" presName="nodeTx" presStyleLbl="node1" presStyleIdx="2" presStyleCnt="5">
        <dgm:presLayoutVars>
          <dgm:bulletEnabled val="1"/>
        </dgm:presLayoutVars>
      </dgm:prSet>
      <dgm:spPr/>
    </dgm:pt>
    <dgm:pt modelId="{50EDA988-2D58-4B09-9FDD-27A0D440BB06}" type="pres">
      <dgm:prSet presAssocID="{D3546239-8CCE-40AD-A0F3-B8BDE7C103BA}" presName="invisiNode" presStyleLbl="node1" presStyleIdx="2" presStyleCnt="5"/>
      <dgm:spPr/>
    </dgm:pt>
    <dgm:pt modelId="{D35DE70C-D0E7-4D37-99A1-31EB3CC9C69A}" type="pres">
      <dgm:prSet presAssocID="{D3546239-8CCE-40AD-A0F3-B8BDE7C103BA}" presName="imagNode" presStyleLbl="fgImgPlace1" presStyleIdx="2" presStyleCnt="5"/>
      <dgm:spPr>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Unlock"/>
        </a:ext>
      </dgm:extLst>
    </dgm:pt>
    <dgm:pt modelId="{3EE3AE8A-A904-4AFB-8174-542074CD8BB0}" type="pres">
      <dgm:prSet presAssocID="{842DCEE6-B28C-4CC6-8D05-F33D427EEA24}" presName="sibTrans" presStyleLbl="sibTrans2D1" presStyleIdx="0" presStyleCnt="0"/>
      <dgm:spPr/>
    </dgm:pt>
    <dgm:pt modelId="{56D83A76-5C85-4B8C-8B15-0AC095B7038C}" type="pres">
      <dgm:prSet presAssocID="{9AB66632-D47C-4378-8F55-54F07D4BDC3A}" presName="compNode" presStyleCnt="0"/>
      <dgm:spPr/>
    </dgm:pt>
    <dgm:pt modelId="{2E64AD61-B862-467A-8F10-757F10A315DB}" type="pres">
      <dgm:prSet presAssocID="{9AB66632-D47C-4378-8F55-54F07D4BDC3A}" presName="bkgdShape" presStyleLbl="node1" presStyleIdx="3" presStyleCnt="5"/>
      <dgm:spPr/>
    </dgm:pt>
    <dgm:pt modelId="{4BC55CB1-FC56-4B2A-971D-597FF164A357}" type="pres">
      <dgm:prSet presAssocID="{9AB66632-D47C-4378-8F55-54F07D4BDC3A}" presName="nodeTx" presStyleLbl="node1" presStyleIdx="3" presStyleCnt="5">
        <dgm:presLayoutVars>
          <dgm:bulletEnabled val="1"/>
        </dgm:presLayoutVars>
      </dgm:prSet>
      <dgm:spPr/>
    </dgm:pt>
    <dgm:pt modelId="{1B0D4A6E-7F73-479C-9AAC-FAB8D19AF559}" type="pres">
      <dgm:prSet presAssocID="{9AB66632-D47C-4378-8F55-54F07D4BDC3A}" presName="invisiNode" presStyleLbl="node1" presStyleIdx="3" presStyleCnt="5"/>
      <dgm:spPr/>
    </dgm:pt>
    <dgm:pt modelId="{0F56F394-D0CC-4199-979E-C7F591487A94}" type="pres">
      <dgm:prSet presAssocID="{9AB66632-D47C-4378-8F55-54F07D4BDC3A}" presName="imagNode" presStyleLbl="fgImgPlace1" presStyleIdx="3" presStyleCnt="5"/>
      <dgm:spPr>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humbs up sign"/>
        </a:ext>
      </dgm:extLst>
    </dgm:pt>
    <dgm:pt modelId="{9260074B-BD94-4AEC-B8DF-2177147EACDD}" type="pres">
      <dgm:prSet presAssocID="{028D48D3-C647-4C10-BCDB-C8DB669AF6CE}" presName="sibTrans" presStyleLbl="sibTrans2D1" presStyleIdx="0" presStyleCnt="0"/>
      <dgm:spPr/>
    </dgm:pt>
    <dgm:pt modelId="{95E89D3B-7D3B-4B7F-A4EF-06AE1EF60C69}" type="pres">
      <dgm:prSet presAssocID="{53B7A977-B42D-4A78-8E6F-4BC27C234E5E}" presName="compNode" presStyleCnt="0"/>
      <dgm:spPr/>
    </dgm:pt>
    <dgm:pt modelId="{201ADF92-13E5-4BA1-AE1C-A4C25CD24FBE}" type="pres">
      <dgm:prSet presAssocID="{53B7A977-B42D-4A78-8E6F-4BC27C234E5E}" presName="bkgdShape" presStyleLbl="node1" presStyleIdx="4" presStyleCnt="5"/>
      <dgm:spPr/>
    </dgm:pt>
    <dgm:pt modelId="{703840E1-1F0E-4293-874A-F002BD1C1537}" type="pres">
      <dgm:prSet presAssocID="{53B7A977-B42D-4A78-8E6F-4BC27C234E5E}" presName="nodeTx" presStyleLbl="node1" presStyleIdx="4" presStyleCnt="5">
        <dgm:presLayoutVars>
          <dgm:bulletEnabled val="1"/>
        </dgm:presLayoutVars>
      </dgm:prSet>
      <dgm:spPr/>
    </dgm:pt>
    <dgm:pt modelId="{D02107A2-65A8-4CA8-970A-AD9EE04FEDFA}" type="pres">
      <dgm:prSet presAssocID="{53B7A977-B42D-4A78-8E6F-4BC27C234E5E}" presName="invisiNode" presStyleLbl="node1" presStyleIdx="4" presStyleCnt="5"/>
      <dgm:spPr/>
    </dgm:pt>
    <dgm:pt modelId="{E588A7F7-0CEC-4D6C-9651-F394C47B2972}" type="pres">
      <dgm:prSet presAssocID="{53B7A977-B42D-4A78-8E6F-4BC27C234E5E}" presName="imagNode" presStyleLbl="fgImgPlac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World"/>
        </a:ext>
      </dgm:extLst>
    </dgm:pt>
  </dgm:ptLst>
  <dgm:cxnLst>
    <dgm:cxn modelId="{CC8DEA07-143B-437C-88CC-6574C2CDBA97}" type="presOf" srcId="{752B059B-CCF3-4F91-93D1-6CDE338C9FAB}" destId="{201ADF92-13E5-4BA1-AE1C-A4C25CD24FBE}" srcOrd="0" destOrd="1" presId="urn:microsoft.com/office/officeart/2005/8/layout/hList7"/>
    <dgm:cxn modelId="{DE69FD08-0141-4C1E-9A67-E31E9F2A83DC}" type="presOf" srcId="{47CA041F-A38E-4A36-B53C-9BBC0D5594B0}" destId="{B7AA4596-924E-43AD-BD04-1F5E0F24767B}" srcOrd="1" destOrd="2" presId="urn:microsoft.com/office/officeart/2005/8/layout/hList7"/>
    <dgm:cxn modelId="{C098A10E-0D52-42FD-81DA-09955E2CE1EA}" type="presOf" srcId="{53B7A977-B42D-4A78-8E6F-4BC27C234E5E}" destId="{201ADF92-13E5-4BA1-AE1C-A4C25CD24FBE}" srcOrd="0" destOrd="0" presId="urn:microsoft.com/office/officeart/2005/8/layout/hList7"/>
    <dgm:cxn modelId="{7E57C60F-6C5C-44BC-BA32-B785358D66F2}" srcId="{E2289902-5AC5-4263-B6DB-13589E3967E0}" destId="{624C83BE-944A-4A66-8EDB-038ADAB98648}" srcOrd="1" destOrd="0" parTransId="{A5509EB0-0BAB-4103-AE97-801B68E96BCF}" sibTransId="{9BC1DBAC-4841-4E52-9943-C81F3B73F7D9}"/>
    <dgm:cxn modelId="{CBCA4C22-50B8-4B01-9B19-561B7C69C377}" srcId="{9AB66632-D47C-4378-8F55-54F07D4BDC3A}" destId="{A3337593-5DE9-4235-8A30-B2B74233C01C}" srcOrd="0" destOrd="0" parTransId="{332F56AD-3033-4379-B1CA-DFC8B29F1DFD}" sibTransId="{716132CB-5356-4123-93BD-232676F9A8CD}"/>
    <dgm:cxn modelId="{A6822E23-D88B-495B-BF51-067F44A3923A}" srcId="{9AB66632-D47C-4378-8F55-54F07D4BDC3A}" destId="{B274791A-2880-465E-B19E-831426979B26}" srcOrd="2" destOrd="0" parTransId="{188B150C-5432-4145-A9FB-B7AB0D7CE7AB}" sibTransId="{160AA013-9DF3-47A6-818A-0A910B0FAAAF}"/>
    <dgm:cxn modelId="{91083A23-CD03-422F-B56F-B668CB77831A}" srcId="{D3546239-8CCE-40AD-A0F3-B8BDE7C103BA}" destId="{5DC43508-EFEA-430B-91C1-A9217861D279}" srcOrd="1" destOrd="0" parTransId="{7D9C72CB-DA90-40F6-BA3D-89686CD92975}" sibTransId="{32E3B16A-1FF3-46F3-8832-4B8EF3D4ADD2}"/>
    <dgm:cxn modelId="{53B47B27-DE5C-4740-95A1-0D828E37BB5D}" type="presOf" srcId="{773189F2-407E-4F6A-BD6E-B464773A614E}" destId="{CDEBBB9D-7BEE-4572-8BD1-3F37D07E6771}" srcOrd="0" destOrd="0" presId="urn:microsoft.com/office/officeart/2005/8/layout/hList7"/>
    <dgm:cxn modelId="{8C209B2A-7089-470E-B706-D5BB418BF347}" type="presOf" srcId="{5817A86C-5A6C-480B-9616-AC62523CFF41}" destId="{2E64AD61-B862-467A-8F10-757F10A315DB}" srcOrd="0" destOrd="2" presId="urn:microsoft.com/office/officeart/2005/8/layout/hList7"/>
    <dgm:cxn modelId="{F1C43A2B-8DA6-4D84-851B-F0554D48BF5A}" srcId="{5BB04B87-D5D9-446E-AD5F-83D6C6BE6A73}" destId="{53B7A977-B42D-4A78-8E6F-4BC27C234E5E}" srcOrd="4" destOrd="0" parTransId="{3632F620-26E7-4383-897E-103C320AE326}" sibTransId="{05F42344-A554-4CE4-8CD6-F99A200A5067}"/>
    <dgm:cxn modelId="{787B9B30-C049-4BF9-A26C-17561A656B9B}" type="presOf" srcId="{D3546239-8CCE-40AD-A0F3-B8BDE7C103BA}" destId="{6A6EA026-E91D-42C4-9E0B-EEDD0AC7E9D3}" srcOrd="0" destOrd="0" presId="urn:microsoft.com/office/officeart/2005/8/layout/hList7"/>
    <dgm:cxn modelId="{B0D25B31-413E-4E7D-9A2A-BA7766DC8A0D}" type="presOf" srcId="{E2289902-5AC5-4263-B6DB-13589E3967E0}" destId="{EE1BF3D3-54F4-42FE-9495-D891A38117BF}" srcOrd="1" destOrd="0" presId="urn:microsoft.com/office/officeart/2005/8/layout/hList7"/>
    <dgm:cxn modelId="{97612E34-CAFC-4902-94F9-FCADCA92D157}" srcId="{096B29A7-1BEB-4A36-9820-264CF7E4051C}" destId="{47CA041F-A38E-4A36-B53C-9BBC0D5594B0}" srcOrd="1" destOrd="0" parTransId="{10993CF8-6C12-4980-B639-19F9FB34D042}" sibTransId="{C64A267A-FDBC-4EA7-A5FD-74DEFFA8FD61}"/>
    <dgm:cxn modelId="{D591B137-F5BB-4CE6-9250-0A8C361B8537}" type="presOf" srcId="{53B7A977-B42D-4A78-8E6F-4BC27C234E5E}" destId="{703840E1-1F0E-4293-874A-F002BD1C1537}" srcOrd="1" destOrd="0" presId="urn:microsoft.com/office/officeart/2005/8/layout/hList7"/>
    <dgm:cxn modelId="{EE74523C-68B0-4784-A861-D458944FDF8E}" type="presOf" srcId="{8AD9B320-17B3-493F-BF4C-4F503656A1B7}" destId="{201ADF92-13E5-4BA1-AE1C-A4C25CD24FBE}" srcOrd="0" destOrd="2" presId="urn:microsoft.com/office/officeart/2005/8/layout/hList7"/>
    <dgm:cxn modelId="{8ECD645B-88FA-45A2-A288-9B200BD56536}" srcId="{5BB04B87-D5D9-446E-AD5F-83D6C6BE6A73}" destId="{D3546239-8CCE-40AD-A0F3-B8BDE7C103BA}" srcOrd="2" destOrd="0" parTransId="{832E0E0B-2BA6-4B0E-B379-4596BC86AD3D}" sibTransId="{842DCEE6-B28C-4CC6-8D05-F33D427EEA24}"/>
    <dgm:cxn modelId="{E629485B-329A-4A96-ACA4-60A8F7B61570}" type="presOf" srcId="{47CA041F-A38E-4A36-B53C-9BBC0D5594B0}" destId="{EBC6457B-E1E0-414B-A7E8-72BF6FEE4E6D}" srcOrd="0" destOrd="2" presId="urn:microsoft.com/office/officeart/2005/8/layout/hList7"/>
    <dgm:cxn modelId="{E8B2145E-B421-4589-8F4E-C659A287021C}" type="presOf" srcId="{C6C2D4BD-7E82-4DAF-8263-AE8C33846268}" destId="{4323429B-541F-4251-9C80-FB99AFA514D9}" srcOrd="1" destOrd="1" presId="urn:microsoft.com/office/officeart/2005/8/layout/hList7"/>
    <dgm:cxn modelId="{6FB37B64-F75C-4E35-B64B-A6C91F43DA51}" type="presOf" srcId="{5BB04B87-D5D9-446E-AD5F-83D6C6BE6A73}" destId="{9A4B8750-CDD7-41B1-9622-CC038EA83995}" srcOrd="0" destOrd="0" presId="urn:microsoft.com/office/officeart/2005/8/layout/hList7"/>
    <dgm:cxn modelId="{D7ECBC4A-B99E-4EF1-A979-F5307F4C48BB}" type="presOf" srcId="{9AB66632-D47C-4378-8F55-54F07D4BDC3A}" destId="{2E64AD61-B862-467A-8F10-757F10A315DB}" srcOrd="0" destOrd="0" presId="urn:microsoft.com/office/officeart/2005/8/layout/hList7"/>
    <dgm:cxn modelId="{CB619E4D-9DC6-4214-AC1F-981CBCCBFE93}" srcId="{5BB04B87-D5D9-446E-AD5F-83D6C6BE6A73}" destId="{9AB66632-D47C-4378-8F55-54F07D4BDC3A}" srcOrd="3" destOrd="0" parTransId="{04EC17DD-0FDE-454C-8C0F-2A8563CA4B83}" sibTransId="{028D48D3-C647-4C10-BCDB-C8DB669AF6CE}"/>
    <dgm:cxn modelId="{7A0ED973-5269-4F04-8D98-BB4ED0CC9DE0}" srcId="{D3546239-8CCE-40AD-A0F3-B8BDE7C103BA}" destId="{C6C2D4BD-7E82-4DAF-8263-AE8C33846268}" srcOrd="0" destOrd="0" parTransId="{79DFD7F7-7E37-4042-BC89-AA44E644C808}" sibTransId="{D59520DE-D75F-4411-B29E-218F5330B82C}"/>
    <dgm:cxn modelId="{BA7F2E74-9DB0-42CA-B246-9C74D34C9360}" type="presOf" srcId="{C6C2D4BD-7E82-4DAF-8263-AE8C33846268}" destId="{6A6EA026-E91D-42C4-9E0B-EEDD0AC7E9D3}" srcOrd="0" destOrd="1" presId="urn:microsoft.com/office/officeart/2005/8/layout/hList7"/>
    <dgm:cxn modelId="{9DED4276-C86E-4A41-A063-AC7789F8EAB9}" type="presOf" srcId="{5DC43508-EFEA-430B-91C1-A9217861D279}" destId="{4323429B-541F-4251-9C80-FB99AFA514D9}" srcOrd="1" destOrd="2" presId="urn:microsoft.com/office/officeart/2005/8/layout/hList7"/>
    <dgm:cxn modelId="{E553B359-758F-43FD-9221-B9978A1EA104}" type="presOf" srcId="{D3546239-8CCE-40AD-A0F3-B8BDE7C103BA}" destId="{4323429B-541F-4251-9C80-FB99AFA514D9}" srcOrd="1" destOrd="0" presId="urn:microsoft.com/office/officeart/2005/8/layout/hList7"/>
    <dgm:cxn modelId="{67FE7D84-E067-4B03-B133-683BCB1A6357}" srcId="{5BB04B87-D5D9-446E-AD5F-83D6C6BE6A73}" destId="{096B29A7-1BEB-4A36-9820-264CF7E4051C}" srcOrd="1" destOrd="0" parTransId="{FA71810E-37D5-4EF9-B8D9-D21D95393F8E}" sibTransId="{C05BAF25-113E-4B0C-B18A-8D5512BABA27}"/>
    <dgm:cxn modelId="{0CB7B384-298E-4679-9EF0-1E211AC2A37D}" srcId="{096B29A7-1BEB-4A36-9820-264CF7E4051C}" destId="{774F9FE5-BE70-4056-A4FA-55939CD7CCB3}" srcOrd="0" destOrd="0" parTransId="{12FDC7AD-C38B-480F-81AF-274068F81534}" sibTransId="{9F84E2F5-562E-497C-B25C-DC2FAEC7F7C8}"/>
    <dgm:cxn modelId="{825AD68A-8FAE-43F5-BD64-D0EF49DA2C77}" type="presOf" srcId="{096B29A7-1BEB-4A36-9820-264CF7E4051C}" destId="{B7AA4596-924E-43AD-BD04-1F5E0F24767B}" srcOrd="1" destOrd="0" presId="urn:microsoft.com/office/officeart/2005/8/layout/hList7"/>
    <dgm:cxn modelId="{E67A6D91-A507-48F0-87D1-9FE46DFE6A2D}" type="presOf" srcId="{028D48D3-C647-4C10-BCDB-C8DB669AF6CE}" destId="{9260074B-BD94-4AEC-B8DF-2177147EACDD}" srcOrd="0" destOrd="0" presId="urn:microsoft.com/office/officeart/2005/8/layout/hList7"/>
    <dgm:cxn modelId="{51BE8A94-B87B-4808-85D0-A4331D941D80}" type="presOf" srcId="{B274791A-2880-465E-B19E-831426979B26}" destId="{4BC55CB1-FC56-4B2A-971D-597FF164A357}" srcOrd="1" destOrd="3" presId="urn:microsoft.com/office/officeart/2005/8/layout/hList7"/>
    <dgm:cxn modelId="{A1567B98-F9DA-4FE7-B46E-DA0E08749381}" srcId="{E2289902-5AC5-4263-B6DB-13589E3967E0}" destId="{C48B042F-6FD8-4F27-AFDC-E091143B6D42}" srcOrd="2" destOrd="0" parTransId="{6E7800E4-0829-4DB8-ABBB-F5F8F62FB995}" sibTransId="{AD403D07-5AF2-42F0-AB04-B1CB13CEA762}"/>
    <dgm:cxn modelId="{11DD3A9D-4E44-4674-9549-625D9C372010}" type="presOf" srcId="{C48B042F-6FD8-4F27-AFDC-E091143B6D42}" destId="{EE1BF3D3-54F4-42FE-9495-D891A38117BF}" srcOrd="1" destOrd="3" presId="urn:microsoft.com/office/officeart/2005/8/layout/hList7"/>
    <dgm:cxn modelId="{D72018A9-2342-4B11-95F0-B6387951F5BC}" type="presOf" srcId="{8AD9B320-17B3-493F-BF4C-4F503656A1B7}" destId="{703840E1-1F0E-4293-874A-F002BD1C1537}" srcOrd="1" destOrd="2" presId="urn:microsoft.com/office/officeart/2005/8/layout/hList7"/>
    <dgm:cxn modelId="{6995C6A9-855F-4B1A-A848-A520CFB72FD3}" type="presOf" srcId="{5DC43508-EFEA-430B-91C1-A9217861D279}" destId="{6A6EA026-E91D-42C4-9E0B-EEDD0AC7E9D3}" srcOrd="0" destOrd="2" presId="urn:microsoft.com/office/officeart/2005/8/layout/hList7"/>
    <dgm:cxn modelId="{273942AA-4E43-4628-9930-4D13A1240938}" type="presOf" srcId="{E2289902-5AC5-4263-B6DB-13589E3967E0}" destId="{40AAE9EA-33DC-4132-9D79-E7A1C9C28715}" srcOrd="0" destOrd="0" presId="urn:microsoft.com/office/officeart/2005/8/layout/hList7"/>
    <dgm:cxn modelId="{052DF0AB-D3B0-4036-A0E2-91F9C635533A}" type="presOf" srcId="{63552C76-6DEA-45E7-B469-E7873164BC45}" destId="{EE1BF3D3-54F4-42FE-9495-D891A38117BF}" srcOrd="1" destOrd="1" presId="urn:microsoft.com/office/officeart/2005/8/layout/hList7"/>
    <dgm:cxn modelId="{7CB03EAC-9D6B-488F-8247-4B6AC0C783F1}" type="presOf" srcId="{19D576C4-C8B4-4BFD-8135-A2262A2C2D9B}" destId="{B7AA4596-924E-43AD-BD04-1F5E0F24767B}" srcOrd="1" destOrd="3" presId="urn:microsoft.com/office/officeart/2005/8/layout/hList7"/>
    <dgm:cxn modelId="{71955AAD-F819-4E7C-8641-A61E63BA47A6}" type="presOf" srcId="{624C83BE-944A-4A66-8EDB-038ADAB98648}" destId="{EE1BF3D3-54F4-42FE-9495-D891A38117BF}" srcOrd="1" destOrd="2" presId="urn:microsoft.com/office/officeart/2005/8/layout/hList7"/>
    <dgm:cxn modelId="{5FED2BAF-C639-4013-B397-5A8C8EF1E34C}" srcId="{096B29A7-1BEB-4A36-9820-264CF7E4051C}" destId="{19D576C4-C8B4-4BFD-8135-A2262A2C2D9B}" srcOrd="2" destOrd="0" parTransId="{C2AC93B9-4C0E-4928-A589-F0EBD1E6B786}" sibTransId="{113A7485-D17E-4256-B1B6-D4E68A315C4A}"/>
    <dgm:cxn modelId="{24EA38B5-C6A8-4709-B331-22D4FCD6C904}" type="presOf" srcId="{A3337593-5DE9-4235-8A30-B2B74233C01C}" destId="{4BC55CB1-FC56-4B2A-971D-597FF164A357}" srcOrd="1" destOrd="1" presId="urn:microsoft.com/office/officeart/2005/8/layout/hList7"/>
    <dgm:cxn modelId="{84D95DC0-56F1-42E4-8037-BBF013EF444D}" srcId="{53B7A977-B42D-4A78-8E6F-4BC27C234E5E}" destId="{8AD9B320-17B3-493F-BF4C-4F503656A1B7}" srcOrd="1" destOrd="0" parTransId="{D78E2350-37A7-446B-8203-A414BAF5CCE2}" sibTransId="{F190B460-C501-4C5A-8D9B-1AAF6CF8AD9E}"/>
    <dgm:cxn modelId="{32BC17C6-055B-43BC-BCA2-AEDB99ED8DDC}" type="presOf" srcId="{C48B042F-6FD8-4F27-AFDC-E091143B6D42}" destId="{40AAE9EA-33DC-4132-9D79-E7A1C9C28715}" srcOrd="0" destOrd="3" presId="urn:microsoft.com/office/officeart/2005/8/layout/hList7"/>
    <dgm:cxn modelId="{C47D51CD-1B3D-49D1-9F72-43512CA6914F}" srcId="{9AB66632-D47C-4378-8F55-54F07D4BDC3A}" destId="{5817A86C-5A6C-480B-9616-AC62523CFF41}" srcOrd="1" destOrd="0" parTransId="{281C3109-B8A3-4A2F-910B-7EB86DA91A1F}" sibTransId="{154AD8F7-769F-4442-AB93-419D594CEC0C}"/>
    <dgm:cxn modelId="{5F2B3AD1-E4F6-4E9D-B72C-8E354987F656}" type="presOf" srcId="{624C83BE-944A-4A66-8EDB-038ADAB98648}" destId="{40AAE9EA-33DC-4132-9D79-E7A1C9C28715}" srcOrd="0" destOrd="2" presId="urn:microsoft.com/office/officeart/2005/8/layout/hList7"/>
    <dgm:cxn modelId="{87D541D2-CAE3-45C3-849A-7126BBC24DB7}" type="presOf" srcId="{9AB66632-D47C-4378-8F55-54F07D4BDC3A}" destId="{4BC55CB1-FC56-4B2A-971D-597FF164A357}" srcOrd="1" destOrd="0" presId="urn:microsoft.com/office/officeart/2005/8/layout/hList7"/>
    <dgm:cxn modelId="{F48055D7-D9B6-478C-BDA5-8673BEB81AF6}" type="presOf" srcId="{63552C76-6DEA-45E7-B469-E7873164BC45}" destId="{40AAE9EA-33DC-4132-9D79-E7A1C9C28715}" srcOrd="0" destOrd="1" presId="urn:microsoft.com/office/officeart/2005/8/layout/hList7"/>
    <dgm:cxn modelId="{69A214D8-0DC4-4A24-A2B8-C309A5E8F526}" type="presOf" srcId="{C05BAF25-113E-4B0C-B18A-8D5512BABA27}" destId="{992B4DE1-C943-4222-A1F2-E16DFDF81C7F}" srcOrd="0" destOrd="0" presId="urn:microsoft.com/office/officeart/2005/8/layout/hList7"/>
    <dgm:cxn modelId="{AABE59D8-CDC4-4C87-99B4-6E8C25814F93}" type="presOf" srcId="{A3337593-5DE9-4235-8A30-B2B74233C01C}" destId="{2E64AD61-B862-467A-8F10-757F10A315DB}" srcOrd="0" destOrd="1" presId="urn:microsoft.com/office/officeart/2005/8/layout/hList7"/>
    <dgm:cxn modelId="{8857C8DA-3936-4A09-B445-294572714A86}" srcId="{5BB04B87-D5D9-446E-AD5F-83D6C6BE6A73}" destId="{E2289902-5AC5-4263-B6DB-13589E3967E0}" srcOrd="0" destOrd="0" parTransId="{5C23EC87-68D5-4A7E-A068-A67B7753B104}" sibTransId="{773189F2-407E-4F6A-BD6E-B464773A614E}"/>
    <dgm:cxn modelId="{30B5F2DD-955B-4DE3-8257-82E2B20FBAA4}" type="presOf" srcId="{B274791A-2880-465E-B19E-831426979B26}" destId="{2E64AD61-B862-467A-8F10-757F10A315DB}" srcOrd="0" destOrd="3" presId="urn:microsoft.com/office/officeart/2005/8/layout/hList7"/>
    <dgm:cxn modelId="{C6711FDF-E0F5-445D-90F8-E7B747B655AC}" type="presOf" srcId="{752B059B-CCF3-4F91-93D1-6CDE338C9FAB}" destId="{703840E1-1F0E-4293-874A-F002BD1C1537}" srcOrd="1" destOrd="1" presId="urn:microsoft.com/office/officeart/2005/8/layout/hList7"/>
    <dgm:cxn modelId="{D42D41DF-1B4D-477C-8E98-90821B012288}" type="presOf" srcId="{5817A86C-5A6C-480B-9616-AC62523CFF41}" destId="{4BC55CB1-FC56-4B2A-971D-597FF164A357}" srcOrd="1" destOrd="2" presId="urn:microsoft.com/office/officeart/2005/8/layout/hList7"/>
    <dgm:cxn modelId="{ECE8C8E6-E9FF-426A-8772-BCC084D9CE71}" type="presOf" srcId="{096B29A7-1BEB-4A36-9820-264CF7E4051C}" destId="{EBC6457B-E1E0-414B-A7E8-72BF6FEE4E6D}" srcOrd="0" destOrd="0" presId="urn:microsoft.com/office/officeart/2005/8/layout/hList7"/>
    <dgm:cxn modelId="{C672CAE7-5D66-4165-8094-43F3A0BC4028}" type="presOf" srcId="{842DCEE6-B28C-4CC6-8D05-F33D427EEA24}" destId="{3EE3AE8A-A904-4AFB-8174-542074CD8BB0}" srcOrd="0" destOrd="0" presId="urn:microsoft.com/office/officeart/2005/8/layout/hList7"/>
    <dgm:cxn modelId="{D80714EC-2A42-4AE0-852F-D1A23D293802}" srcId="{53B7A977-B42D-4A78-8E6F-4BC27C234E5E}" destId="{752B059B-CCF3-4F91-93D1-6CDE338C9FAB}" srcOrd="0" destOrd="0" parTransId="{BB1066AE-2B2B-4A84-BDF6-DB88060B0EA6}" sibTransId="{1E6C7171-E2DA-42CB-996D-8E9F711F4503}"/>
    <dgm:cxn modelId="{993CBEEF-8A85-41B9-8AF6-4B509048E1F4}" type="presOf" srcId="{19D576C4-C8B4-4BFD-8135-A2262A2C2D9B}" destId="{EBC6457B-E1E0-414B-A7E8-72BF6FEE4E6D}" srcOrd="0" destOrd="3" presId="urn:microsoft.com/office/officeart/2005/8/layout/hList7"/>
    <dgm:cxn modelId="{089640F3-4437-43B1-90E9-3B632BC4837A}" type="presOf" srcId="{774F9FE5-BE70-4056-A4FA-55939CD7CCB3}" destId="{EBC6457B-E1E0-414B-A7E8-72BF6FEE4E6D}" srcOrd="0" destOrd="1" presId="urn:microsoft.com/office/officeart/2005/8/layout/hList7"/>
    <dgm:cxn modelId="{680B97F4-11A0-40CC-A743-61E893BA0F37}" srcId="{E2289902-5AC5-4263-B6DB-13589E3967E0}" destId="{63552C76-6DEA-45E7-B469-E7873164BC45}" srcOrd="0" destOrd="0" parTransId="{1B894223-FA09-41F7-8F79-3BF767AFAEEB}" sibTransId="{898D3A64-9BDE-43DD-98FD-C47839D0C002}"/>
    <dgm:cxn modelId="{1E39D2FA-3DE0-4474-B2F6-5B2CB9D0D815}" type="presOf" srcId="{774F9FE5-BE70-4056-A4FA-55939CD7CCB3}" destId="{B7AA4596-924E-43AD-BD04-1F5E0F24767B}" srcOrd="1" destOrd="1" presId="urn:microsoft.com/office/officeart/2005/8/layout/hList7"/>
    <dgm:cxn modelId="{914D64E0-DDA8-4440-88B8-9FE183BB246A}" type="presParOf" srcId="{9A4B8750-CDD7-41B1-9622-CC038EA83995}" destId="{E1FF81F2-03BE-4C3F-A1C6-7AA4EBB34615}" srcOrd="0" destOrd="0" presId="urn:microsoft.com/office/officeart/2005/8/layout/hList7"/>
    <dgm:cxn modelId="{53907990-A9BF-48D7-8983-108F49F08FCB}" type="presParOf" srcId="{9A4B8750-CDD7-41B1-9622-CC038EA83995}" destId="{C86C8D91-01A7-4343-B43D-ED58AFDED29A}" srcOrd="1" destOrd="0" presId="urn:microsoft.com/office/officeart/2005/8/layout/hList7"/>
    <dgm:cxn modelId="{1CA74181-40C8-4C64-94AB-6DDFFA248A64}" type="presParOf" srcId="{C86C8D91-01A7-4343-B43D-ED58AFDED29A}" destId="{FCFB05EC-254A-41D8-8C4A-2F880383F7E5}" srcOrd="0" destOrd="0" presId="urn:microsoft.com/office/officeart/2005/8/layout/hList7"/>
    <dgm:cxn modelId="{DC8810C5-30ED-4C21-A173-9DBE6340C640}" type="presParOf" srcId="{FCFB05EC-254A-41D8-8C4A-2F880383F7E5}" destId="{40AAE9EA-33DC-4132-9D79-E7A1C9C28715}" srcOrd="0" destOrd="0" presId="urn:microsoft.com/office/officeart/2005/8/layout/hList7"/>
    <dgm:cxn modelId="{04030D79-8227-455A-A6DD-CB2E764EDD12}" type="presParOf" srcId="{FCFB05EC-254A-41D8-8C4A-2F880383F7E5}" destId="{EE1BF3D3-54F4-42FE-9495-D891A38117BF}" srcOrd="1" destOrd="0" presId="urn:microsoft.com/office/officeart/2005/8/layout/hList7"/>
    <dgm:cxn modelId="{6B462EAA-4BC3-487C-971A-20A25E993646}" type="presParOf" srcId="{FCFB05EC-254A-41D8-8C4A-2F880383F7E5}" destId="{79FC613D-E155-4110-9A82-E0917A830EEF}" srcOrd="2" destOrd="0" presId="urn:microsoft.com/office/officeart/2005/8/layout/hList7"/>
    <dgm:cxn modelId="{B2FA81A3-E037-4915-A0A7-AE7C572650FD}" type="presParOf" srcId="{FCFB05EC-254A-41D8-8C4A-2F880383F7E5}" destId="{E84E0083-999E-45DF-8780-7676DBA8FDAD}" srcOrd="3" destOrd="0" presId="urn:microsoft.com/office/officeart/2005/8/layout/hList7"/>
    <dgm:cxn modelId="{7FDD1FA3-BD0D-49AC-82F8-5DB32BEFFCAE}" type="presParOf" srcId="{C86C8D91-01A7-4343-B43D-ED58AFDED29A}" destId="{CDEBBB9D-7BEE-4572-8BD1-3F37D07E6771}" srcOrd="1" destOrd="0" presId="urn:microsoft.com/office/officeart/2005/8/layout/hList7"/>
    <dgm:cxn modelId="{1D5AB677-BDB1-4B9E-9701-7D2AF3B41619}" type="presParOf" srcId="{C86C8D91-01A7-4343-B43D-ED58AFDED29A}" destId="{D3AFA428-B719-4409-AACB-90FED4EB471F}" srcOrd="2" destOrd="0" presId="urn:microsoft.com/office/officeart/2005/8/layout/hList7"/>
    <dgm:cxn modelId="{188C6B15-36EF-47A7-A98D-97D6E502EA72}" type="presParOf" srcId="{D3AFA428-B719-4409-AACB-90FED4EB471F}" destId="{EBC6457B-E1E0-414B-A7E8-72BF6FEE4E6D}" srcOrd="0" destOrd="0" presId="urn:microsoft.com/office/officeart/2005/8/layout/hList7"/>
    <dgm:cxn modelId="{F4E7E067-B764-44FE-AF2E-E32A901F2676}" type="presParOf" srcId="{D3AFA428-B719-4409-AACB-90FED4EB471F}" destId="{B7AA4596-924E-43AD-BD04-1F5E0F24767B}" srcOrd="1" destOrd="0" presId="urn:microsoft.com/office/officeart/2005/8/layout/hList7"/>
    <dgm:cxn modelId="{B91B9ACF-32EC-49EC-9BE2-3338384DFD3A}" type="presParOf" srcId="{D3AFA428-B719-4409-AACB-90FED4EB471F}" destId="{D6F02DC2-77A7-402D-BEDC-4F6F034ECB76}" srcOrd="2" destOrd="0" presId="urn:microsoft.com/office/officeart/2005/8/layout/hList7"/>
    <dgm:cxn modelId="{F52A1FAC-EBD8-4FA7-8D25-00C8A40BFCB4}" type="presParOf" srcId="{D3AFA428-B719-4409-AACB-90FED4EB471F}" destId="{203E6113-3C20-48BA-8F4E-D966BAAFF970}" srcOrd="3" destOrd="0" presId="urn:microsoft.com/office/officeart/2005/8/layout/hList7"/>
    <dgm:cxn modelId="{89586005-9742-44CF-BABA-416D4F6EECC6}" type="presParOf" srcId="{C86C8D91-01A7-4343-B43D-ED58AFDED29A}" destId="{992B4DE1-C943-4222-A1F2-E16DFDF81C7F}" srcOrd="3" destOrd="0" presId="urn:microsoft.com/office/officeart/2005/8/layout/hList7"/>
    <dgm:cxn modelId="{88D54F08-7E4D-4A90-B56A-63979DDA15FD}" type="presParOf" srcId="{C86C8D91-01A7-4343-B43D-ED58AFDED29A}" destId="{A9AE679F-2127-492E-9D0A-FC7C87078B32}" srcOrd="4" destOrd="0" presId="urn:microsoft.com/office/officeart/2005/8/layout/hList7"/>
    <dgm:cxn modelId="{E08323CD-B149-4164-86CB-8AA64EE56ACF}" type="presParOf" srcId="{A9AE679F-2127-492E-9D0A-FC7C87078B32}" destId="{6A6EA026-E91D-42C4-9E0B-EEDD0AC7E9D3}" srcOrd="0" destOrd="0" presId="urn:microsoft.com/office/officeart/2005/8/layout/hList7"/>
    <dgm:cxn modelId="{24AFD55A-BFEF-4A9E-8A3B-DDF89128C5CE}" type="presParOf" srcId="{A9AE679F-2127-492E-9D0A-FC7C87078B32}" destId="{4323429B-541F-4251-9C80-FB99AFA514D9}" srcOrd="1" destOrd="0" presId="urn:microsoft.com/office/officeart/2005/8/layout/hList7"/>
    <dgm:cxn modelId="{82409560-B642-42FE-9CEC-963C9E3EE4B6}" type="presParOf" srcId="{A9AE679F-2127-492E-9D0A-FC7C87078B32}" destId="{50EDA988-2D58-4B09-9FDD-27A0D440BB06}" srcOrd="2" destOrd="0" presId="urn:microsoft.com/office/officeart/2005/8/layout/hList7"/>
    <dgm:cxn modelId="{9B829CAA-7DD5-4D38-8E61-187E6C273025}" type="presParOf" srcId="{A9AE679F-2127-492E-9D0A-FC7C87078B32}" destId="{D35DE70C-D0E7-4D37-99A1-31EB3CC9C69A}" srcOrd="3" destOrd="0" presId="urn:microsoft.com/office/officeart/2005/8/layout/hList7"/>
    <dgm:cxn modelId="{0EBE83BF-A41E-473A-B051-EC7F48C5EF4A}" type="presParOf" srcId="{C86C8D91-01A7-4343-B43D-ED58AFDED29A}" destId="{3EE3AE8A-A904-4AFB-8174-542074CD8BB0}" srcOrd="5" destOrd="0" presId="urn:microsoft.com/office/officeart/2005/8/layout/hList7"/>
    <dgm:cxn modelId="{B279FD20-8032-41B1-99CD-6E748B534BDB}" type="presParOf" srcId="{C86C8D91-01A7-4343-B43D-ED58AFDED29A}" destId="{56D83A76-5C85-4B8C-8B15-0AC095B7038C}" srcOrd="6" destOrd="0" presId="urn:microsoft.com/office/officeart/2005/8/layout/hList7"/>
    <dgm:cxn modelId="{9A2690CC-B687-418F-AE77-8F6B334B72EF}" type="presParOf" srcId="{56D83A76-5C85-4B8C-8B15-0AC095B7038C}" destId="{2E64AD61-B862-467A-8F10-757F10A315DB}" srcOrd="0" destOrd="0" presId="urn:microsoft.com/office/officeart/2005/8/layout/hList7"/>
    <dgm:cxn modelId="{37EBBB1E-2E5D-48FB-A818-38FB8B7A85CD}" type="presParOf" srcId="{56D83A76-5C85-4B8C-8B15-0AC095B7038C}" destId="{4BC55CB1-FC56-4B2A-971D-597FF164A357}" srcOrd="1" destOrd="0" presId="urn:microsoft.com/office/officeart/2005/8/layout/hList7"/>
    <dgm:cxn modelId="{ABD06DE8-5EE6-4D04-A0FE-63BD55A31620}" type="presParOf" srcId="{56D83A76-5C85-4B8C-8B15-0AC095B7038C}" destId="{1B0D4A6E-7F73-479C-9AAC-FAB8D19AF559}" srcOrd="2" destOrd="0" presId="urn:microsoft.com/office/officeart/2005/8/layout/hList7"/>
    <dgm:cxn modelId="{D91FFEB3-DEEF-4D93-8564-49D7BB2D9678}" type="presParOf" srcId="{56D83A76-5C85-4B8C-8B15-0AC095B7038C}" destId="{0F56F394-D0CC-4199-979E-C7F591487A94}" srcOrd="3" destOrd="0" presId="urn:microsoft.com/office/officeart/2005/8/layout/hList7"/>
    <dgm:cxn modelId="{E92B2871-8622-4537-8282-BBE0B50DC09A}" type="presParOf" srcId="{C86C8D91-01A7-4343-B43D-ED58AFDED29A}" destId="{9260074B-BD94-4AEC-B8DF-2177147EACDD}" srcOrd="7" destOrd="0" presId="urn:microsoft.com/office/officeart/2005/8/layout/hList7"/>
    <dgm:cxn modelId="{F5D9B760-618A-404B-A547-E034F8849778}" type="presParOf" srcId="{C86C8D91-01A7-4343-B43D-ED58AFDED29A}" destId="{95E89D3B-7D3B-4B7F-A4EF-06AE1EF60C69}" srcOrd="8" destOrd="0" presId="urn:microsoft.com/office/officeart/2005/8/layout/hList7"/>
    <dgm:cxn modelId="{6B5BE1E3-29C0-4E36-89F2-7BE2AB34365A}" type="presParOf" srcId="{95E89D3B-7D3B-4B7F-A4EF-06AE1EF60C69}" destId="{201ADF92-13E5-4BA1-AE1C-A4C25CD24FBE}" srcOrd="0" destOrd="0" presId="urn:microsoft.com/office/officeart/2005/8/layout/hList7"/>
    <dgm:cxn modelId="{E95453B6-F8CD-44D2-AD11-5E49014173B5}" type="presParOf" srcId="{95E89D3B-7D3B-4B7F-A4EF-06AE1EF60C69}" destId="{703840E1-1F0E-4293-874A-F002BD1C1537}" srcOrd="1" destOrd="0" presId="urn:microsoft.com/office/officeart/2005/8/layout/hList7"/>
    <dgm:cxn modelId="{CA7407B3-D3A7-429C-A3ED-FF42FDC4DE1E}" type="presParOf" srcId="{95E89D3B-7D3B-4B7F-A4EF-06AE1EF60C69}" destId="{D02107A2-65A8-4CA8-970A-AD9EE04FEDFA}" srcOrd="2" destOrd="0" presId="urn:microsoft.com/office/officeart/2005/8/layout/hList7"/>
    <dgm:cxn modelId="{5E9A914F-AAE5-4A90-912C-B52B4BE36268}" type="presParOf" srcId="{95E89D3B-7D3B-4B7F-A4EF-06AE1EF60C69}" destId="{E588A7F7-0CEC-4D6C-9651-F394C47B2972}"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B84991-21E9-49AA-B30A-E9C7E5C8C12A}"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4D4BE5AA-91A9-48E1-8E57-A9955A0B8818}">
      <dgm:prSet phldrT="[Text]"/>
      <dgm:spPr/>
      <dgm:t>
        <a:bodyPr/>
        <a:lstStyle/>
        <a:p>
          <a:r>
            <a:rPr lang="en-US" dirty="0"/>
            <a:t>Total E-Cig</a:t>
          </a:r>
        </a:p>
      </dgm:t>
    </dgm:pt>
    <dgm:pt modelId="{2B3B7A4A-908D-47BF-86C5-9DB83117D3C8}" type="parTrans" cxnId="{7267E39A-9F86-46D1-A22E-6435969EC177}">
      <dgm:prSet/>
      <dgm:spPr/>
      <dgm:t>
        <a:bodyPr/>
        <a:lstStyle/>
        <a:p>
          <a:endParaRPr lang="en-US"/>
        </a:p>
      </dgm:t>
    </dgm:pt>
    <dgm:pt modelId="{2B484CAB-20EC-48A9-9F58-247A882B5C39}" type="sibTrans" cxnId="{7267E39A-9F86-46D1-A22E-6435969EC177}">
      <dgm:prSet/>
      <dgm:spPr/>
      <dgm:t>
        <a:bodyPr/>
        <a:lstStyle/>
        <a:p>
          <a:endParaRPr lang="en-US"/>
        </a:p>
      </dgm:t>
    </dgm:pt>
    <dgm:pt modelId="{EE8343EA-6B77-4969-8D9B-EBEB4260A31C}">
      <dgm:prSet custT="1"/>
      <dgm:spPr/>
      <dgm:t>
        <a:bodyPr/>
        <a:lstStyle/>
        <a:p>
          <a:r>
            <a:rPr lang="en-US" sz="2100" dirty="0"/>
            <a:t>Tobacco </a:t>
          </a:r>
          <a:r>
            <a:rPr lang="en-US" sz="1800" dirty="0"/>
            <a:t>Flavor Refills </a:t>
          </a:r>
          <a:endParaRPr lang="en-US" sz="2100" dirty="0"/>
        </a:p>
      </dgm:t>
    </dgm:pt>
    <dgm:pt modelId="{768622DC-4302-496E-AC32-782C6C082460}" type="parTrans" cxnId="{5E5D97E1-D16E-4040-B987-BE4F661FC08B}">
      <dgm:prSet/>
      <dgm:spPr/>
      <dgm:t>
        <a:bodyPr/>
        <a:lstStyle/>
        <a:p>
          <a:endParaRPr lang="en-US"/>
        </a:p>
      </dgm:t>
    </dgm:pt>
    <dgm:pt modelId="{BD15F149-5BFE-4F3F-9E57-577461B0CC86}" type="sibTrans" cxnId="{5E5D97E1-D16E-4040-B987-BE4F661FC08B}">
      <dgm:prSet/>
      <dgm:spPr/>
      <dgm:t>
        <a:bodyPr/>
        <a:lstStyle/>
        <a:p>
          <a:endParaRPr lang="en-US"/>
        </a:p>
      </dgm:t>
    </dgm:pt>
    <dgm:pt modelId="{4F2BAC90-CD86-48A3-9F36-A695B5B2A24D}">
      <dgm:prSet custT="1"/>
      <dgm:spPr/>
      <dgm:t>
        <a:bodyPr/>
        <a:lstStyle/>
        <a:p>
          <a:r>
            <a:rPr lang="en-US" sz="2100" dirty="0"/>
            <a:t>Menthol </a:t>
          </a:r>
          <a:r>
            <a:rPr lang="en-US" sz="1800" dirty="0"/>
            <a:t>Flavor Refills</a:t>
          </a:r>
          <a:endParaRPr lang="en-US" sz="2100" dirty="0"/>
        </a:p>
      </dgm:t>
    </dgm:pt>
    <dgm:pt modelId="{69DCC60A-6B30-460D-913D-C3779C7E1C1C}" type="parTrans" cxnId="{32F6D16E-15CD-40ED-8E36-AB5AD2C5345E}">
      <dgm:prSet/>
      <dgm:spPr/>
      <dgm:t>
        <a:bodyPr/>
        <a:lstStyle/>
        <a:p>
          <a:endParaRPr lang="en-US"/>
        </a:p>
      </dgm:t>
    </dgm:pt>
    <dgm:pt modelId="{CE0666A6-2C6A-467E-A320-D0CFA6EA4462}" type="sibTrans" cxnId="{32F6D16E-15CD-40ED-8E36-AB5AD2C5345E}">
      <dgm:prSet/>
      <dgm:spPr/>
      <dgm:t>
        <a:bodyPr/>
        <a:lstStyle/>
        <a:p>
          <a:endParaRPr lang="en-US"/>
        </a:p>
      </dgm:t>
    </dgm:pt>
    <dgm:pt modelId="{5BC0E5B1-C758-4D99-A660-0AAF3EAE1AF0}">
      <dgm:prSet custT="1"/>
      <dgm:spPr/>
      <dgm:t>
        <a:bodyPr/>
        <a:lstStyle/>
        <a:p>
          <a:r>
            <a:rPr lang="en-US" sz="2100" dirty="0"/>
            <a:t>Other </a:t>
          </a:r>
          <a:r>
            <a:rPr lang="en-US" sz="1800" dirty="0"/>
            <a:t>Flavor Refills</a:t>
          </a:r>
          <a:endParaRPr lang="en-US" sz="2100" dirty="0"/>
        </a:p>
      </dgm:t>
    </dgm:pt>
    <dgm:pt modelId="{86C647F9-67AA-4AF1-821E-A6A9AB1C645E}" type="parTrans" cxnId="{BAEA5526-6AFA-4E2E-954F-664191D32169}">
      <dgm:prSet/>
      <dgm:spPr/>
      <dgm:t>
        <a:bodyPr/>
        <a:lstStyle/>
        <a:p>
          <a:endParaRPr lang="en-US"/>
        </a:p>
      </dgm:t>
    </dgm:pt>
    <dgm:pt modelId="{09744EA1-399C-42D0-94E9-0F521071C8EA}" type="sibTrans" cxnId="{BAEA5526-6AFA-4E2E-954F-664191D32169}">
      <dgm:prSet/>
      <dgm:spPr/>
      <dgm:t>
        <a:bodyPr/>
        <a:lstStyle/>
        <a:p>
          <a:endParaRPr lang="en-US"/>
        </a:p>
      </dgm:t>
    </dgm:pt>
    <dgm:pt modelId="{AD558195-5C67-40FF-AAFA-D093871142FE}">
      <dgm:prSet/>
      <dgm:spPr/>
      <dgm:t>
        <a:bodyPr/>
        <a:lstStyle/>
        <a:p>
          <a:r>
            <a:rPr lang="en-US"/>
            <a:t>Hardware</a:t>
          </a:r>
          <a:endParaRPr lang="en-US" dirty="0"/>
        </a:p>
      </dgm:t>
    </dgm:pt>
    <dgm:pt modelId="{792C8FDE-3F90-49CB-B604-0CD8485FCD90}" type="parTrans" cxnId="{C0DFF2E7-D905-4820-B71C-E574BCD7E4DF}">
      <dgm:prSet/>
      <dgm:spPr/>
      <dgm:t>
        <a:bodyPr/>
        <a:lstStyle/>
        <a:p>
          <a:endParaRPr lang="en-US"/>
        </a:p>
      </dgm:t>
    </dgm:pt>
    <dgm:pt modelId="{96B8FB62-792D-44DE-A09C-52BF95A3DE2D}" type="sibTrans" cxnId="{C0DFF2E7-D905-4820-B71C-E574BCD7E4DF}">
      <dgm:prSet/>
      <dgm:spPr/>
      <dgm:t>
        <a:bodyPr/>
        <a:lstStyle/>
        <a:p>
          <a:endParaRPr lang="en-US"/>
        </a:p>
      </dgm:t>
    </dgm:pt>
    <dgm:pt modelId="{9C645B05-AC1D-4738-967F-4308385CE59C}" type="pres">
      <dgm:prSet presAssocID="{33B84991-21E9-49AA-B30A-E9C7E5C8C12A}" presName="cycle" presStyleCnt="0">
        <dgm:presLayoutVars>
          <dgm:chMax val="1"/>
          <dgm:dir/>
          <dgm:animLvl val="ctr"/>
          <dgm:resizeHandles val="exact"/>
        </dgm:presLayoutVars>
      </dgm:prSet>
      <dgm:spPr/>
    </dgm:pt>
    <dgm:pt modelId="{72A1C02E-02B9-47C7-A2CF-465E1447E908}" type="pres">
      <dgm:prSet presAssocID="{4D4BE5AA-91A9-48E1-8E57-A9955A0B8818}" presName="centerShape" presStyleLbl="node0" presStyleIdx="0" presStyleCnt="1"/>
      <dgm:spPr/>
    </dgm:pt>
    <dgm:pt modelId="{A52B80D7-77CC-42E0-90B1-CD7F8DB71637}" type="pres">
      <dgm:prSet presAssocID="{768622DC-4302-496E-AC32-782C6C082460}" presName="parTrans" presStyleLbl="bgSibTrans2D1" presStyleIdx="0" presStyleCnt="4"/>
      <dgm:spPr/>
    </dgm:pt>
    <dgm:pt modelId="{B0BA13BD-C8C2-45A7-8D72-4F16F6323DC4}" type="pres">
      <dgm:prSet presAssocID="{EE8343EA-6B77-4969-8D9B-EBEB4260A31C}" presName="node" presStyleLbl="node1" presStyleIdx="0" presStyleCnt="4">
        <dgm:presLayoutVars>
          <dgm:bulletEnabled val="1"/>
        </dgm:presLayoutVars>
      </dgm:prSet>
      <dgm:spPr/>
    </dgm:pt>
    <dgm:pt modelId="{6D421BDC-5E31-4A23-B917-963F7FA0B1D8}" type="pres">
      <dgm:prSet presAssocID="{69DCC60A-6B30-460D-913D-C3779C7E1C1C}" presName="parTrans" presStyleLbl="bgSibTrans2D1" presStyleIdx="1" presStyleCnt="4"/>
      <dgm:spPr/>
    </dgm:pt>
    <dgm:pt modelId="{C934A7A0-0820-40C4-9488-CB72353C1508}" type="pres">
      <dgm:prSet presAssocID="{4F2BAC90-CD86-48A3-9F36-A695B5B2A24D}" presName="node" presStyleLbl="node1" presStyleIdx="1" presStyleCnt="4">
        <dgm:presLayoutVars>
          <dgm:bulletEnabled val="1"/>
        </dgm:presLayoutVars>
      </dgm:prSet>
      <dgm:spPr/>
    </dgm:pt>
    <dgm:pt modelId="{B48B38DC-61AD-4CE0-B6FF-F838B07A024C}" type="pres">
      <dgm:prSet presAssocID="{86C647F9-67AA-4AF1-821E-A6A9AB1C645E}" presName="parTrans" presStyleLbl="bgSibTrans2D1" presStyleIdx="2" presStyleCnt="4"/>
      <dgm:spPr/>
    </dgm:pt>
    <dgm:pt modelId="{3322938C-FA85-4A62-B6B0-A40F3F81BC76}" type="pres">
      <dgm:prSet presAssocID="{5BC0E5B1-C758-4D99-A660-0AAF3EAE1AF0}" presName="node" presStyleLbl="node1" presStyleIdx="2" presStyleCnt="4">
        <dgm:presLayoutVars>
          <dgm:bulletEnabled val="1"/>
        </dgm:presLayoutVars>
      </dgm:prSet>
      <dgm:spPr/>
    </dgm:pt>
    <dgm:pt modelId="{4098AC40-D990-41DC-9564-DB486B44D1C7}" type="pres">
      <dgm:prSet presAssocID="{792C8FDE-3F90-49CB-B604-0CD8485FCD90}" presName="parTrans" presStyleLbl="bgSibTrans2D1" presStyleIdx="3" presStyleCnt="4"/>
      <dgm:spPr/>
    </dgm:pt>
    <dgm:pt modelId="{A9A776A2-84DE-4AFA-8A62-021456BE0B98}" type="pres">
      <dgm:prSet presAssocID="{AD558195-5C67-40FF-AAFA-D093871142FE}" presName="node" presStyleLbl="node1" presStyleIdx="3" presStyleCnt="4">
        <dgm:presLayoutVars>
          <dgm:bulletEnabled val="1"/>
        </dgm:presLayoutVars>
      </dgm:prSet>
      <dgm:spPr/>
    </dgm:pt>
  </dgm:ptLst>
  <dgm:cxnLst>
    <dgm:cxn modelId="{BAEA5526-6AFA-4E2E-954F-664191D32169}" srcId="{4D4BE5AA-91A9-48E1-8E57-A9955A0B8818}" destId="{5BC0E5B1-C758-4D99-A660-0AAF3EAE1AF0}" srcOrd="2" destOrd="0" parTransId="{86C647F9-67AA-4AF1-821E-A6A9AB1C645E}" sibTransId="{09744EA1-399C-42D0-94E9-0F521071C8EA}"/>
    <dgm:cxn modelId="{2E0ACF31-975A-4BFB-B061-DABB700DD1F9}" type="presOf" srcId="{4D4BE5AA-91A9-48E1-8E57-A9955A0B8818}" destId="{72A1C02E-02B9-47C7-A2CF-465E1447E908}" srcOrd="0" destOrd="0" presId="urn:microsoft.com/office/officeart/2005/8/layout/radial4"/>
    <dgm:cxn modelId="{32F6D16E-15CD-40ED-8E36-AB5AD2C5345E}" srcId="{4D4BE5AA-91A9-48E1-8E57-A9955A0B8818}" destId="{4F2BAC90-CD86-48A3-9F36-A695B5B2A24D}" srcOrd="1" destOrd="0" parTransId="{69DCC60A-6B30-460D-913D-C3779C7E1C1C}" sibTransId="{CE0666A6-2C6A-467E-A320-D0CFA6EA4462}"/>
    <dgm:cxn modelId="{C3B42C94-D8B5-453D-826E-39FB280D6523}" type="presOf" srcId="{AD558195-5C67-40FF-AAFA-D093871142FE}" destId="{A9A776A2-84DE-4AFA-8A62-021456BE0B98}" srcOrd="0" destOrd="0" presId="urn:microsoft.com/office/officeart/2005/8/layout/radial4"/>
    <dgm:cxn modelId="{9EC83994-8215-43FC-BD65-BD4C1A5A67C5}" type="presOf" srcId="{5BC0E5B1-C758-4D99-A660-0AAF3EAE1AF0}" destId="{3322938C-FA85-4A62-B6B0-A40F3F81BC76}" srcOrd="0" destOrd="0" presId="urn:microsoft.com/office/officeart/2005/8/layout/radial4"/>
    <dgm:cxn modelId="{438B2A97-BFD0-494E-9387-671B06FCD76D}" type="presOf" srcId="{33B84991-21E9-49AA-B30A-E9C7E5C8C12A}" destId="{9C645B05-AC1D-4738-967F-4308385CE59C}" srcOrd="0" destOrd="0" presId="urn:microsoft.com/office/officeart/2005/8/layout/radial4"/>
    <dgm:cxn modelId="{7267E39A-9F86-46D1-A22E-6435969EC177}" srcId="{33B84991-21E9-49AA-B30A-E9C7E5C8C12A}" destId="{4D4BE5AA-91A9-48E1-8E57-A9955A0B8818}" srcOrd="0" destOrd="0" parTransId="{2B3B7A4A-908D-47BF-86C5-9DB83117D3C8}" sibTransId="{2B484CAB-20EC-48A9-9F58-247A882B5C39}"/>
    <dgm:cxn modelId="{8747EFB1-8AE8-449D-A6B2-7C9E0671BBC1}" type="presOf" srcId="{4F2BAC90-CD86-48A3-9F36-A695B5B2A24D}" destId="{C934A7A0-0820-40C4-9488-CB72353C1508}" srcOrd="0" destOrd="0" presId="urn:microsoft.com/office/officeart/2005/8/layout/radial4"/>
    <dgm:cxn modelId="{A4DA30C9-5B3C-4E99-9251-D2E80A271F80}" type="presOf" srcId="{768622DC-4302-496E-AC32-782C6C082460}" destId="{A52B80D7-77CC-42E0-90B1-CD7F8DB71637}" srcOrd="0" destOrd="0" presId="urn:microsoft.com/office/officeart/2005/8/layout/radial4"/>
    <dgm:cxn modelId="{23BEB8D4-38C3-4D60-BA79-84BB522D7F97}" type="presOf" srcId="{EE8343EA-6B77-4969-8D9B-EBEB4260A31C}" destId="{B0BA13BD-C8C2-45A7-8D72-4F16F6323DC4}" srcOrd="0" destOrd="0" presId="urn:microsoft.com/office/officeart/2005/8/layout/radial4"/>
    <dgm:cxn modelId="{5E5D97E1-D16E-4040-B987-BE4F661FC08B}" srcId="{4D4BE5AA-91A9-48E1-8E57-A9955A0B8818}" destId="{EE8343EA-6B77-4969-8D9B-EBEB4260A31C}" srcOrd="0" destOrd="0" parTransId="{768622DC-4302-496E-AC32-782C6C082460}" sibTransId="{BD15F149-5BFE-4F3F-9E57-577461B0CC86}"/>
    <dgm:cxn modelId="{54C6A0E5-5EB9-4DD6-B743-E5E2075A008F}" type="presOf" srcId="{86C647F9-67AA-4AF1-821E-A6A9AB1C645E}" destId="{B48B38DC-61AD-4CE0-B6FF-F838B07A024C}" srcOrd="0" destOrd="0" presId="urn:microsoft.com/office/officeart/2005/8/layout/radial4"/>
    <dgm:cxn modelId="{C0DFF2E7-D905-4820-B71C-E574BCD7E4DF}" srcId="{4D4BE5AA-91A9-48E1-8E57-A9955A0B8818}" destId="{AD558195-5C67-40FF-AAFA-D093871142FE}" srcOrd="3" destOrd="0" parTransId="{792C8FDE-3F90-49CB-B604-0CD8485FCD90}" sibTransId="{96B8FB62-792D-44DE-A09C-52BF95A3DE2D}"/>
    <dgm:cxn modelId="{31CF57E9-ADAF-4232-8594-120F70A08146}" type="presOf" srcId="{69DCC60A-6B30-460D-913D-C3779C7E1C1C}" destId="{6D421BDC-5E31-4A23-B917-963F7FA0B1D8}" srcOrd="0" destOrd="0" presId="urn:microsoft.com/office/officeart/2005/8/layout/radial4"/>
    <dgm:cxn modelId="{6F3F49F6-BD5C-4AD3-A3FC-4F73915EE39D}" type="presOf" srcId="{792C8FDE-3F90-49CB-B604-0CD8485FCD90}" destId="{4098AC40-D990-41DC-9564-DB486B44D1C7}" srcOrd="0" destOrd="0" presId="urn:microsoft.com/office/officeart/2005/8/layout/radial4"/>
    <dgm:cxn modelId="{925363A8-7844-46F7-B1A6-1B96137E1974}" type="presParOf" srcId="{9C645B05-AC1D-4738-967F-4308385CE59C}" destId="{72A1C02E-02B9-47C7-A2CF-465E1447E908}" srcOrd="0" destOrd="0" presId="urn:microsoft.com/office/officeart/2005/8/layout/radial4"/>
    <dgm:cxn modelId="{AAAC2DD3-9B03-4208-86F3-0C4639FECD9A}" type="presParOf" srcId="{9C645B05-AC1D-4738-967F-4308385CE59C}" destId="{A52B80D7-77CC-42E0-90B1-CD7F8DB71637}" srcOrd="1" destOrd="0" presId="urn:microsoft.com/office/officeart/2005/8/layout/radial4"/>
    <dgm:cxn modelId="{A2977626-A907-47E3-879D-2E7F2F1F7CBA}" type="presParOf" srcId="{9C645B05-AC1D-4738-967F-4308385CE59C}" destId="{B0BA13BD-C8C2-45A7-8D72-4F16F6323DC4}" srcOrd="2" destOrd="0" presId="urn:microsoft.com/office/officeart/2005/8/layout/radial4"/>
    <dgm:cxn modelId="{0E109870-3302-4E57-BB4E-E2D7A365BA50}" type="presParOf" srcId="{9C645B05-AC1D-4738-967F-4308385CE59C}" destId="{6D421BDC-5E31-4A23-B917-963F7FA0B1D8}" srcOrd="3" destOrd="0" presId="urn:microsoft.com/office/officeart/2005/8/layout/radial4"/>
    <dgm:cxn modelId="{A36967AD-0197-4839-BDAE-E3DB1DB51A71}" type="presParOf" srcId="{9C645B05-AC1D-4738-967F-4308385CE59C}" destId="{C934A7A0-0820-40C4-9488-CB72353C1508}" srcOrd="4" destOrd="0" presId="urn:microsoft.com/office/officeart/2005/8/layout/radial4"/>
    <dgm:cxn modelId="{21CAE591-4CEE-4C66-81D6-E1F5F9360DD4}" type="presParOf" srcId="{9C645B05-AC1D-4738-967F-4308385CE59C}" destId="{B48B38DC-61AD-4CE0-B6FF-F838B07A024C}" srcOrd="5" destOrd="0" presId="urn:microsoft.com/office/officeart/2005/8/layout/radial4"/>
    <dgm:cxn modelId="{8EB1A880-9F09-4D35-BFC6-851D9E65415F}" type="presParOf" srcId="{9C645B05-AC1D-4738-967F-4308385CE59C}" destId="{3322938C-FA85-4A62-B6B0-A40F3F81BC76}" srcOrd="6" destOrd="0" presId="urn:microsoft.com/office/officeart/2005/8/layout/radial4"/>
    <dgm:cxn modelId="{E38A7A02-54B6-437E-B8CF-C2B325EF6578}" type="presParOf" srcId="{9C645B05-AC1D-4738-967F-4308385CE59C}" destId="{4098AC40-D990-41DC-9564-DB486B44D1C7}" srcOrd="7" destOrd="0" presId="urn:microsoft.com/office/officeart/2005/8/layout/radial4"/>
    <dgm:cxn modelId="{3B3D389C-D701-448D-8494-7EE740471BE4}" type="presParOf" srcId="{9C645B05-AC1D-4738-967F-4308385CE59C}" destId="{A9A776A2-84DE-4AFA-8A62-021456BE0B98}"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B84991-21E9-49AA-B30A-E9C7E5C8C12A}" type="doc">
      <dgm:prSet loTypeId="urn:microsoft.com/office/officeart/2005/8/layout/radial4" loCatId="relationship" qsTypeId="urn:microsoft.com/office/officeart/2005/8/quickstyle/simple1" qsCatId="simple" csTypeId="urn:microsoft.com/office/officeart/2005/8/colors/accent2_2" csCatId="accent2" phldr="1"/>
      <dgm:spPr/>
      <dgm:t>
        <a:bodyPr/>
        <a:lstStyle/>
        <a:p>
          <a:endParaRPr lang="en-US"/>
        </a:p>
      </dgm:t>
    </dgm:pt>
    <dgm:pt modelId="{4D4BE5AA-91A9-48E1-8E57-A9955A0B8818}">
      <dgm:prSet phldrT="[Text]"/>
      <dgm:spPr/>
      <dgm:t>
        <a:bodyPr/>
        <a:lstStyle/>
        <a:p>
          <a:r>
            <a:rPr lang="en-US" dirty="0"/>
            <a:t>Total Cig</a:t>
          </a:r>
        </a:p>
      </dgm:t>
    </dgm:pt>
    <dgm:pt modelId="{2B3B7A4A-908D-47BF-86C5-9DB83117D3C8}" type="parTrans" cxnId="{7267E39A-9F86-46D1-A22E-6435969EC177}">
      <dgm:prSet/>
      <dgm:spPr/>
      <dgm:t>
        <a:bodyPr/>
        <a:lstStyle/>
        <a:p>
          <a:endParaRPr lang="en-US"/>
        </a:p>
      </dgm:t>
    </dgm:pt>
    <dgm:pt modelId="{2B484CAB-20EC-48A9-9F58-247A882B5C39}" type="sibTrans" cxnId="{7267E39A-9F86-46D1-A22E-6435969EC177}">
      <dgm:prSet/>
      <dgm:spPr/>
      <dgm:t>
        <a:bodyPr/>
        <a:lstStyle/>
        <a:p>
          <a:endParaRPr lang="en-US"/>
        </a:p>
      </dgm:t>
    </dgm:pt>
    <dgm:pt modelId="{EE8343EA-6B77-4969-8D9B-EBEB4260A31C}">
      <dgm:prSet custT="1"/>
      <dgm:spPr/>
      <dgm:t>
        <a:bodyPr/>
        <a:lstStyle/>
        <a:p>
          <a:r>
            <a:rPr lang="en-US" sz="2100" dirty="0"/>
            <a:t>Young Brands</a:t>
          </a:r>
        </a:p>
      </dgm:t>
    </dgm:pt>
    <dgm:pt modelId="{768622DC-4302-496E-AC32-782C6C082460}" type="parTrans" cxnId="{5E5D97E1-D16E-4040-B987-BE4F661FC08B}">
      <dgm:prSet/>
      <dgm:spPr/>
      <dgm:t>
        <a:bodyPr/>
        <a:lstStyle/>
        <a:p>
          <a:endParaRPr lang="en-US"/>
        </a:p>
      </dgm:t>
    </dgm:pt>
    <dgm:pt modelId="{BD15F149-5BFE-4F3F-9E57-577461B0CC86}" type="sibTrans" cxnId="{5E5D97E1-D16E-4040-B987-BE4F661FC08B}">
      <dgm:prSet/>
      <dgm:spPr/>
      <dgm:t>
        <a:bodyPr/>
        <a:lstStyle/>
        <a:p>
          <a:endParaRPr lang="en-US"/>
        </a:p>
      </dgm:t>
    </dgm:pt>
    <dgm:pt modelId="{4F2BAC90-CD86-48A3-9F36-A695B5B2A24D}">
      <dgm:prSet custT="1"/>
      <dgm:spPr/>
      <dgm:t>
        <a:bodyPr/>
        <a:lstStyle/>
        <a:p>
          <a:r>
            <a:rPr lang="en-US" sz="2100" dirty="0"/>
            <a:t>Age-Proportionate Brands</a:t>
          </a:r>
        </a:p>
      </dgm:t>
    </dgm:pt>
    <dgm:pt modelId="{69DCC60A-6B30-460D-913D-C3779C7E1C1C}" type="parTrans" cxnId="{32F6D16E-15CD-40ED-8E36-AB5AD2C5345E}">
      <dgm:prSet/>
      <dgm:spPr/>
      <dgm:t>
        <a:bodyPr/>
        <a:lstStyle/>
        <a:p>
          <a:endParaRPr lang="en-US"/>
        </a:p>
      </dgm:t>
    </dgm:pt>
    <dgm:pt modelId="{CE0666A6-2C6A-467E-A320-D0CFA6EA4462}" type="sibTrans" cxnId="{32F6D16E-15CD-40ED-8E36-AB5AD2C5345E}">
      <dgm:prSet/>
      <dgm:spPr/>
      <dgm:t>
        <a:bodyPr/>
        <a:lstStyle/>
        <a:p>
          <a:endParaRPr lang="en-US"/>
        </a:p>
      </dgm:t>
    </dgm:pt>
    <dgm:pt modelId="{5BC0E5B1-C758-4D99-A660-0AAF3EAE1AF0}">
      <dgm:prSet custT="1"/>
      <dgm:spPr/>
      <dgm:t>
        <a:bodyPr/>
        <a:lstStyle/>
        <a:p>
          <a:r>
            <a:rPr lang="en-US" sz="2100" dirty="0"/>
            <a:t>Old Brands</a:t>
          </a:r>
        </a:p>
      </dgm:t>
    </dgm:pt>
    <dgm:pt modelId="{86C647F9-67AA-4AF1-821E-A6A9AB1C645E}" type="parTrans" cxnId="{BAEA5526-6AFA-4E2E-954F-664191D32169}">
      <dgm:prSet/>
      <dgm:spPr/>
      <dgm:t>
        <a:bodyPr/>
        <a:lstStyle/>
        <a:p>
          <a:endParaRPr lang="en-US"/>
        </a:p>
      </dgm:t>
    </dgm:pt>
    <dgm:pt modelId="{09744EA1-399C-42D0-94E9-0F521071C8EA}" type="sibTrans" cxnId="{BAEA5526-6AFA-4E2E-954F-664191D32169}">
      <dgm:prSet/>
      <dgm:spPr/>
      <dgm:t>
        <a:bodyPr/>
        <a:lstStyle/>
        <a:p>
          <a:endParaRPr lang="en-US"/>
        </a:p>
      </dgm:t>
    </dgm:pt>
    <dgm:pt modelId="{9C645B05-AC1D-4738-967F-4308385CE59C}" type="pres">
      <dgm:prSet presAssocID="{33B84991-21E9-49AA-B30A-E9C7E5C8C12A}" presName="cycle" presStyleCnt="0">
        <dgm:presLayoutVars>
          <dgm:chMax val="1"/>
          <dgm:dir/>
          <dgm:animLvl val="ctr"/>
          <dgm:resizeHandles val="exact"/>
        </dgm:presLayoutVars>
      </dgm:prSet>
      <dgm:spPr/>
    </dgm:pt>
    <dgm:pt modelId="{72A1C02E-02B9-47C7-A2CF-465E1447E908}" type="pres">
      <dgm:prSet presAssocID="{4D4BE5AA-91A9-48E1-8E57-A9955A0B8818}" presName="centerShape" presStyleLbl="node0" presStyleIdx="0" presStyleCnt="1"/>
      <dgm:spPr/>
    </dgm:pt>
    <dgm:pt modelId="{A52B80D7-77CC-42E0-90B1-CD7F8DB71637}" type="pres">
      <dgm:prSet presAssocID="{768622DC-4302-496E-AC32-782C6C082460}" presName="parTrans" presStyleLbl="bgSibTrans2D1" presStyleIdx="0" presStyleCnt="3"/>
      <dgm:spPr/>
    </dgm:pt>
    <dgm:pt modelId="{B0BA13BD-C8C2-45A7-8D72-4F16F6323DC4}" type="pres">
      <dgm:prSet presAssocID="{EE8343EA-6B77-4969-8D9B-EBEB4260A31C}" presName="node" presStyleLbl="node1" presStyleIdx="0" presStyleCnt="3" custRadScaleRad="99116" custRadScaleInc="-19960">
        <dgm:presLayoutVars>
          <dgm:bulletEnabled val="1"/>
        </dgm:presLayoutVars>
      </dgm:prSet>
      <dgm:spPr/>
    </dgm:pt>
    <dgm:pt modelId="{6D421BDC-5E31-4A23-B917-963F7FA0B1D8}" type="pres">
      <dgm:prSet presAssocID="{69DCC60A-6B30-460D-913D-C3779C7E1C1C}" presName="parTrans" presStyleLbl="bgSibTrans2D1" presStyleIdx="1" presStyleCnt="3"/>
      <dgm:spPr/>
    </dgm:pt>
    <dgm:pt modelId="{C934A7A0-0820-40C4-9488-CB72353C1508}" type="pres">
      <dgm:prSet presAssocID="{4F2BAC90-CD86-48A3-9F36-A695B5B2A24D}" presName="node" presStyleLbl="node1" presStyleIdx="1" presStyleCnt="3" custScaleX="147632">
        <dgm:presLayoutVars>
          <dgm:bulletEnabled val="1"/>
        </dgm:presLayoutVars>
      </dgm:prSet>
      <dgm:spPr/>
    </dgm:pt>
    <dgm:pt modelId="{B48B38DC-61AD-4CE0-B6FF-F838B07A024C}" type="pres">
      <dgm:prSet presAssocID="{86C647F9-67AA-4AF1-821E-A6A9AB1C645E}" presName="parTrans" presStyleLbl="bgSibTrans2D1" presStyleIdx="2" presStyleCnt="3"/>
      <dgm:spPr/>
    </dgm:pt>
    <dgm:pt modelId="{3322938C-FA85-4A62-B6B0-A40F3F81BC76}" type="pres">
      <dgm:prSet presAssocID="{5BC0E5B1-C758-4D99-A660-0AAF3EAE1AF0}" presName="node" presStyleLbl="node1" presStyleIdx="2" presStyleCnt="3" custRadScaleRad="101501" custRadScaleInc="20911">
        <dgm:presLayoutVars>
          <dgm:bulletEnabled val="1"/>
        </dgm:presLayoutVars>
      </dgm:prSet>
      <dgm:spPr/>
    </dgm:pt>
  </dgm:ptLst>
  <dgm:cxnLst>
    <dgm:cxn modelId="{BAEA5526-6AFA-4E2E-954F-664191D32169}" srcId="{4D4BE5AA-91A9-48E1-8E57-A9955A0B8818}" destId="{5BC0E5B1-C758-4D99-A660-0AAF3EAE1AF0}" srcOrd="2" destOrd="0" parTransId="{86C647F9-67AA-4AF1-821E-A6A9AB1C645E}" sibTransId="{09744EA1-399C-42D0-94E9-0F521071C8EA}"/>
    <dgm:cxn modelId="{2E0ACF31-975A-4BFB-B061-DABB700DD1F9}" type="presOf" srcId="{4D4BE5AA-91A9-48E1-8E57-A9955A0B8818}" destId="{72A1C02E-02B9-47C7-A2CF-465E1447E908}" srcOrd="0" destOrd="0" presId="urn:microsoft.com/office/officeart/2005/8/layout/radial4"/>
    <dgm:cxn modelId="{32F6D16E-15CD-40ED-8E36-AB5AD2C5345E}" srcId="{4D4BE5AA-91A9-48E1-8E57-A9955A0B8818}" destId="{4F2BAC90-CD86-48A3-9F36-A695B5B2A24D}" srcOrd="1" destOrd="0" parTransId="{69DCC60A-6B30-460D-913D-C3779C7E1C1C}" sibTransId="{CE0666A6-2C6A-467E-A320-D0CFA6EA4462}"/>
    <dgm:cxn modelId="{9EC83994-8215-43FC-BD65-BD4C1A5A67C5}" type="presOf" srcId="{5BC0E5B1-C758-4D99-A660-0AAF3EAE1AF0}" destId="{3322938C-FA85-4A62-B6B0-A40F3F81BC76}" srcOrd="0" destOrd="0" presId="urn:microsoft.com/office/officeart/2005/8/layout/radial4"/>
    <dgm:cxn modelId="{438B2A97-BFD0-494E-9387-671B06FCD76D}" type="presOf" srcId="{33B84991-21E9-49AA-B30A-E9C7E5C8C12A}" destId="{9C645B05-AC1D-4738-967F-4308385CE59C}" srcOrd="0" destOrd="0" presId="urn:microsoft.com/office/officeart/2005/8/layout/radial4"/>
    <dgm:cxn modelId="{7267E39A-9F86-46D1-A22E-6435969EC177}" srcId="{33B84991-21E9-49AA-B30A-E9C7E5C8C12A}" destId="{4D4BE5AA-91A9-48E1-8E57-A9955A0B8818}" srcOrd="0" destOrd="0" parTransId="{2B3B7A4A-908D-47BF-86C5-9DB83117D3C8}" sibTransId="{2B484CAB-20EC-48A9-9F58-247A882B5C39}"/>
    <dgm:cxn modelId="{8747EFB1-8AE8-449D-A6B2-7C9E0671BBC1}" type="presOf" srcId="{4F2BAC90-CD86-48A3-9F36-A695B5B2A24D}" destId="{C934A7A0-0820-40C4-9488-CB72353C1508}" srcOrd="0" destOrd="0" presId="urn:microsoft.com/office/officeart/2005/8/layout/radial4"/>
    <dgm:cxn modelId="{A4DA30C9-5B3C-4E99-9251-D2E80A271F80}" type="presOf" srcId="{768622DC-4302-496E-AC32-782C6C082460}" destId="{A52B80D7-77CC-42E0-90B1-CD7F8DB71637}" srcOrd="0" destOrd="0" presId="urn:microsoft.com/office/officeart/2005/8/layout/radial4"/>
    <dgm:cxn modelId="{23BEB8D4-38C3-4D60-BA79-84BB522D7F97}" type="presOf" srcId="{EE8343EA-6B77-4969-8D9B-EBEB4260A31C}" destId="{B0BA13BD-C8C2-45A7-8D72-4F16F6323DC4}" srcOrd="0" destOrd="0" presId="urn:microsoft.com/office/officeart/2005/8/layout/radial4"/>
    <dgm:cxn modelId="{5E5D97E1-D16E-4040-B987-BE4F661FC08B}" srcId="{4D4BE5AA-91A9-48E1-8E57-A9955A0B8818}" destId="{EE8343EA-6B77-4969-8D9B-EBEB4260A31C}" srcOrd="0" destOrd="0" parTransId="{768622DC-4302-496E-AC32-782C6C082460}" sibTransId="{BD15F149-5BFE-4F3F-9E57-577461B0CC86}"/>
    <dgm:cxn modelId="{54C6A0E5-5EB9-4DD6-B743-E5E2075A008F}" type="presOf" srcId="{86C647F9-67AA-4AF1-821E-A6A9AB1C645E}" destId="{B48B38DC-61AD-4CE0-B6FF-F838B07A024C}" srcOrd="0" destOrd="0" presId="urn:microsoft.com/office/officeart/2005/8/layout/radial4"/>
    <dgm:cxn modelId="{31CF57E9-ADAF-4232-8594-120F70A08146}" type="presOf" srcId="{69DCC60A-6B30-460D-913D-C3779C7E1C1C}" destId="{6D421BDC-5E31-4A23-B917-963F7FA0B1D8}" srcOrd="0" destOrd="0" presId="urn:microsoft.com/office/officeart/2005/8/layout/radial4"/>
    <dgm:cxn modelId="{925363A8-7844-46F7-B1A6-1B96137E1974}" type="presParOf" srcId="{9C645B05-AC1D-4738-967F-4308385CE59C}" destId="{72A1C02E-02B9-47C7-A2CF-465E1447E908}" srcOrd="0" destOrd="0" presId="urn:microsoft.com/office/officeart/2005/8/layout/radial4"/>
    <dgm:cxn modelId="{AAAC2DD3-9B03-4208-86F3-0C4639FECD9A}" type="presParOf" srcId="{9C645B05-AC1D-4738-967F-4308385CE59C}" destId="{A52B80D7-77CC-42E0-90B1-CD7F8DB71637}" srcOrd="1" destOrd="0" presId="urn:microsoft.com/office/officeart/2005/8/layout/radial4"/>
    <dgm:cxn modelId="{A2977626-A907-47E3-879D-2E7F2F1F7CBA}" type="presParOf" srcId="{9C645B05-AC1D-4738-967F-4308385CE59C}" destId="{B0BA13BD-C8C2-45A7-8D72-4F16F6323DC4}" srcOrd="2" destOrd="0" presId="urn:microsoft.com/office/officeart/2005/8/layout/radial4"/>
    <dgm:cxn modelId="{0E109870-3302-4E57-BB4E-E2D7A365BA50}" type="presParOf" srcId="{9C645B05-AC1D-4738-967F-4308385CE59C}" destId="{6D421BDC-5E31-4A23-B917-963F7FA0B1D8}" srcOrd="3" destOrd="0" presId="urn:microsoft.com/office/officeart/2005/8/layout/radial4"/>
    <dgm:cxn modelId="{A36967AD-0197-4839-BDAE-E3DB1DB51A71}" type="presParOf" srcId="{9C645B05-AC1D-4738-967F-4308385CE59C}" destId="{C934A7A0-0820-40C4-9488-CB72353C1508}" srcOrd="4" destOrd="0" presId="urn:microsoft.com/office/officeart/2005/8/layout/radial4"/>
    <dgm:cxn modelId="{21CAE591-4CEE-4C66-81D6-E1F5F9360DD4}" type="presParOf" srcId="{9C645B05-AC1D-4738-967F-4308385CE59C}" destId="{B48B38DC-61AD-4CE0-B6FF-F838B07A024C}" srcOrd="5" destOrd="0" presId="urn:microsoft.com/office/officeart/2005/8/layout/radial4"/>
    <dgm:cxn modelId="{8EB1A880-9F09-4D35-BFC6-851D9E65415F}" type="presParOf" srcId="{9C645B05-AC1D-4738-967F-4308385CE59C}" destId="{3322938C-FA85-4A62-B6B0-A40F3F81BC76}" srcOrd="6" destOrd="0" presId="urn:microsoft.com/office/officeart/2005/8/layout/radial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C98358-0819-4FC0-BABD-AD6706C7A800}">
      <dsp:nvSpPr>
        <dsp:cNvPr id="0" name=""/>
        <dsp:cNvSpPr/>
      </dsp:nvSpPr>
      <dsp:spPr>
        <a:xfrm>
          <a:off x="0" y="0"/>
          <a:ext cx="10510924" cy="1810226"/>
        </a:xfrm>
        <a:prstGeom prst="roundRect">
          <a:avLst>
            <a:gd name="adj" fmla="val 10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3E45B4-A008-454B-987C-0737A2C6CF82}">
      <dsp:nvSpPr>
        <dsp:cNvPr id="0" name=""/>
        <dsp:cNvSpPr/>
      </dsp:nvSpPr>
      <dsp:spPr>
        <a:xfrm>
          <a:off x="315327" y="241363"/>
          <a:ext cx="3087583" cy="1327499"/>
        </a:xfrm>
        <a:prstGeom prst="roundRect">
          <a:avLst>
            <a:gd name="adj" fmla="val 10000"/>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t="25246" b="25246"/>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C1CB41-2DAC-47CE-A044-A40F5EEE8F84}">
      <dsp:nvSpPr>
        <dsp:cNvPr id="0" name=""/>
        <dsp:cNvSpPr/>
      </dsp:nvSpPr>
      <dsp:spPr>
        <a:xfrm rot="10800000">
          <a:off x="315327" y="1810226"/>
          <a:ext cx="3087583" cy="2212498"/>
        </a:xfrm>
        <a:prstGeom prst="round2SameRect">
          <a:avLst>
            <a:gd name="adj1" fmla="val 10500"/>
            <a:gd name="adj2" fmla="val 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t" anchorCtr="0">
          <a:noAutofit/>
        </a:bodyPr>
        <a:lstStyle/>
        <a:p>
          <a:pPr marL="0" lvl="0" indent="0" algn="ctr" defTabSz="1555750">
            <a:lnSpc>
              <a:spcPct val="90000"/>
            </a:lnSpc>
            <a:spcBef>
              <a:spcPct val="0"/>
            </a:spcBef>
            <a:spcAft>
              <a:spcPct val="35000"/>
            </a:spcAft>
            <a:buNone/>
          </a:pPr>
          <a:r>
            <a:rPr lang="en-US" sz="3500" kern="1200" dirty="0">
              <a:latin typeface="Calibri" panose="020F0502020204030204"/>
              <a:ea typeface="+mn-ea"/>
              <a:cs typeface="+mn-cs"/>
            </a:rPr>
            <a:t>Regulatory Stances Framework</a:t>
          </a:r>
        </a:p>
      </dsp:txBody>
      <dsp:txXfrm rot="10800000">
        <a:off x="383369" y="1810226"/>
        <a:ext cx="2951499" cy="2144456"/>
      </dsp:txXfrm>
    </dsp:sp>
    <dsp:sp modelId="{C4B688EA-3716-4332-BB91-2F071982684E}">
      <dsp:nvSpPr>
        <dsp:cNvPr id="0" name=""/>
        <dsp:cNvSpPr/>
      </dsp:nvSpPr>
      <dsp:spPr>
        <a:xfrm>
          <a:off x="3711670" y="258143"/>
          <a:ext cx="3087583" cy="1327499"/>
        </a:xfrm>
        <a:prstGeom prst="roundRect">
          <a:avLst>
            <a:gd name="adj" fmla="val 10000"/>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16934" r="16934"/>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2AF04B-CE04-414C-AC67-5242829E7E91}">
      <dsp:nvSpPr>
        <dsp:cNvPr id="0" name=""/>
        <dsp:cNvSpPr/>
      </dsp:nvSpPr>
      <dsp:spPr>
        <a:xfrm rot="10800000">
          <a:off x="3711670" y="1810226"/>
          <a:ext cx="3087583" cy="2212498"/>
        </a:xfrm>
        <a:prstGeom prst="round2SameRect">
          <a:avLst>
            <a:gd name="adj1" fmla="val 10500"/>
            <a:gd name="adj2" fmla="val 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t" anchorCtr="0">
          <a:noAutofit/>
        </a:bodyPr>
        <a:lstStyle/>
        <a:p>
          <a:pPr marL="0" lvl="0" indent="0" algn="ctr" defTabSz="1555750">
            <a:lnSpc>
              <a:spcPct val="90000"/>
            </a:lnSpc>
            <a:spcBef>
              <a:spcPct val="0"/>
            </a:spcBef>
            <a:spcAft>
              <a:spcPct val="35000"/>
            </a:spcAft>
            <a:buNone/>
          </a:pPr>
          <a:r>
            <a:rPr lang="en-US" sz="3500" kern="1200">
              <a:latin typeface="Calibri" panose="020F0502020204030204"/>
              <a:ea typeface="+mn-ea"/>
              <a:cs typeface="+mn-cs"/>
            </a:rPr>
            <a:t>EVALI and US Tobacco Sales </a:t>
          </a:r>
          <a:endParaRPr lang="en-US" sz="3500" kern="1200" dirty="0">
            <a:latin typeface="Calibri" panose="020F0502020204030204"/>
            <a:ea typeface="+mn-ea"/>
            <a:cs typeface="+mn-cs"/>
          </a:endParaRPr>
        </a:p>
      </dsp:txBody>
      <dsp:txXfrm rot="10800000">
        <a:off x="3779712" y="1810226"/>
        <a:ext cx="2951499" cy="2144456"/>
      </dsp:txXfrm>
    </dsp:sp>
    <dsp:sp modelId="{8FA15291-6B30-4AFB-84B2-CDAB3631FAB5}">
      <dsp:nvSpPr>
        <dsp:cNvPr id="0" name=""/>
        <dsp:cNvSpPr/>
      </dsp:nvSpPr>
      <dsp:spPr>
        <a:xfrm>
          <a:off x="7108012" y="241363"/>
          <a:ext cx="3087583" cy="1327499"/>
        </a:xfrm>
        <a:prstGeom prst="roundRect">
          <a:avLst>
            <a:gd name="adj" fmla="val 1000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8000" b="-8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6D7EC8-E589-484D-A5D8-113038C831FF}">
      <dsp:nvSpPr>
        <dsp:cNvPr id="0" name=""/>
        <dsp:cNvSpPr/>
      </dsp:nvSpPr>
      <dsp:spPr>
        <a:xfrm rot="10800000">
          <a:off x="7108012" y="1810226"/>
          <a:ext cx="3087583" cy="2212498"/>
        </a:xfrm>
        <a:prstGeom prst="round2SameRect">
          <a:avLst>
            <a:gd name="adj1" fmla="val 10500"/>
            <a:gd name="adj2" fmla="val 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t" anchorCtr="0">
          <a:noAutofit/>
        </a:bodyPr>
        <a:lstStyle/>
        <a:p>
          <a:pPr marL="0" lvl="0" indent="0" algn="ctr" defTabSz="1555750">
            <a:lnSpc>
              <a:spcPct val="90000"/>
            </a:lnSpc>
            <a:spcBef>
              <a:spcPct val="0"/>
            </a:spcBef>
            <a:spcAft>
              <a:spcPct val="35000"/>
            </a:spcAft>
            <a:buNone/>
          </a:pPr>
          <a:r>
            <a:rPr lang="en-US" sz="3500" kern="1200">
              <a:latin typeface="Calibri" panose="020F0502020204030204"/>
              <a:ea typeface="+mn-ea"/>
              <a:cs typeface="+mn-cs"/>
            </a:rPr>
            <a:t>Poland’s Menthol Cigarette Ban</a:t>
          </a:r>
          <a:endParaRPr lang="en-US" sz="3500" kern="1200" dirty="0">
            <a:latin typeface="Calibri" panose="020F0502020204030204"/>
            <a:ea typeface="+mn-ea"/>
            <a:cs typeface="+mn-cs"/>
          </a:endParaRPr>
        </a:p>
      </dsp:txBody>
      <dsp:txXfrm rot="10800000">
        <a:off x="7176054" y="1810226"/>
        <a:ext cx="2951499" cy="21444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408491-4A8C-4DE8-AB29-9D92BD092326}">
      <dsp:nvSpPr>
        <dsp:cNvPr id="0" name=""/>
        <dsp:cNvSpPr/>
      </dsp:nvSpPr>
      <dsp:spPr>
        <a:xfrm>
          <a:off x="1077506" y="0"/>
          <a:ext cx="3123648" cy="3124124"/>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9E764FFF-CE6A-46AF-8187-C6770AB02E2B}">
      <dsp:nvSpPr>
        <dsp:cNvPr id="0" name=""/>
        <dsp:cNvSpPr/>
      </dsp:nvSpPr>
      <dsp:spPr>
        <a:xfrm>
          <a:off x="1767935" y="1127903"/>
          <a:ext cx="1735751" cy="867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Market Failure</a:t>
          </a:r>
        </a:p>
      </dsp:txBody>
      <dsp:txXfrm>
        <a:off x="1767935" y="1127903"/>
        <a:ext cx="1735751" cy="867668"/>
      </dsp:txXfrm>
    </dsp:sp>
    <dsp:sp modelId="{5BB8DC4B-EA07-48CE-BBCF-855667601A97}">
      <dsp:nvSpPr>
        <dsp:cNvPr id="0" name=""/>
        <dsp:cNvSpPr/>
      </dsp:nvSpPr>
      <dsp:spPr>
        <a:xfrm>
          <a:off x="209923" y="1795041"/>
          <a:ext cx="3123648" cy="3124124"/>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8E1AE52E-75E3-4213-B818-51929388E57C}">
      <dsp:nvSpPr>
        <dsp:cNvPr id="0" name=""/>
        <dsp:cNvSpPr/>
      </dsp:nvSpPr>
      <dsp:spPr>
        <a:xfrm>
          <a:off x="903872" y="2933328"/>
          <a:ext cx="1735751" cy="867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Regulation</a:t>
          </a:r>
        </a:p>
      </dsp:txBody>
      <dsp:txXfrm>
        <a:off x="903872" y="2933328"/>
        <a:ext cx="1735751" cy="867668"/>
      </dsp:txXfrm>
    </dsp:sp>
    <dsp:sp modelId="{6AABA6A9-E018-448D-84E1-6B7E936FC3D0}">
      <dsp:nvSpPr>
        <dsp:cNvPr id="0" name=""/>
        <dsp:cNvSpPr/>
      </dsp:nvSpPr>
      <dsp:spPr>
        <a:xfrm>
          <a:off x="1299828" y="3804890"/>
          <a:ext cx="2683698" cy="2684773"/>
        </a:xfrm>
        <a:prstGeom prst="blockArc">
          <a:avLst>
            <a:gd name="adj1" fmla="val 13500000"/>
            <a:gd name="adj2" fmla="val 10800000"/>
            <a:gd name="adj3" fmla="val 1274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CE06E4C3-F5F1-48EE-A32B-1377D6EB3650}">
      <dsp:nvSpPr>
        <dsp:cNvPr id="0" name=""/>
        <dsp:cNvSpPr/>
      </dsp:nvSpPr>
      <dsp:spPr>
        <a:xfrm>
          <a:off x="4011492" y="4541466"/>
          <a:ext cx="2254687" cy="1249909"/>
        </a:xfrm>
        <a:prstGeom prst="rect">
          <a:avLst/>
        </a:prstGeom>
        <a:noFill/>
        <a:ln w="9525" cap="flat" cmpd="sng" algn="ctr">
          <a:solidFill>
            <a:schemeClr val="accent5"/>
          </a:solidFill>
          <a:prstDash val="solid"/>
          <a:round/>
          <a:headEnd type="none" w="med" len="med"/>
          <a:tailEnd type="none" w="med" len="med"/>
        </a:ln>
        <a:effectLst/>
      </dsp:spPr>
      <dsp:style>
        <a:lnRef idx="0">
          <a:scrgbClr r="0" g="0" b="0"/>
        </a:lnRef>
        <a:fillRef idx="0">
          <a:scrgbClr r="0" g="0" b="0"/>
        </a:fillRef>
        <a:effectRef idx="0">
          <a:scrgbClr r="0" g="0" b="0"/>
        </a:effectRef>
        <a:fontRef idx="minor">
          <a:schemeClr val="accent5"/>
        </a:fontRef>
      </dsp:style>
      <dsp:txBody>
        <a:bodyPr spcFirstLastPara="0" vert="horz" wrap="square" lIns="20320" tIns="20320" rIns="20320" bIns="20320" numCol="1" spcCol="1270" anchor="ctr" anchorCtr="0">
          <a:noAutofit/>
        </a:bodyPr>
        <a:lstStyle/>
        <a:p>
          <a:pPr marL="285750" lvl="1" indent="-285750" algn="l" defTabSz="1422400">
            <a:lnSpc>
              <a:spcPct val="90000"/>
            </a:lnSpc>
            <a:spcBef>
              <a:spcPct val="0"/>
            </a:spcBef>
            <a:spcAft>
              <a:spcPct val="15000"/>
            </a:spcAft>
            <a:buFontTx/>
            <a:buChar char="←"/>
          </a:pPr>
          <a:r>
            <a:rPr lang="en-US" sz="3200" kern="1200" dirty="0"/>
            <a:t>Regulatory Stance</a:t>
          </a:r>
        </a:p>
      </dsp:txBody>
      <dsp:txXfrm>
        <a:off x="4011492" y="4541466"/>
        <a:ext cx="2254687" cy="1249909"/>
      </dsp:txXfrm>
    </dsp:sp>
    <dsp:sp modelId="{79AB8A70-A1D1-4FEB-B75A-66AFEE30F6AC}">
      <dsp:nvSpPr>
        <dsp:cNvPr id="0" name=""/>
        <dsp:cNvSpPr/>
      </dsp:nvSpPr>
      <dsp:spPr>
        <a:xfrm>
          <a:off x="1772041" y="4741348"/>
          <a:ext cx="1735751" cy="867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l-GR" sz="3200" kern="1200" dirty="0">
              <a:latin typeface="Arial" panose="020B0604020202020204" pitchFamily="34" charset="0"/>
              <a:cs typeface="Arial" panose="020B0604020202020204" pitchFamily="34" charset="0"/>
            </a:rPr>
            <a:t>Δ</a:t>
          </a:r>
          <a:r>
            <a:rPr lang="en-US" sz="3200" kern="1200" dirty="0">
              <a:latin typeface="Arial" panose="020B0604020202020204" pitchFamily="34" charset="0"/>
              <a:cs typeface="Arial" panose="020B0604020202020204" pitchFamily="34" charset="0"/>
            </a:rPr>
            <a:t> </a:t>
          </a:r>
          <a:r>
            <a:rPr lang="en-US" sz="3200" kern="1200" dirty="0"/>
            <a:t>Market Size</a:t>
          </a:r>
        </a:p>
      </dsp:txBody>
      <dsp:txXfrm>
        <a:off x="1772041" y="4741348"/>
        <a:ext cx="1735751" cy="8676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AAE9EA-33DC-4132-9D79-E7A1C9C28715}">
      <dsp:nvSpPr>
        <dsp:cNvPr id="0" name=""/>
        <dsp:cNvSpPr/>
      </dsp:nvSpPr>
      <dsp:spPr>
        <a:xfrm>
          <a:off x="0" y="0"/>
          <a:ext cx="1898488" cy="2795980"/>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1">
          <a:noAutofit/>
        </a:bodyPr>
        <a:lstStyle/>
        <a:p>
          <a:pPr marL="0" lvl="0" indent="0" algn="l" defTabSz="889000">
            <a:lnSpc>
              <a:spcPct val="90000"/>
            </a:lnSpc>
            <a:spcBef>
              <a:spcPct val="0"/>
            </a:spcBef>
            <a:spcAft>
              <a:spcPct val="35000"/>
            </a:spcAft>
            <a:buFont typeface="Courier New" panose="02070309020205020404" pitchFamily="49" charset="0"/>
            <a:buNone/>
          </a:pPr>
          <a:r>
            <a:rPr lang="en-US" sz="2000" kern="1200">
              <a:latin typeface="+mn-lt"/>
              <a:cs typeface="Times New Roman" panose="02020603050405020304" pitchFamily="18" charset="0"/>
            </a:rPr>
            <a:t>Prohibitionist</a:t>
          </a:r>
        </a:p>
        <a:p>
          <a:pPr marL="171450" lvl="1" indent="-171450" algn="l" defTabSz="711200">
            <a:lnSpc>
              <a:spcPct val="90000"/>
            </a:lnSpc>
            <a:spcBef>
              <a:spcPct val="0"/>
            </a:spcBef>
            <a:spcAft>
              <a:spcPct val="15000"/>
            </a:spcAft>
            <a:buFont typeface="Courier New" panose="02070309020205020404" pitchFamily="49" charset="0"/>
            <a:buNone/>
          </a:pPr>
          <a:r>
            <a:rPr lang="en-US" sz="1600" kern="1200" dirty="0">
              <a:latin typeface="+mn-lt"/>
              <a:cs typeface="Times New Roman" panose="02020603050405020304" pitchFamily="18" charset="0"/>
            </a:rPr>
            <a:t>Market makes up</a:t>
          </a:r>
        </a:p>
        <a:p>
          <a:pPr marL="171450" lvl="1" indent="-171450" algn="l" defTabSz="711200">
            <a:lnSpc>
              <a:spcPct val="90000"/>
            </a:lnSpc>
            <a:spcBef>
              <a:spcPct val="0"/>
            </a:spcBef>
            <a:spcAft>
              <a:spcPct val="15000"/>
            </a:spcAft>
            <a:buFont typeface="Courier New" panose="02070309020205020404" pitchFamily="49" charset="0"/>
            <a:buNone/>
          </a:pPr>
          <a:r>
            <a:rPr lang="en-US" sz="1600" kern="1200">
              <a:latin typeface="+mn-lt"/>
              <a:cs typeface="Times New Roman" panose="02020603050405020304" pitchFamily="18" charset="0"/>
            </a:rPr>
            <a:t>none of the</a:t>
          </a:r>
        </a:p>
        <a:p>
          <a:pPr marL="171450" lvl="1" indent="-171450" algn="l" defTabSz="711200">
            <a:lnSpc>
              <a:spcPct val="90000"/>
            </a:lnSpc>
            <a:spcBef>
              <a:spcPct val="0"/>
            </a:spcBef>
            <a:spcAft>
              <a:spcPct val="15000"/>
            </a:spcAft>
            <a:buFont typeface="Courier New" panose="02070309020205020404" pitchFamily="49" charset="0"/>
            <a:buNone/>
          </a:pPr>
          <a:r>
            <a:rPr lang="en-US" sz="1600" kern="1200">
              <a:latin typeface="+mn-lt"/>
              <a:cs typeface="Times New Roman" panose="02020603050405020304" pitchFamily="18" charset="0"/>
            </a:rPr>
            <a:t>economy</a:t>
          </a:r>
        </a:p>
      </dsp:txBody>
      <dsp:txXfrm>
        <a:off x="0" y="1118392"/>
        <a:ext cx="1898488" cy="1118392"/>
      </dsp:txXfrm>
    </dsp:sp>
    <dsp:sp modelId="{E84E0083-999E-45DF-8780-7676DBA8FDAD}">
      <dsp:nvSpPr>
        <dsp:cNvPr id="0" name=""/>
        <dsp:cNvSpPr/>
      </dsp:nvSpPr>
      <dsp:spPr>
        <a:xfrm>
          <a:off x="483713" y="167758"/>
          <a:ext cx="931061" cy="931061"/>
        </a:xfrm>
        <a:prstGeom prst="ellipse">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C6457B-E1E0-414B-A7E8-72BF6FEE4E6D}">
      <dsp:nvSpPr>
        <dsp:cNvPr id="0" name=""/>
        <dsp:cNvSpPr/>
      </dsp:nvSpPr>
      <dsp:spPr>
        <a:xfrm>
          <a:off x="1955443" y="0"/>
          <a:ext cx="1898488" cy="2795980"/>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1">
          <a:noAutofit/>
        </a:bodyPr>
        <a:lstStyle/>
        <a:p>
          <a:pPr marL="0" lvl="0" indent="0" algn="l" defTabSz="889000">
            <a:lnSpc>
              <a:spcPct val="90000"/>
            </a:lnSpc>
            <a:spcBef>
              <a:spcPct val="0"/>
            </a:spcBef>
            <a:spcAft>
              <a:spcPct val="35000"/>
            </a:spcAft>
            <a:buFont typeface="Courier New" panose="02070309020205020404" pitchFamily="49" charset="0"/>
            <a:buNone/>
          </a:pPr>
          <a:r>
            <a:rPr lang="en-US" sz="2000" kern="1200">
              <a:latin typeface="+mn-lt"/>
              <a:cs typeface="Times New Roman" panose="02020603050405020304" pitchFamily="18" charset="0"/>
            </a:rPr>
            <a:t>Contractionist</a:t>
          </a:r>
        </a:p>
        <a:p>
          <a:pPr marL="171450" lvl="1" indent="-171450" algn="l" defTabSz="711200">
            <a:lnSpc>
              <a:spcPct val="90000"/>
            </a:lnSpc>
            <a:spcBef>
              <a:spcPct val="0"/>
            </a:spcBef>
            <a:spcAft>
              <a:spcPct val="15000"/>
            </a:spcAft>
            <a:buFont typeface="Courier New" panose="02070309020205020404" pitchFamily="49" charset="0"/>
            <a:buNone/>
          </a:pPr>
          <a:r>
            <a:rPr lang="en-US" sz="1600" kern="1200">
              <a:latin typeface="+mn-lt"/>
              <a:cs typeface="Times New Roman" panose="02020603050405020304" pitchFamily="18" charset="0"/>
            </a:rPr>
            <a:t>Market makes up a</a:t>
          </a:r>
        </a:p>
        <a:p>
          <a:pPr marL="171450" lvl="1" indent="-171450" algn="l" defTabSz="711200">
            <a:lnSpc>
              <a:spcPct val="90000"/>
            </a:lnSpc>
            <a:spcBef>
              <a:spcPct val="0"/>
            </a:spcBef>
            <a:spcAft>
              <a:spcPct val="15000"/>
            </a:spcAft>
            <a:buFont typeface="Courier New" panose="02070309020205020404" pitchFamily="49" charset="0"/>
            <a:buNone/>
          </a:pPr>
          <a:r>
            <a:rPr lang="en-US" sz="1600" kern="1200">
              <a:latin typeface="+mn-lt"/>
              <a:cs typeface="Times New Roman" panose="02020603050405020304" pitchFamily="18" charset="0"/>
            </a:rPr>
            <a:t>smaller portion</a:t>
          </a:r>
        </a:p>
        <a:p>
          <a:pPr marL="171450" lvl="1" indent="-171450" algn="l" defTabSz="711200">
            <a:lnSpc>
              <a:spcPct val="90000"/>
            </a:lnSpc>
            <a:spcBef>
              <a:spcPct val="0"/>
            </a:spcBef>
            <a:spcAft>
              <a:spcPct val="15000"/>
            </a:spcAft>
            <a:buFont typeface="Courier New" panose="02070309020205020404" pitchFamily="49" charset="0"/>
            <a:buNone/>
          </a:pPr>
          <a:r>
            <a:rPr lang="en-US" sz="1600" kern="1200">
              <a:latin typeface="+mn-lt"/>
              <a:cs typeface="Times New Roman" panose="02020603050405020304" pitchFamily="18" charset="0"/>
            </a:rPr>
            <a:t>of the economy</a:t>
          </a:r>
        </a:p>
      </dsp:txBody>
      <dsp:txXfrm>
        <a:off x="1955443" y="1118392"/>
        <a:ext cx="1898488" cy="1118392"/>
      </dsp:txXfrm>
    </dsp:sp>
    <dsp:sp modelId="{203E6113-3C20-48BA-8F4E-D966BAAFF970}">
      <dsp:nvSpPr>
        <dsp:cNvPr id="0" name=""/>
        <dsp:cNvSpPr/>
      </dsp:nvSpPr>
      <dsp:spPr>
        <a:xfrm>
          <a:off x="2439156" y="167758"/>
          <a:ext cx="931061" cy="931061"/>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6EA026-E91D-42C4-9E0B-EEDD0AC7E9D3}">
      <dsp:nvSpPr>
        <dsp:cNvPr id="0" name=""/>
        <dsp:cNvSpPr/>
      </dsp:nvSpPr>
      <dsp:spPr>
        <a:xfrm>
          <a:off x="3910886" y="0"/>
          <a:ext cx="1898488" cy="2795980"/>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1">
          <a:noAutofit/>
        </a:bodyPr>
        <a:lstStyle/>
        <a:p>
          <a:pPr marL="0" lvl="0" indent="0" algn="l" defTabSz="889000">
            <a:lnSpc>
              <a:spcPct val="90000"/>
            </a:lnSpc>
            <a:spcBef>
              <a:spcPct val="0"/>
            </a:spcBef>
            <a:spcAft>
              <a:spcPct val="35000"/>
            </a:spcAft>
            <a:buFont typeface="Courier New" panose="02070309020205020404" pitchFamily="49" charset="0"/>
            <a:buNone/>
          </a:pPr>
          <a:r>
            <a:rPr lang="en-US" sz="2000" kern="1200">
              <a:latin typeface="+mn-lt"/>
              <a:cs typeface="Times New Roman" panose="02020603050405020304" pitchFamily="18" charset="0"/>
            </a:rPr>
            <a:t>Permissive</a:t>
          </a:r>
        </a:p>
        <a:p>
          <a:pPr marL="171450" lvl="1" indent="-171450" algn="l" defTabSz="711200">
            <a:lnSpc>
              <a:spcPct val="90000"/>
            </a:lnSpc>
            <a:spcBef>
              <a:spcPct val="0"/>
            </a:spcBef>
            <a:spcAft>
              <a:spcPct val="15000"/>
            </a:spcAft>
            <a:buFont typeface="Courier New" panose="02070309020205020404" pitchFamily="49" charset="0"/>
            <a:buNone/>
          </a:pPr>
          <a:r>
            <a:rPr lang="en-US" sz="1600" kern="1200">
              <a:latin typeface="+mn-lt"/>
              <a:cs typeface="Times New Roman" panose="02020603050405020304" pitchFamily="18" charset="0"/>
            </a:rPr>
            <a:t>No size preference</a:t>
          </a:r>
        </a:p>
        <a:p>
          <a:pPr marL="171450" lvl="1" indent="-171450" algn="l" defTabSz="711200">
            <a:lnSpc>
              <a:spcPct val="90000"/>
            </a:lnSpc>
            <a:spcBef>
              <a:spcPct val="0"/>
            </a:spcBef>
            <a:spcAft>
              <a:spcPct val="15000"/>
            </a:spcAft>
            <a:buFont typeface="Courier New" panose="02070309020205020404" pitchFamily="49" charset="0"/>
            <a:buNone/>
          </a:pPr>
          <a:r>
            <a:rPr lang="en-US" sz="1600" kern="1200">
              <a:latin typeface="+mn-lt"/>
              <a:cs typeface="Times New Roman" panose="02020603050405020304" pitchFamily="18" charset="0"/>
            </a:rPr>
            <a:t>is expressed</a:t>
          </a:r>
        </a:p>
      </dsp:txBody>
      <dsp:txXfrm>
        <a:off x="3910886" y="1118392"/>
        <a:ext cx="1898488" cy="1118392"/>
      </dsp:txXfrm>
    </dsp:sp>
    <dsp:sp modelId="{D35DE70C-D0E7-4D37-99A1-31EB3CC9C69A}">
      <dsp:nvSpPr>
        <dsp:cNvPr id="0" name=""/>
        <dsp:cNvSpPr/>
      </dsp:nvSpPr>
      <dsp:spPr>
        <a:xfrm>
          <a:off x="4394600" y="167758"/>
          <a:ext cx="931061" cy="931061"/>
        </a:xfrm>
        <a:prstGeom prst="ellipse">
          <a:avLst/>
        </a:prstGeom>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64AD61-B862-467A-8F10-757F10A315DB}">
      <dsp:nvSpPr>
        <dsp:cNvPr id="0" name=""/>
        <dsp:cNvSpPr/>
      </dsp:nvSpPr>
      <dsp:spPr>
        <a:xfrm>
          <a:off x="5866329" y="0"/>
          <a:ext cx="1898488" cy="2795980"/>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1">
          <a:noAutofit/>
        </a:bodyPr>
        <a:lstStyle/>
        <a:p>
          <a:pPr marL="0" lvl="0" indent="0" algn="l" defTabSz="889000">
            <a:lnSpc>
              <a:spcPct val="90000"/>
            </a:lnSpc>
            <a:spcBef>
              <a:spcPct val="0"/>
            </a:spcBef>
            <a:spcAft>
              <a:spcPct val="35000"/>
            </a:spcAft>
            <a:buFont typeface="Courier New" panose="02070309020205020404" pitchFamily="49" charset="0"/>
            <a:buNone/>
          </a:pPr>
          <a:r>
            <a:rPr lang="en-US" sz="2000" kern="1200">
              <a:latin typeface="+mn-lt"/>
              <a:cs typeface="Times New Roman" panose="02020603050405020304" pitchFamily="18" charset="0"/>
            </a:rPr>
            <a:t>Expansionist</a:t>
          </a:r>
        </a:p>
        <a:p>
          <a:pPr marL="171450" lvl="1" indent="-171450" algn="l" defTabSz="711200">
            <a:lnSpc>
              <a:spcPct val="90000"/>
            </a:lnSpc>
            <a:spcBef>
              <a:spcPct val="0"/>
            </a:spcBef>
            <a:spcAft>
              <a:spcPct val="15000"/>
            </a:spcAft>
            <a:buFont typeface="Courier New" panose="02070309020205020404" pitchFamily="49" charset="0"/>
            <a:buNone/>
          </a:pPr>
          <a:r>
            <a:rPr lang="en-US" sz="1600" kern="1200">
              <a:latin typeface="+mn-lt"/>
              <a:cs typeface="Times New Roman" panose="02020603050405020304" pitchFamily="18" charset="0"/>
            </a:rPr>
            <a:t>Market makes up</a:t>
          </a:r>
        </a:p>
        <a:p>
          <a:pPr marL="171450" lvl="1" indent="-171450" algn="l" defTabSz="711200">
            <a:lnSpc>
              <a:spcPct val="90000"/>
            </a:lnSpc>
            <a:spcBef>
              <a:spcPct val="0"/>
            </a:spcBef>
            <a:spcAft>
              <a:spcPct val="15000"/>
            </a:spcAft>
            <a:buFont typeface="Courier New" panose="02070309020205020404" pitchFamily="49" charset="0"/>
            <a:buNone/>
          </a:pPr>
          <a:r>
            <a:rPr lang="en-US" sz="1600" kern="1200">
              <a:latin typeface="+mn-lt"/>
              <a:cs typeface="Times New Roman" panose="02020603050405020304" pitchFamily="18" charset="0"/>
            </a:rPr>
            <a:t>a larger portion of</a:t>
          </a:r>
        </a:p>
        <a:p>
          <a:pPr marL="171450" lvl="1" indent="-171450" algn="l" defTabSz="711200">
            <a:lnSpc>
              <a:spcPct val="90000"/>
            </a:lnSpc>
            <a:spcBef>
              <a:spcPct val="0"/>
            </a:spcBef>
            <a:spcAft>
              <a:spcPct val="15000"/>
            </a:spcAft>
            <a:buFont typeface="Courier New" panose="02070309020205020404" pitchFamily="49" charset="0"/>
            <a:buNone/>
          </a:pPr>
          <a:r>
            <a:rPr lang="en-US" sz="1600" kern="1200">
              <a:latin typeface="+mn-lt"/>
              <a:cs typeface="Times New Roman" panose="02020603050405020304" pitchFamily="18" charset="0"/>
            </a:rPr>
            <a:t>the economy</a:t>
          </a:r>
        </a:p>
      </dsp:txBody>
      <dsp:txXfrm>
        <a:off x="5866329" y="1118392"/>
        <a:ext cx="1898488" cy="1118392"/>
      </dsp:txXfrm>
    </dsp:sp>
    <dsp:sp modelId="{0F56F394-D0CC-4199-979E-C7F591487A94}">
      <dsp:nvSpPr>
        <dsp:cNvPr id="0" name=""/>
        <dsp:cNvSpPr/>
      </dsp:nvSpPr>
      <dsp:spPr>
        <a:xfrm>
          <a:off x="6350043" y="167758"/>
          <a:ext cx="931061" cy="931061"/>
        </a:xfrm>
        <a:prstGeom prst="ellipse">
          <a:avLst/>
        </a:prstGeom>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1ADF92-13E5-4BA1-AE1C-A4C25CD24FBE}">
      <dsp:nvSpPr>
        <dsp:cNvPr id="0" name=""/>
        <dsp:cNvSpPr/>
      </dsp:nvSpPr>
      <dsp:spPr>
        <a:xfrm>
          <a:off x="7821773" y="0"/>
          <a:ext cx="1898488" cy="2795980"/>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1">
          <a:noAutofit/>
        </a:bodyPr>
        <a:lstStyle/>
        <a:p>
          <a:pPr marL="0" lvl="0" indent="0" algn="l" defTabSz="889000">
            <a:lnSpc>
              <a:spcPct val="90000"/>
            </a:lnSpc>
            <a:spcBef>
              <a:spcPct val="0"/>
            </a:spcBef>
            <a:spcAft>
              <a:spcPct val="35000"/>
            </a:spcAft>
            <a:buFont typeface="Courier New" panose="02070309020205020404" pitchFamily="49" charset="0"/>
            <a:buNone/>
          </a:pPr>
          <a:r>
            <a:rPr lang="en-US" sz="2000" kern="1200">
              <a:latin typeface="+mn-lt"/>
              <a:cs typeface="Times New Roman" panose="02020603050405020304" pitchFamily="18" charset="0"/>
            </a:rPr>
            <a:t>Universalist</a:t>
          </a:r>
        </a:p>
        <a:p>
          <a:pPr marL="171450" lvl="1" indent="-171450" algn="l" defTabSz="711200">
            <a:lnSpc>
              <a:spcPct val="90000"/>
            </a:lnSpc>
            <a:spcBef>
              <a:spcPct val="0"/>
            </a:spcBef>
            <a:spcAft>
              <a:spcPct val="15000"/>
            </a:spcAft>
            <a:buFont typeface="Courier New" panose="02070309020205020404" pitchFamily="49" charset="0"/>
            <a:buNone/>
          </a:pPr>
          <a:r>
            <a:rPr lang="en-US" sz="1600" kern="1200">
              <a:latin typeface="+mn-lt"/>
              <a:cs typeface="Times New Roman" panose="02020603050405020304" pitchFamily="18" charset="0"/>
            </a:rPr>
            <a:t>Market is as large</a:t>
          </a:r>
        </a:p>
        <a:p>
          <a:pPr marL="171450" lvl="1" indent="-171450" algn="l" defTabSz="711200">
            <a:lnSpc>
              <a:spcPct val="90000"/>
            </a:lnSpc>
            <a:spcBef>
              <a:spcPct val="0"/>
            </a:spcBef>
            <a:spcAft>
              <a:spcPct val="15000"/>
            </a:spcAft>
            <a:buFont typeface="Courier New" panose="02070309020205020404" pitchFamily="49" charset="0"/>
            <a:buNone/>
          </a:pPr>
          <a:r>
            <a:rPr lang="en-US" sz="1600" kern="1200">
              <a:latin typeface="+mn-lt"/>
              <a:cs typeface="Times New Roman" panose="02020603050405020304" pitchFamily="18" charset="0"/>
            </a:rPr>
            <a:t>as possible</a:t>
          </a:r>
        </a:p>
      </dsp:txBody>
      <dsp:txXfrm>
        <a:off x="7821773" y="1118392"/>
        <a:ext cx="1898488" cy="1118392"/>
      </dsp:txXfrm>
    </dsp:sp>
    <dsp:sp modelId="{E588A7F7-0CEC-4D6C-9651-F394C47B2972}">
      <dsp:nvSpPr>
        <dsp:cNvPr id="0" name=""/>
        <dsp:cNvSpPr/>
      </dsp:nvSpPr>
      <dsp:spPr>
        <a:xfrm>
          <a:off x="8305486" y="167758"/>
          <a:ext cx="931061" cy="931061"/>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FF81F2-03BE-4C3F-A1C6-7AA4EBB34615}">
      <dsp:nvSpPr>
        <dsp:cNvPr id="0" name=""/>
        <dsp:cNvSpPr/>
      </dsp:nvSpPr>
      <dsp:spPr>
        <a:xfrm flipH="1">
          <a:off x="4809739" y="2362414"/>
          <a:ext cx="83613" cy="57046"/>
        </a:xfrm>
        <a:prstGeom prst="leftRightArrow">
          <a:avLst/>
        </a:prstGeom>
        <a:solidFill>
          <a:schemeClr val="dk1">
            <a:tint val="6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A1C02E-02B9-47C7-A2CF-465E1447E908}">
      <dsp:nvSpPr>
        <dsp:cNvPr id="0" name=""/>
        <dsp:cNvSpPr/>
      </dsp:nvSpPr>
      <dsp:spPr>
        <a:xfrm>
          <a:off x="2141600" y="1931139"/>
          <a:ext cx="1584198" cy="158419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1733550">
            <a:lnSpc>
              <a:spcPct val="90000"/>
            </a:lnSpc>
            <a:spcBef>
              <a:spcPct val="0"/>
            </a:spcBef>
            <a:spcAft>
              <a:spcPct val="35000"/>
            </a:spcAft>
            <a:buNone/>
          </a:pPr>
          <a:r>
            <a:rPr lang="en-US" sz="3900" kern="1200" dirty="0"/>
            <a:t>Total E-Cig</a:t>
          </a:r>
        </a:p>
      </dsp:txBody>
      <dsp:txXfrm>
        <a:off x="2373600" y="2163139"/>
        <a:ext cx="1120198" cy="1120198"/>
      </dsp:txXfrm>
    </dsp:sp>
    <dsp:sp modelId="{A52B80D7-77CC-42E0-90B1-CD7F8DB71637}">
      <dsp:nvSpPr>
        <dsp:cNvPr id="0" name=""/>
        <dsp:cNvSpPr/>
      </dsp:nvSpPr>
      <dsp:spPr>
        <a:xfrm rot="11700000">
          <a:off x="729892" y="2092463"/>
          <a:ext cx="1384454" cy="45149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BA13BD-C8C2-45A7-8D72-4F16F6323DC4}">
      <dsp:nvSpPr>
        <dsp:cNvPr id="0" name=""/>
        <dsp:cNvSpPr/>
      </dsp:nvSpPr>
      <dsp:spPr>
        <a:xfrm>
          <a:off x="985" y="1537054"/>
          <a:ext cx="1504988" cy="120399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Tobacco </a:t>
          </a:r>
          <a:r>
            <a:rPr lang="en-US" sz="1800" kern="1200" dirty="0"/>
            <a:t>Flavor Refills </a:t>
          </a:r>
          <a:endParaRPr lang="en-US" sz="2100" kern="1200" dirty="0"/>
        </a:p>
      </dsp:txBody>
      <dsp:txXfrm>
        <a:off x="36249" y="1572318"/>
        <a:ext cx="1434460" cy="1133462"/>
      </dsp:txXfrm>
    </dsp:sp>
    <dsp:sp modelId="{6D421BDC-5E31-4A23-B917-963F7FA0B1D8}">
      <dsp:nvSpPr>
        <dsp:cNvPr id="0" name=""/>
        <dsp:cNvSpPr/>
      </dsp:nvSpPr>
      <dsp:spPr>
        <a:xfrm rot="14700000">
          <a:off x="1580116" y="1079206"/>
          <a:ext cx="1384454" cy="45149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934A7A0-0820-40C4-9488-CB72353C1508}">
      <dsp:nvSpPr>
        <dsp:cNvPr id="0" name=""/>
        <dsp:cNvSpPr/>
      </dsp:nvSpPr>
      <dsp:spPr>
        <a:xfrm>
          <a:off x="1227301" y="75588"/>
          <a:ext cx="1504988" cy="120399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Menthol </a:t>
          </a:r>
          <a:r>
            <a:rPr lang="en-US" sz="1800" kern="1200" dirty="0"/>
            <a:t>Flavor Refills</a:t>
          </a:r>
          <a:endParaRPr lang="en-US" sz="2100" kern="1200" dirty="0"/>
        </a:p>
      </dsp:txBody>
      <dsp:txXfrm>
        <a:off x="1262565" y="110852"/>
        <a:ext cx="1434460" cy="1133462"/>
      </dsp:txXfrm>
    </dsp:sp>
    <dsp:sp modelId="{B48B38DC-61AD-4CE0-B6FF-F838B07A024C}">
      <dsp:nvSpPr>
        <dsp:cNvPr id="0" name=""/>
        <dsp:cNvSpPr/>
      </dsp:nvSpPr>
      <dsp:spPr>
        <a:xfrm rot="17700000">
          <a:off x="2902829" y="1079206"/>
          <a:ext cx="1384454" cy="45149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322938C-FA85-4A62-B6B0-A40F3F81BC76}">
      <dsp:nvSpPr>
        <dsp:cNvPr id="0" name=""/>
        <dsp:cNvSpPr/>
      </dsp:nvSpPr>
      <dsp:spPr>
        <a:xfrm>
          <a:off x="3135110" y="75588"/>
          <a:ext cx="1504988" cy="120399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Other </a:t>
          </a:r>
          <a:r>
            <a:rPr lang="en-US" sz="1800" kern="1200" dirty="0"/>
            <a:t>Flavor Refills</a:t>
          </a:r>
          <a:endParaRPr lang="en-US" sz="2100" kern="1200" dirty="0"/>
        </a:p>
      </dsp:txBody>
      <dsp:txXfrm>
        <a:off x="3170374" y="110852"/>
        <a:ext cx="1434460" cy="1133462"/>
      </dsp:txXfrm>
    </dsp:sp>
    <dsp:sp modelId="{4098AC40-D990-41DC-9564-DB486B44D1C7}">
      <dsp:nvSpPr>
        <dsp:cNvPr id="0" name=""/>
        <dsp:cNvSpPr/>
      </dsp:nvSpPr>
      <dsp:spPr>
        <a:xfrm rot="20700000">
          <a:off x="3753052" y="2092463"/>
          <a:ext cx="1384454" cy="45149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9A776A2-84DE-4AFA-8A62-021456BE0B98}">
      <dsp:nvSpPr>
        <dsp:cNvPr id="0" name=""/>
        <dsp:cNvSpPr/>
      </dsp:nvSpPr>
      <dsp:spPr>
        <a:xfrm>
          <a:off x="4361426" y="1537054"/>
          <a:ext cx="1504988" cy="120399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US" sz="2600" kern="1200"/>
            <a:t>Hardware</a:t>
          </a:r>
          <a:endParaRPr lang="en-US" sz="2600" kern="1200" dirty="0"/>
        </a:p>
      </dsp:txBody>
      <dsp:txXfrm>
        <a:off x="4396690" y="1572318"/>
        <a:ext cx="1434460" cy="11334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A1C02E-02B9-47C7-A2CF-465E1447E908}">
      <dsp:nvSpPr>
        <dsp:cNvPr id="0" name=""/>
        <dsp:cNvSpPr/>
      </dsp:nvSpPr>
      <dsp:spPr>
        <a:xfrm>
          <a:off x="1891284" y="1675241"/>
          <a:ext cx="1399032" cy="1399032"/>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en-US" sz="3700" kern="1200" dirty="0"/>
            <a:t>Total Cig</a:t>
          </a:r>
        </a:p>
      </dsp:txBody>
      <dsp:txXfrm>
        <a:off x="2096167" y="1880124"/>
        <a:ext cx="989266" cy="989266"/>
      </dsp:txXfrm>
    </dsp:sp>
    <dsp:sp modelId="{A52B80D7-77CC-42E0-90B1-CD7F8DB71637}">
      <dsp:nvSpPr>
        <dsp:cNvPr id="0" name=""/>
        <dsp:cNvSpPr/>
      </dsp:nvSpPr>
      <dsp:spPr>
        <a:xfrm rot="12181440">
          <a:off x="867737" y="1669367"/>
          <a:ext cx="1064645" cy="398724"/>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BA13BD-C8C2-45A7-8D72-4F16F6323DC4}">
      <dsp:nvSpPr>
        <dsp:cNvPr id="0" name=""/>
        <dsp:cNvSpPr/>
      </dsp:nvSpPr>
      <dsp:spPr>
        <a:xfrm>
          <a:off x="245601" y="1128897"/>
          <a:ext cx="1329080" cy="1063264"/>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Young Brands</a:t>
          </a:r>
        </a:p>
      </dsp:txBody>
      <dsp:txXfrm>
        <a:off x="276743" y="1160039"/>
        <a:ext cx="1266796" cy="1000980"/>
      </dsp:txXfrm>
    </dsp:sp>
    <dsp:sp modelId="{6D421BDC-5E31-4A23-B917-963F7FA0B1D8}">
      <dsp:nvSpPr>
        <dsp:cNvPr id="0" name=""/>
        <dsp:cNvSpPr/>
      </dsp:nvSpPr>
      <dsp:spPr>
        <a:xfrm rot="16200000">
          <a:off x="2050781" y="873001"/>
          <a:ext cx="1080036" cy="398724"/>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934A7A0-0820-40C4-9488-CB72353C1508}">
      <dsp:nvSpPr>
        <dsp:cNvPr id="0" name=""/>
        <dsp:cNvSpPr/>
      </dsp:nvSpPr>
      <dsp:spPr>
        <a:xfrm>
          <a:off x="1609726" y="713"/>
          <a:ext cx="1962147" cy="1063264"/>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Age-Proportionate Brands</a:t>
          </a:r>
        </a:p>
      </dsp:txBody>
      <dsp:txXfrm>
        <a:off x="1640868" y="31855"/>
        <a:ext cx="1899863" cy="1000980"/>
      </dsp:txXfrm>
    </dsp:sp>
    <dsp:sp modelId="{B48B38DC-61AD-4CE0-B6FF-F838B07A024C}">
      <dsp:nvSpPr>
        <dsp:cNvPr id="0" name=""/>
        <dsp:cNvSpPr/>
      </dsp:nvSpPr>
      <dsp:spPr>
        <a:xfrm rot="20252796">
          <a:off x="3254856" y="1672398"/>
          <a:ext cx="1106170" cy="398724"/>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322938C-FA85-4A62-B6B0-A40F3F81BC76}">
      <dsp:nvSpPr>
        <dsp:cNvPr id="0" name=""/>
        <dsp:cNvSpPr/>
      </dsp:nvSpPr>
      <dsp:spPr>
        <a:xfrm>
          <a:off x="3654557" y="1128887"/>
          <a:ext cx="1329080" cy="1063264"/>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Old Brands</a:t>
          </a:r>
        </a:p>
      </dsp:txBody>
      <dsp:txXfrm>
        <a:off x="3685699" y="1160029"/>
        <a:ext cx="1266796" cy="1000980"/>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0.06499</cdr:x>
      <cdr:y>0.44227</cdr:y>
    </cdr:from>
    <cdr:to>
      <cdr:x>1</cdr:x>
      <cdr:y>0.44227</cdr:y>
    </cdr:to>
    <cdr:cxnSp macro="">
      <cdr:nvCxnSpPr>
        <cdr:cNvPr id="3" name="Straight Connector 2">
          <a:extLst xmlns:a="http://schemas.openxmlformats.org/drawingml/2006/main">
            <a:ext uri="{FF2B5EF4-FFF2-40B4-BE49-F238E27FC236}">
              <a16:creationId xmlns:a16="http://schemas.microsoft.com/office/drawing/2014/main" id="{BA0CFCEE-BE59-490B-98C4-813BF4D93CEE}"/>
            </a:ext>
          </a:extLst>
        </cdr:cNvPr>
        <cdr:cNvCxnSpPr/>
      </cdr:nvCxnSpPr>
      <cdr:spPr>
        <a:xfrm xmlns:a="http://schemas.openxmlformats.org/drawingml/2006/main">
          <a:off x="421673" y="2315806"/>
          <a:ext cx="6066602" cy="0"/>
        </a:xfrm>
        <a:prstGeom xmlns:a="http://schemas.openxmlformats.org/drawingml/2006/main" prst="line">
          <a:avLst/>
        </a:prstGeom>
        <a:ln xmlns:a="http://schemas.openxmlformats.org/drawingml/2006/main" w="28575">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0.51799</cdr:x>
      <cdr:y>0.4429</cdr:y>
    </cdr:from>
    <cdr:to>
      <cdr:x>0.88167</cdr:x>
      <cdr:y>0.52326</cdr:y>
    </cdr:to>
    <cdr:sp macro="" textlink="">
      <cdr:nvSpPr>
        <cdr:cNvPr id="4" name="Rectangle 3">
          <a:extLst xmlns:a="http://schemas.openxmlformats.org/drawingml/2006/main">
            <a:ext uri="{FF2B5EF4-FFF2-40B4-BE49-F238E27FC236}">
              <a16:creationId xmlns:a16="http://schemas.microsoft.com/office/drawing/2014/main" id="{623CD9A5-C5F8-4DC7-AD2B-88E729DE417D}"/>
            </a:ext>
          </a:extLst>
        </cdr:cNvPr>
        <cdr:cNvSpPr/>
      </cdr:nvSpPr>
      <cdr:spPr>
        <a:xfrm xmlns:a="http://schemas.openxmlformats.org/drawingml/2006/main">
          <a:off x="3360853" y="2319111"/>
          <a:ext cx="2359655" cy="42078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pPr algn="ctr"/>
          <a:r>
            <a:rPr lang="en-US" sz="1800" dirty="0"/>
            <a:t>Total U21 Share = 1.79%</a:t>
          </a:r>
        </a:p>
      </cdr:txBody>
    </cdr:sp>
  </cdr:relSizeAnchor>
</c:userShapes>
</file>

<file path=ppt/drawings/drawing2.xml><?xml version="1.0" encoding="utf-8"?>
<c:userShapes xmlns:c="http://schemas.openxmlformats.org/drawingml/2006/chart">
  <cdr:relSizeAnchor xmlns:cdr="http://schemas.openxmlformats.org/drawingml/2006/chartDrawing">
    <cdr:from>
      <cdr:x>0.56212</cdr:x>
      <cdr:y>0.74546</cdr:y>
    </cdr:from>
    <cdr:to>
      <cdr:x>0.71711</cdr:x>
      <cdr:y>0.83116</cdr:y>
    </cdr:to>
    <cdr:sp macro="" textlink="">
      <cdr:nvSpPr>
        <cdr:cNvPr id="2" name="Text Box 9"/>
        <cdr:cNvSpPr txBox="1"/>
      </cdr:nvSpPr>
      <cdr:spPr>
        <a:xfrm xmlns:a="http://schemas.openxmlformats.org/drawingml/2006/main">
          <a:off x="5463938" y="2998777"/>
          <a:ext cx="1506543" cy="34474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accent2"/>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accent2"/>
              </a:solidFill>
              <a:latin typeface="+mn-lt"/>
              <a:ea typeface="+mn-ea"/>
              <a:cs typeface="+mn-cs"/>
            </a:defRPr>
          </a:lvl1pPr>
          <a:lvl2pPr marL="457200" indent="0">
            <a:defRPr sz="1100">
              <a:solidFill>
                <a:schemeClr val="accent2"/>
              </a:solidFill>
              <a:latin typeface="+mn-lt"/>
              <a:ea typeface="+mn-ea"/>
              <a:cs typeface="+mn-cs"/>
            </a:defRPr>
          </a:lvl2pPr>
          <a:lvl3pPr marL="914400" indent="0">
            <a:defRPr sz="1100">
              <a:solidFill>
                <a:schemeClr val="accent2"/>
              </a:solidFill>
              <a:latin typeface="+mn-lt"/>
              <a:ea typeface="+mn-ea"/>
              <a:cs typeface="+mn-cs"/>
            </a:defRPr>
          </a:lvl3pPr>
          <a:lvl4pPr marL="1371600" indent="0">
            <a:defRPr sz="1100">
              <a:solidFill>
                <a:schemeClr val="accent2"/>
              </a:solidFill>
              <a:latin typeface="+mn-lt"/>
              <a:ea typeface="+mn-ea"/>
              <a:cs typeface="+mn-cs"/>
            </a:defRPr>
          </a:lvl4pPr>
          <a:lvl5pPr marL="1828800" indent="0">
            <a:defRPr sz="1100">
              <a:solidFill>
                <a:schemeClr val="accent2"/>
              </a:solidFill>
              <a:latin typeface="+mn-lt"/>
              <a:ea typeface="+mn-ea"/>
              <a:cs typeface="+mn-cs"/>
            </a:defRPr>
          </a:lvl5pPr>
          <a:lvl6pPr marL="2286000" indent="0">
            <a:defRPr sz="1100">
              <a:solidFill>
                <a:schemeClr val="accent2"/>
              </a:solidFill>
              <a:latin typeface="+mn-lt"/>
              <a:ea typeface="+mn-ea"/>
              <a:cs typeface="+mn-cs"/>
            </a:defRPr>
          </a:lvl6pPr>
          <a:lvl7pPr marL="2743200" indent="0">
            <a:defRPr sz="1100">
              <a:solidFill>
                <a:schemeClr val="accent2"/>
              </a:solidFill>
              <a:latin typeface="+mn-lt"/>
              <a:ea typeface="+mn-ea"/>
              <a:cs typeface="+mn-cs"/>
            </a:defRPr>
          </a:lvl7pPr>
          <a:lvl8pPr marL="3200400" indent="0">
            <a:defRPr sz="1100">
              <a:solidFill>
                <a:schemeClr val="accent2"/>
              </a:solidFill>
              <a:latin typeface="+mn-lt"/>
              <a:ea typeface="+mn-ea"/>
              <a:cs typeface="+mn-cs"/>
            </a:defRPr>
          </a:lvl8pPr>
          <a:lvl9pPr marL="3657600" indent="0">
            <a:defRPr sz="1100">
              <a:solidFill>
                <a:schemeClr val="accent2"/>
              </a:solidFill>
              <a:latin typeface="+mn-lt"/>
              <a:ea typeface="+mn-ea"/>
              <a:cs typeface="+mn-cs"/>
            </a:defRPr>
          </a:lvl9pPr>
        </a:lstStyle>
        <a:p xmlns:a="http://schemas.openxmlformats.org/drawingml/2006/main">
          <a:pPr marL="0" marR="0">
            <a:lnSpc>
              <a:spcPct val="107000"/>
            </a:lnSpc>
            <a:spcBef>
              <a:spcPts val="0"/>
            </a:spcBef>
            <a:spcAft>
              <a:spcPts val="800"/>
            </a:spcAft>
          </a:pPr>
          <a:r>
            <a:rPr lang="en-US" sz="1800" dirty="0">
              <a:solidFill>
                <a:schemeClr val="tx2">
                  <a:lumMod val="60000"/>
                  <a:lumOff val="40000"/>
                </a:schemeClr>
              </a:solidFill>
              <a:effectLst/>
              <a:ea typeface="Calibri" panose="020F0502020204030204" pitchFamily="34" charset="0"/>
              <a:cs typeface="Times New Roman" panose="02020603050405020304" pitchFamily="18" charset="0"/>
            </a:rPr>
            <a:t>Menthol Ban</a:t>
          </a:r>
        </a:p>
      </cdr:txBody>
    </cdr:sp>
  </cdr:relSizeAnchor>
  <cdr:relSizeAnchor xmlns:cdr="http://schemas.openxmlformats.org/drawingml/2006/chartDrawing">
    <cdr:from>
      <cdr:x>0.70473</cdr:x>
      <cdr:y>0.02977</cdr:y>
    </cdr:from>
    <cdr:to>
      <cdr:x>0.70473</cdr:x>
      <cdr:y>0.92818</cdr:y>
    </cdr:to>
    <cdr:cxnSp macro="">
      <cdr:nvCxnSpPr>
        <cdr:cNvPr id="3" name="Straight Connector 2">
          <a:extLst xmlns:a="http://schemas.openxmlformats.org/drawingml/2006/main">
            <a:ext uri="{FF2B5EF4-FFF2-40B4-BE49-F238E27FC236}">
              <a16:creationId xmlns:a16="http://schemas.microsoft.com/office/drawing/2014/main" id="{738823CD-9AB7-4E39-8B56-08B0F8BF4526}"/>
            </a:ext>
          </a:extLst>
        </cdr:cNvPr>
        <cdr:cNvCxnSpPr/>
      </cdr:nvCxnSpPr>
      <cdr:spPr>
        <a:xfrm xmlns:a="http://schemas.openxmlformats.org/drawingml/2006/main" flipV="1">
          <a:off x="6850160" y="119743"/>
          <a:ext cx="0" cy="3614057"/>
        </a:xfrm>
        <a:prstGeom xmlns:a="http://schemas.openxmlformats.org/drawingml/2006/main" prst="line">
          <a:avLst/>
        </a:prstGeom>
        <a:ln xmlns:a="http://schemas.openxmlformats.org/drawingml/2006/main" w="28575">
          <a:solidFill>
            <a:schemeClr val="tx2">
              <a:lumMod val="60000"/>
              <a:lumOff val="4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0.68182</cdr:x>
      <cdr:y>0.04402</cdr:y>
    </cdr:from>
    <cdr:to>
      <cdr:x>0.68182</cdr:x>
      <cdr:y>0.90469</cdr:y>
    </cdr:to>
    <cdr:cxnSp macro="">
      <cdr:nvCxnSpPr>
        <cdr:cNvPr id="2" name="Straight Connector 1">
          <a:extLst xmlns:a="http://schemas.openxmlformats.org/drawingml/2006/main">
            <a:ext uri="{FF2B5EF4-FFF2-40B4-BE49-F238E27FC236}">
              <a16:creationId xmlns:a16="http://schemas.microsoft.com/office/drawing/2014/main" id="{1A6B2503-9AE2-4E17-9091-494F173A63E5}"/>
            </a:ext>
          </a:extLst>
        </cdr:cNvPr>
        <cdr:cNvCxnSpPr/>
      </cdr:nvCxnSpPr>
      <cdr:spPr>
        <a:xfrm xmlns:a="http://schemas.openxmlformats.org/drawingml/2006/main" flipV="1">
          <a:off x="3740762" y="136477"/>
          <a:ext cx="0" cy="2668138"/>
        </a:xfrm>
        <a:prstGeom xmlns:a="http://schemas.openxmlformats.org/drawingml/2006/main" prst="line">
          <a:avLst/>
        </a:prstGeom>
        <a:ln xmlns:a="http://schemas.openxmlformats.org/drawingml/2006/main" w="19050">
          <a:solidFill>
            <a:schemeClr val="tx2">
              <a:lumMod val="60000"/>
              <a:lumOff val="4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0.50517</cdr:x>
      <cdr:y>0.70974</cdr:y>
    </cdr:from>
    <cdr:to>
      <cdr:x>0.67307</cdr:x>
      <cdr:y>0.78364</cdr:y>
    </cdr:to>
    <cdr:sp macro="" textlink="">
      <cdr:nvSpPr>
        <cdr:cNvPr id="3" name="Text Box 9"/>
        <cdr:cNvSpPr txBox="1"/>
      </cdr:nvSpPr>
      <cdr:spPr>
        <a:xfrm xmlns:a="http://schemas.openxmlformats.org/drawingml/2006/main">
          <a:off x="2771575" y="2200250"/>
          <a:ext cx="921151" cy="229084"/>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accent2"/>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accent2"/>
              </a:solidFill>
              <a:latin typeface="+mn-lt"/>
              <a:ea typeface="+mn-ea"/>
              <a:cs typeface="+mn-cs"/>
            </a:defRPr>
          </a:lvl1pPr>
          <a:lvl2pPr marL="457200" indent="0">
            <a:defRPr sz="1100">
              <a:solidFill>
                <a:schemeClr val="accent2"/>
              </a:solidFill>
              <a:latin typeface="+mn-lt"/>
              <a:ea typeface="+mn-ea"/>
              <a:cs typeface="+mn-cs"/>
            </a:defRPr>
          </a:lvl2pPr>
          <a:lvl3pPr marL="914400" indent="0">
            <a:defRPr sz="1100">
              <a:solidFill>
                <a:schemeClr val="accent2"/>
              </a:solidFill>
              <a:latin typeface="+mn-lt"/>
              <a:ea typeface="+mn-ea"/>
              <a:cs typeface="+mn-cs"/>
            </a:defRPr>
          </a:lvl3pPr>
          <a:lvl4pPr marL="1371600" indent="0">
            <a:defRPr sz="1100">
              <a:solidFill>
                <a:schemeClr val="accent2"/>
              </a:solidFill>
              <a:latin typeface="+mn-lt"/>
              <a:ea typeface="+mn-ea"/>
              <a:cs typeface="+mn-cs"/>
            </a:defRPr>
          </a:lvl4pPr>
          <a:lvl5pPr marL="1828800" indent="0">
            <a:defRPr sz="1100">
              <a:solidFill>
                <a:schemeClr val="accent2"/>
              </a:solidFill>
              <a:latin typeface="+mn-lt"/>
              <a:ea typeface="+mn-ea"/>
              <a:cs typeface="+mn-cs"/>
            </a:defRPr>
          </a:lvl5pPr>
          <a:lvl6pPr marL="2286000" indent="0">
            <a:defRPr sz="1100">
              <a:solidFill>
                <a:schemeClr val="accent2"/>
              </a:solidFill>
              <a:latin typeface="+mn-lt"/>
              <a:ea typeface="+mn-ea"/>
              <a:cs typeface="+mn-cs"/>
            </a:defRPr>
          </a:lvl6pPr>
          <a:lvl7pPr marL="2743200" indent="0">
            <a:defRPr sz="1100">
              <a:solidFill>
                <a:schemeClr val="accent2"/>
              </a:solidFill>
              <a:latin typeface="+mn-lt"/>
              <a:ea typeface="+mn-ea"/>
              <a:cs typeface="+mn-cs"/>
            </a:defRPr>
          </a:lvl7pPr>
          <a:lvl8pPr marL="3200400" indent="0">
            <a:defRPr sz="1100">
              <a:solidFill>
                <a:schemeClr val="accent2"/>
              </a:solidFill>
              <a:latin typeface="+mn-lt"/>
              <a:ea typeface="+mn-ea"/>
              <a:cs typeface="+mn-cs"/>
            </a:defRPr>
          </a:lvl8pPr>
          <a:lvl9pPr marL="3657600" indent="0">
            <a:defRPr sz="1100">
              <a:solidFill>
                <a:schemeClr val="accent2"/>
              </a:solidFill>
              <a:latin typeface="+mn-lt"/>
              <a:ea typeface="+mn-ea"/>
              <a:cs typeface="+mn-cs"/>
            </a:defRPr>
          </a:lvl9pPr>
        </a:lstStyle>
        <a:p xmlns:a="http://schemas.openxmlformats.org/drawingml/2006/main">
          <a:pPr marL="0" marR="0">
            <a:lnSpc>
              <a:spcPct val="107000"/>
            </a:lnSpc>
            <a:spcBef>
              <a:spcPts val="0"/>
            </a:spcBef>
            <a:spcAft>
              <a:spcPts val="800"/>
            </a:spcAft>
          </a:pPr>
          <a:r>
            <a:rPr lang="en-US" sz="1600" dirty="0">
              <a:solidFill>
                <a:schemeClr val="tx2">
                  <a:lumMod val="60000"/>
                  <a:lumOff val="40000"/>
                </a:schemeClr>
              </a:solidFill>
              <a:effectLst/>
              <a:ea typeface="Calibri" panose="020F0502020204030204" pitchFamily="34" charset="0"/>
              <a:cs typeface="Times New Roman" panose="02020603050405020304" pitchFamily="18" charset="0"/>
            </a:rPr>
            <a:t>Menthol Ban</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418D2B-1159-4355-8106-19AD5361189F}" type="datetimeFigureOut">
              <a:rPr lang="en-US" smtClean="0"/>
              <a:t>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84334A-9952-4D49-B8C2-78A6CF4C8897}" type="slidenum">
              <a:rPr lang="en-US" smtClean="0"/>
              <a:t>‹#›</a:t>
            </a:fld>
            <a:endParaRPr lang="en-US"/>
          </a:p>
        </p:txBody>
      </p:sp>
    </p:spTree>
    <p:extLst>
      <p:ext uri="{BB962C8B-B14F-4D97-AF65-F5344CB8AC3E}">
        <p14:creationId xmlns:p14="http://schemas.microsoft.com/office/powerpoint/2010/main" val="3602197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4334A-9952-4D49-B8C2-78A6CF4C8897}" type="slidenum">
              <a:rPr lang="en-US" smtClean="0"/>
              <a:t>4</a:t>
            </a:fld>
            <a:endParaRPr lang="en-US"/>
          </a:p>
        </p:txBody>
      </p:sp>
    </p:spTree>
    <p:extLst>
      <p:ext uri="{BB962C8B-B14F-4D97-AF65-F5344CB8AC3E}">
        <p14:creationId xmlns:p14="http://schemas.microsoft.com/office/powerpoint/2010/main" val="2368825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“E-cigarette, or Vaping, product use Associated Lung Injury” Outbreak </a:t>
            </a:r>
          </a:p>
          <a:p>
            <a:r>
              <a:rPr lang="en-US" dirty="0">
                <a:latin typeface="Calibri" panose="020F0502020204030204" pitchFamily="34" charset="0"/>
                <a:cs typeface="Times New Roman" panose="02020603050405020304" pitchFamily="18" charset="0"/>
              </a:rPr>
              <a:t>Emergent care visits stemming from the use of vaping products, primarily containing THC started around the end of July 2019</a:t>
            </a:r>
          </a:p>
          <a:p>
            <a:r>
              <a:rPr lang="en-US" dirty="0">
                <a:latin typeface="Calibri" panose="020F0502020204030204" pitchFamily="34" charset="0"/>
                <a:cs typeface="Times New Roman" panose="02020603050405020304" pitchFamily="18" charset="0"/>
              </a:rPr>
              <a:t>Concentrated among young people in the US</a:t>
            </a:r>
          </a:p>
        </p:txBody>
      </p:sp>
      <p:sp>
        <p:nvSpPr>
          <p:cNvPr id="4" name="Slide Number Placeholder 3"/>
          <p:cNvSpPr>
            <a:spLocks noGrp="1"/>
          </p:cNvSpPr>
          <p:nvPr>
            <p:ph type="sldNum" sz="quarter" idx="5"/>
          </p:nvPr>
        </p:nvSpPr>
        <p:spPr/>
        <p:txBody>
          <a:bodyPr/>
          <a:lstStyle/>
          <a:p>
            <a:fld id="{5784334A-9952-4D49-B8C2-78A6CF4C8897}" type="slidenum">
              <a:rPr lang="en-US" smtClean="0"/>
              <a:t>14</a:t>
            </a:fld>
            <a:endParaRPr lang="en-US"/>
          </a:p>
        </p:txBody>
      </p:sp>
    </p:spTree>
    <p:extLst>
      <p:ext uri="{BB962C8B-B14F-4D97-AF65-F5344CB8AC3E}">
        <p14:creationId xmlns:p14="http://schemas.microsoft.com/office/powerpoint/2010/main" val="1860710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E-Cigarette sales in the US experienced rapid, nearly uninterrupted growth in mass market retailers from 2017 through the middle of 2019 when they suddenly plunged. What was responsible for this sudden change of fortune? The EVALI outbreak looks like the primary candidate</a:t>
            </a:r>
          </a:p>
        </p:txBody>
      </p:sp>
      <p:sp>
        <p:nvSpPr>
          <p:cNvPr id="4" name="Slide Number Placeholder 3"/>
          <p:cNvSpPr>
            <a:spLocks noGrp="1"/>
          </p:cNvSpPr>
          <p:nvPr>
            <p:ph type="sldNum" sz="quarter" idx="5"/>
          </p:nvPr>
        </p:nvSpPr>
        <p:spPr/>
        <p:txBody>
          <a:bodyPr/>
          <a:lstStyle/>
          <a:p>
            <a:fld id="{5784334A-9952-4D49-B8C2-78A6CF4C8897}" type="slidenum">
              <a:rPr lang="en-US" smtClean="0"/>
              <a:t>15</a:t>
            </a:fld>
            <a:endParaRPr lang="en-US"/>
          </a:p>
        </p:txBody>
      </p:sp>
    </p:spTree>
    <p:extLst>
      <p:ext uri="{BB962C8B-B14F-4D97-AF65-F5344CB8AC3E}">
        <p14:creationId xmlns:p14="http://schemas.microsoft.com/office/powerpoint/2010/main" val="387069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Trump admin proposed banning sales of all non-tobacco flavored e-cigarettes</a:t>
            </a:r>
          </a:p>
          <a:p>
            <a:r>
              <a:rPr lang="en-US" dirty="0"/>
              <a:t>Scaled back to limit sales to only tobacco or menthol flavors in refillable e-cigarettes</a:t>
            </a:r>
          </a:p>
          <a:p>
            <a:endParaRPr lang="en-US" dirty="0"/>
          </a:p>
        </p:txBody>
      </p:sp>
      <p:sp>
        <p:nvSpPr>
          <p:cNvPr id="4" name="Slide Number Placeholder 3"/>
          <p:cNvSpPr>
            <a:spLocks noGrp="1"/>
          </p:cNvSpPr>
          <p:nvPr>
            <p:ph type="sldNum" sz="quarter" idx="5"/>
          </p:nvPr>
        </p:nvSpPr>
        <p:spPr/>
        <p:txBody>
          <a:bodyPr/>
          <a:lstStyle/>
          <a:p>
            <a:fld id="{5784334A-9952-4D49-B8C2-78A6CF4C8897}" type="slidenum">
              <a:rPr lang="en-US" smtClean="0"/>
              <a:t>16</a:t>
            </a:fld>
            <a:endParaRPr lang="en-US"/>
          </a:p>
        </p:txBody>
      </p:sp>
    </p:spTree>
    <p:extLst>
      <p:ext uri="{BB962C8B-B14F-4D97-AF65-F5344CB8AC3E}">
        <p14:creationId xmlns:p14="http://schemas.microsoft.com/office/powerpoint/2010/main" val="193154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4334A-9952-4D49-B8C2-78A6CF4C8897}" type="slidenum">
              <a:rPr lang="en-US" smtClean="0"/>
              <a:t>20</a:t>
            </a:fld>
            <a:endParaRPr lang="en-US"/>
          </a:p>
        </p:txBody>
      </p:sp>
    </p:spTree>
    <p:extLst>
      <p:ext uri="{BB962C8B-B14F-4D97-AF65-F5344CB8AC3E}">
        <p14:creationId xmlns:p14="http://schemas.microsoft.com/office/powerpoint/2010/main" val="364750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Self-reported numbers of cigarettes smoked during the past month by each current smoker was multiplied by analytical survey weights to calculate overall brand shares as well as the share of each brand consumed by consumers under and over age 21. Those brands that were disproportionately consumed by those under 21 (significantly more than the population average of 1.8% of cigarettes in the NSDUH sample) and those brands that were consumed by almost no-one under 21 (less than 0.05% of cigarettes) were designated as disproportionately young and disproportionately old brands, respectively. </a:t>
            </a:r>
            <a:endParaRPr lang="en-US" dirty="0"/>
          </a:p>
        </p:txBody>
      </p:sp>
      <p:sp>
        <p:nvSpPr>
          <p:cNvPr id="4" name="Slide Number Placeholder 3"/>
          <p:cNvSpPr>
            <a:spLocks noGrp="1"/>
          </p:cNvSpPr>
          <p:nvPr>
            <p:ph type="sldNum" sz="quarter" idx="5"/>
          </p:nvPr>
        </p:nvSpPr>
        <p:spPr/>
        <p:txBody>
          <a:bodyPr/>
          <a:lstStyle/>
          <a:p>
            <a:fld id="{F126AAAC-6FF6-45E1-8C2F-ECBD3C046456}" type="slidenum">
              <a:rPr lang="en-US" smtClean="0"/>
              <a:t>22</a:t>
            </a:fld>
            <a:endParaRPr lang="en-US"/>
          </a:p>
        </p:txBody>
      </p:sp>
    </p:spTree>
    <p:extLst>
      <p:ext uri="{BB962C8B-B14F-4D97-AF65-F5344CB8AC3E}">
        <p14:creationId xmlns:p14="http://schemas.microsoft.com/office/powerpoint/2010/main" val="2178065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Each UPC in the Nielsen data was assigned the “disproportionately young”, “disproportionately old”, or “age-proportionate” brand groups based on the NSDUH; and volume sales, value sales, and price of each brand group were aggregated by DMA. Five brands representing 31.5% of cigarette consumption in the NSDUH data and 28.3% of cigarette sales by volume in the Nielsen data (Marlboro Menthol, L&amp;M Menthol, Newport Regular, Camel Menthol, and Newport Menthol) were designated as disproportionately young brands. Eight brands representing 2.2% of cigarette consumption in the NSDUH data and 3.5% of cigarette sales by volume in the Nielsen data (Basic Regular, Doral Menthol, Doral Regular, Misty Menthol, Misty Regular, Salem Menthol, Virginia Slims Menthol and Virginia Slims Regular) were designated as disproportionately old brands. Age-proportionate brands represent 66.1% of cigarette consumption in the NSDUH data and 68.3% of cigarette sales by volume in the Nielsen data represented the remainder.</a:t>
            </a:r>
            <a:endParaRPr lang="en-US" dirty="0"/>
          </a:p>
          <a:p>
            <a:endParaRPr lang="en-US" dirty="0"/>
          </a:p>
        </p:txBody>
      </p:sp>
      <p:sp>
        <p:nvSpPr>
          <p:cNvPr id="4" name="Slide Number Placeholder 3"/>
          <p:cNvSpPr>
            <a:spLocks noGrp="1"/>
          </p:cNvSpPr>
          <p:nvPr>
            <p:ph type="sldNum" sz="quarter" idx="5"/>
          </p:nvPr>
        </p:nvSpPr>
        <p:spPr/>
        <p:txBody>
          <a:bodyPr/>
          <a:lstStyle/>
          <a:p>
            <a:fld id="{F126AAAC-6FF6-45E1-8C2F-ECBD3C046456}" type="slidenum">
              <a:rPr lang="en-US" smtClean="0"/>
              <a:t>23</a:t>
            </a:fld>
            <a:endParaRPr lang="en-US"/>
          </a:p>
        </p:txBody>
      </p:sp>
    </p:spTree>
    <p:extLst>
      <p:ext uri="{BB962C8B-B14F-4D97-AF65-F5344CB8AC3E}">
        <p14:creationId xmlns:p14="http://schemas.microsoft.com/office/powerpoint/2010/main" val="3959709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4334A-9952-4D49-B8C2-78A6CF4C8897}" type="slidenum">
              <a:rPr lang="en-US" smtClean="0"/>
              <a:t>25</a:t>
            </a:fld>
            <a:endParaRPr lang="en-US"/>
          </a:p>
        </p:txBody>
      </p:sp>
    </p:spTree>
    <p:extLst>
      <p:ext uri="{BB962C8B-B14F-4D97-AF65-F5344CB8AC3E}">
        <p14:creationId xmlns:p14="http://schemas.microsoft.com/office/powerpoint/2010/main" val="223619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4334A-9952-4D49-B8C2-78A6CF4C8897}" type="slidenum">
              <a:rPr lang="en-US" smtClean="0"/>
              <a:t>26</a:t>
            </a:fld>
            <a:endParaRPr lang="en-US"/>
          </a:p>
        </p:txBody>
      </p:sp>
    </p:spTree>
    <p:extLst>
      <p:ext uri="{BB962C8B-B14F-4D97-AF65-F5344CB8AC3E}">
        <p14:creationId xmlns:p14="http://schemas.microsoft.com/office/powerpoint/2010/main" val="752349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top, EVALI directly decreased total e-cigarette sales, while a total ban decimated the e-cigarette market. Oddly, the partial bans seem to appear to only have a small effect on sales in these results, but we believe that is due to some confounding from MA as I’ll explain on the next slide. We find that total sales rose as the weather got colder, and fell as prices got higher. In a first, we also find that e-cigarette sales declined in response to T21 passage. Finally, Distribution variables indicate that total distribution and JUUL fruit distribution were associated with rising total sales of e-cigarettes.</a:t>
            </a:r>
          </a:p>
        </p:txBody>
      </p:sp>
      <p:sp>
        <p:nvSpPr>
          <p:cNvPr id="4" name="Slide Number Placeholder 3"/>
          <p:cNvSpPr>
            <a:spLocks noGrp="1"/>
          </p:cNvSpPr>
          <p:nvPr>
            <p:ph type="sldNum" sz="quarter" idx="5"/>
          </p:nvPr>
        </p:nvSpPr>
        <p:spPr/>
        <p:txBody>
          <a:bodyPr/>
          <a:lstStyle/>
          <a:p>
            <a:fld id="{5784334A-9952-4D49-B8C2-78A6CF4C8897}" type="slidenum">
              <a:rPr lang="en-US" smtClean="0"/>
              <a:t>29</a:t>
            </a:fld>
            <a:endParaRPr lang="en-US"/>
          </a:p>
        </p:txBody>
      </p:sp>
    </p:spTree>
    <p:extLst>
      <p:ext uri="{BB962C8B-B14F-4D97-AF65-F5344CB8AC3E}">
        <p14:creationId xmlns:p14="http://schemas.microsoft.com/office/powerpoint/2010/main" val="4084614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Massachusetts is excluded from the study sample, the effect of state partial bans becomes significant and negative.  &lt;Click&gt;This sensitivity test is important because Massachusetts adopting a partial ban represented moving from a prohibitionist policy to a contractionist policy while in other states the partial ban represented a move from a permissive policy to contractionist. We see negative effects on sales of all e-cigarettes expect Tobacco flavor once MA is removed.</a:t>
            </a:r>
          </a:p>
        </p:txBody>
      </p:sp>
      <p:sp>
        <p:nvSpPr>
          <p:cNvPr id="4" name="Slide Number Placeholder 3"/>
          <p:cNvSpPr>
            <a:spLocks noGrp="1"/>
          </p:cNvSpPr>
          <p:nvPr>
            <p:ph type="sldNum" sz="quarter" idx="5"/>
          </p:nvPr>
        </p:nvSpPr>
        <p:spPr/>
        <p:txBody>
          <a:bodyPr/>
          <a:lstStyle/>
          <a:p>
            <a:fld id="{5784334A-9952-4D49-B8C2-78A6CF4C8897}" type="slidenum">
              <a:rPr lang="en-US" smtClean="0"/>
              <a:t>30</a:t>
            </a:fld>
            <a:endParaRPr lang="en-US"/>
          </a:p>
        </p:txBody>
      </p:sp>
    </p:spTree>
    <p:extLst>
      <p:ext uri="{BB962C8B-B14F-4D97-AF65-F5344CB8AC3E}">
        <p14:creationId xmlns:p14="http://schemas.microsoft.com/office/powerpoint/2010/main" val="3653119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talk will be given in three parts: the first section will cram some political science theoretical construct development into this primarily econ-driven seminar when I introduce a framework to structure comparative regulation called the regulatory stances. Next I will dive into an empirical study of the first and second-order effects of the EVALI outbreak on US tobacco sales. Finally, I will present an empirical study  </a:t>
            </a:r>
          </a:p>
        </p:txBody>
      </p:sp>
      <p:sp>
        <p:nvSpPr>
          <p:cNvPr id="4" name="Slide Number Placeholder 3"/>
          <p:cNvSpPr>
            <a:spLocks noGrp="1"/>
          </p:cNvSpPr>
          <p:nvPr>
            <p:ph type="sldNum" sz="quarter" idx="5"/>
          </p:nvPr>
        </p:nvSpPr>
        <p:spPr/>
        <p:txBody>
          <a:bodyPr/>
          <a:lstStyle/>
          <a:p>
            <a:fld id="{5784334A-9952-4D49-B8C2-78A6CF4C8897}" type="slidenum">
              <a:rPr lang="en-US" smtClean="0"/>
              <a:t>5</a:t>
            </a:fld>
            <a:endParaRPr lang="en-US"/>
          </a:p>
        </p:txBody>
      </p:sp>
    </p:spTree>
    <p:extLst>
      <p:ext uri="{BB962C8B-B14F-4D97-AF65-F5344CB8AC3E}">
        <p14:creationId xmlns:p14="http://schemas.microsoft.com/office/powerpoint/2010/main" val="1140258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Oddly, sales of cigarettes are down during the EVALI outbreak. There isn’t a good pattern here to explain this, so I’ll leave it be for the moment. Most interesting to us is the policy-related changes. We see a state total e-cigarette sales ban is associated with higher cigarette sales, with the effect size being largest for disproportionately young cigarette brands followed by age proportionate brands, and no effect for disproportionately old brands. This is what we’d expect to see if young-skewing vapers suddenly had to move to cigarettes to get their nicotine fix. Also of import, we do not observe an increase in sales of any cigarette group due to a partial ban on e-cigarettes, even though we saw e-cigarette sales tumble in response to these policies everywhere except MA.</a:t>
            </a:r>
          </a:p>
        </p:txBody>
      </p:sp>
      <p:sp>
        <p:nvSpPr>
          <p:cNvPr id="4" name="Slide Number Placeholder 3"/>
          <p:cNvSpPr>
            <a:spLocks noGrp="1"/>
          </p:cNvSpPr>
          <p:nvPr>
            <p:ph type="sldNum" sz="quarter" idx="5"/>
          </p:nvPr>
        </p:nvSpPr>
        <p:spPr/>
        <p:txBody>
          <a:bodyPr/>
          <a:lstStyle/>
          <a:p>
            <a:fld id="{5784334A-9952-4D49-B8C2-78A6CF4C8897}" type="slidenum">
              <a:rPr lang="en-US" smtClean="0"/>
              <a:t>31</a:t>
            </a:fld>
            <a:endParaRPr lang="en-US"/>
          </a:p>
        </p:txBody>
      </p:sp>
    </p:spTree>
    <p:extLst>
      <p:ext uri="{BB962C8B-B14F-4D97-AF65-F5344CB8AC3E}">
        <p14:creationId xmlns:p14="http://schemas.microsoft.com/office/powerpoint/2010/main" val="1065412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Sales of cigarettes rose in reaction to the Massachusetts total ban on e-cigarette sales in a fashion that suggests substitution from e-cigarettes to cigarettes drove the change</a:t>
            </a:r>
          </a:p>
          <a:p>
            <a:endParaRPr lang="en-US" dirty="0"/>
          </a:p>
        </p:txBody>
      </p:sp>
      <p:sp>
        <p:nvSpPr>
          <p:cNvPr id="4" name="Slide Number Placeholder 3"/>
          <p:cNvSpPr>
            <a:spLocks noGrp="1"/>
          </p:cNvSpPr>
          <p:nvPr>
            <p:ph type="sldNum" sz="quarter" idx="5"/>
          </p:nvPr>
        </p:nvSpPr>
        <p:spPr/>
        <p:txBody>
          <a:bodyPr/>
          <a:lstStyle/>
          <a:p>
            <a:fld id="{5784334A-9952-4D49-B8C2-78A6CF4C8897}" type="slidenum">
              <a:rPr lang="en-US" smtClean="0"/>
              <a:t>32</a:t>
            </a:fld>
            <a:endParaRPr lang="en-US"/>
          </a:p>
        </p:txBody>
      </p:sp>
    </p:spTree>
    <p:extLst>
      <p:ext uri="{BB962C8B-B14F-4D97-AF65-F5344CB8AC3E}">
        <p14:creationId xmlns:p14="http://schemas.microsoft.com/office/powerpoint/2010/main" val="431757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4334A-9952-4D49-B8C2-78A6CF4C8897}" type="slidenum">
              <a:rPr lang="en-US" smtClean="0"/>
              <a:t>34</a:t>
            </a:fld>
            <a:endParaRPr lang="en-US"/>
          </a:p>
        </p:txBody>
      </p:sp>
    </p:spTree>
    <p:extLst>
      <p:ext uri="{BB962C8B-B14F-4D97-AF65-F5344CB8AC3E}">
        <p14:creationId xmlns:p14="http://schemas.microsoft.com/office/powerpoint/2010/main" val="1486296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Poland’s menthol cigarette share was (28.1%) before the ban.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regression exploits a differences in exposure to a “treatment” (the share of menthol cigarettes before the ban) to determine the effect of the treatment (the menthol cigarette sales ban.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Lots to control for especially around COVID</a:t>
            </a:r>
          </a:p>
          <a:p>
            <a:endParaRPr lang="en-US" dirty="0"/>
          </a:p>
        </p:txBody>
      </p:sp>
      <p:sp>
        <p:nvSpPr>
          <p:cNvPr id="4" name="Slide Number Placeholder 3"/>
          <p:cNvSpPr>
            <a:spLocks noGrp="1"/>
          </p:cNvSpPr>
          <p:nvPr>
            <p:ph type="sldNum" sz="quarter" idx="5"/>
          </p:nvPr>
        </p:nvSpPr>
        <p:spPr/>
        <p:txBody>
          <a:bodyPr/>
          <a:lstStyle/>
          <a:p>
            <a:fld id="{5784334A-9952-4D49-B8C2-78A6CF4C8897}" type="slidenum">
              <a:rPr lang="en-US" smtClean="0"/>
              <a:t>35</a:t>
            </a:fld>
            <a:endParaRPr lang="en-US"/>
          </a:p>
        </p:txBody>
      </p:sp>
    </p:spTree>
    <p:extLst>
      <p:ext uri="{BB962C8B-B14F-4D97-AF65-F5344CB8AC3E}">
        <p14:creationId xmlns:p14="http://schemas.microsoft.com/office/powerpoint/2010/main" val="1017319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Data on sales of cigarettes and RYO was collected from grocery stores, discounters, hypermarkets, sweet alcohol stores, kiosks, petrol stations, and tobacconists. In 2019, Nielsen data covered 80% of Poland’s cigarette sales and 70% of RYO tobacco sales</a:t>
            </a:r>
            <a:endParaRPr lang="en-US" dirty="0"/>
          </a:p>
        </p:txBody>
      </p:sp>
      <p:sp>
        <p:nvSpPr>
          <p:cNvPr id="4" name="Slide Number Placeholder 3"/>
          <p:cNvSpPr>
            <a:spLocks noGrp="1"/>
          </p:cNvSpPr>
          <p:nvPr>
            <p:ph type="sldNum" sz="quarter" idx="5"/>
          </p:nvPr>
        </p:nvSpPr>
        <p:spPr/>
        <p:txBody>
          <a:bodyPr/>
          <a:lstStyle/>
          <a:p>
            <a:fld id="{5784334A-9952-4D49-B8C2-78A6CF4C8897}" type="slidenum">
              <a:rPr lang="en-US" smtClean="0"/>
              <a:t>36</a:t>
            </a:fld>
            <a:endParaRPr lang="en-US"/>
          </a:p>
        </p:txBody>
      </p:sp>
    </p:spTree>
    <p:extLst>
      <p:ext uri="{BB962C8B-B14F-4D97-AF65-F5344CB8AC3E}">
        <p14:creationId xmlns:p14="http://schemas.microsoft.com/office/powerpoint/2010/main" val="919555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Descriptive stats</a:t>
            </a:r>
          </a:p>
        </p:txBody>
      </p:sp>
      <p:sp>
        <p:nvSpPr>
          <p:cNvPr id="4" name="Slide Number Placeholder 3"/>
          <p:cNvSpPr>
            <a:spLocks noGrp="1"/>
          </p:cNvSpPr>
          <p:nvPr>
            <p:ph type="sldNum" sz="quarter" idx="5"/>
          </p:nvPr>
        </p:nvSpPr>
        <p:spPr/>
        <p:txBody>
          <a:bodyPr/>
          <a:lstStyle/>
          <a:p>
            <a:fld id="{5784334A-9952-4D49-B8C2-78A6CF4C8897}" type="slidenum">
              <a:rPr lang="en-US" smtClean="0"/>
              <a:t>38</a:t>
            </a:fld>
            <a:endParaRPr lang="en-US"/>
          </a:p>
        </p:txBody>
      </p:sp>
    </p:spTree>
    <p:extLst>
      <p:ext uri="{BB962C8B-B14F-4D97-AF65-F5344CB8AC3E}">
        <p14:creationId xmlns:p14="http://schemas.microsoft.com/office/powerpoint/2010/main" val="26009904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4334A-9952-4D49-B8C2-78A6CF4C8897}" type="slidenum">
              <a:rPr lang="en-US" smtClean="0"/>
              <a:t>39</a:t>
            </a:fld>
            <a:endParaRPr lang="en-US"/>
          </a:p>
        </p:txBody>
      </p:sp>
    </p:spTree>
    <p:extLst>
      <p:ext uri="{BB962C8B-B14F-4D97-AF65-F5344CB8AC3E}">
        <p14:creationId xmlns:p14="http://schemas.microsoft.com/office/powerpoint/2010/main" val="824177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Beginning of the multivariate </a:t>
            </a:r>
            <a:r>
              <a:rPr lang="en-US"/>
              <a:t>model. This </a:t>
            </a:r>
            <a:r>
              <a:rPr lang="en-US" dirty="0"/>
              <a:t>analysis does not cleanly pass a Wald test, but it hovers around zero before plunging right after the introduction of the menthol ban. Any initial decline in cigarette sales is clawed back after about 3 months, i.e. the time when prices fell.</a:t>
            </a:r>
          </a:p>
        </p:txBody>
      </p:sp>
      <p:sp>
        <p:nvSpPr>
          <p:cNvPr id="4" name="Slide Number Placeholder 3"/>
          <p:cNvSpPr>
            <a:spLocks noGrp="1"/>
          </p:cNvSpPr>
          <p:nvPr>
            <p:ph type="sldNum" sz="quarter" idx="5"/>
          </p:nvPr>
        </p:nvSpPr>
        <p:spPr/>
        <p:txBody>
          <a:bodyPr/>
          <a:lstStyle/>
          <a:p>
            <a:fld id="{5784334A-9952-4D49-B8C2-78A6CF4C8897}" type="slidenum">
              <a:rPr lang="en-US" smtClean="0"/>
              <a:t>40</a:t>
            </a:fld>
            <a:endParaRPr lang="en-US"/>
          </a:p>
        </p:txBody>
      </p:sp>
    </p:spTree>
    <p:extLst>
      <p:ext uri="{BB962C8B-B14F-4D97-AF65-F5344CB8AC3E}">
        <p14:creationId xmlns:p14="http://schemas.microsoft.com/office/powerpoint/2010/main" val="1777415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RYO had a much smaller share of menthol flavored tobacco, and we see a much smaller effect size.</a:t>
            </a:r>
          </a:p>
        </p:txBody>
      </p:sp>
      <p:sp>
        <p:nvSpPr>
          <p:cNvPr id="4" name="Slide Number Placeholder 3"/>
          <p:cNvSpPr>
            <a:spLocks noGrp="1"/>
          </p:cNvSpPr>
          <p:nvPr>
            <p:ph type="sldNum" sz="quarter" idx="5"/>
          </p:nvPr>
        </p:nvSpPr>
        <p:spPr/>
        <p:txBody>
          <a:bodyPr/>
          <a:lstStyle/>
          <a:p>
            <a:fld id="{5784334A-9952-4D49-B8C2-78A6CF4C8897}" type="slidenum">
              <a:rPr lang="en-US" smtClean="0"/>
              <a:t>41</a:t>
            </a:fld>
            <a:endParaRPr lang="en-US"/>
          </a:p>
        </p:txBody>
      </p:sp>
    </p:spTree>
    <p:extLst>
      <p:ext uri="{BB962C8B-B14F-4D97-AF65-F5344CB8AC3E}">
        <p14:creationId xmlns:p14="http://schemas.microsoft.com/office/powerpoint/2010/main" val="8649039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top two terms are the bite variable and main interaction term. For a region with a mean menthol share of 28.1%, sales declined by 2.15 sticks per month in the model where price is not taken into account. </a:t>
            </a:r>
          </a:p>
        </p:txBody>
      </p:sp>
      <p:sp>
        <p:nvSpPr>
          <p:cNvPr id="4" name="Slide Number Placeholder 3"/>
          <p:cNvSpPr>
            <a:spLocks noGrp="1"/>
          </p:cNvSpPr>
          <p:nvPr>
            <p:ph type="sldNum" sz="quarter" idx="5"/>
          </p:nvPr>
        </p:nvSpPr>
        <p:spPr/>
        <p:txBody>
          <a:bodyPr/>
          <a:lstStyle/>
          <a:p>
            <a:fld id="{5784334A-9952-4D49-B8C2-78A6CF4C8897}" type="slidenum">
              <a:rPr lang="en-US" smtClean="0"/>
              <a:t>42</a:t>
            </a:fld>
            <a:endParaRPr lang="en-US"/>
          </a:p>
        </p:txBody>
      </p:sp>
    </p:spTree>
    <p:extLst>
      <p:ext uri="{BB962C8B-B14F-4D97-AF65-F5344CB8AC3E}">
        <p14:creationId xmlns:p14="http://schemas.microsoft.com/office/powerpoint/2010/main" val="3370776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lots of words to describe regulation, regulatory policy, and policy preferences. Some of these words are imbued with positive emotions, others are decisively more negative. However, a language of comparative regulation has mostly been missing from the collective vocabulary of public policy scholar. Without such a language our discussions around policy preferences are not precise and are often characterized by opponents on different sides of regulatory policy issue not being able to agree on descriptions for their own position.</a:t>
            </a:r>
          </a:p>
        </p:txBody>
      </p:sp>
      <p:sp>
        <p:nvSpPr>
          <p:cNvPr id="4" name="Slide Number Placeholder 3"/>
          <p:cNvSpPr>
            <a:spLocks noGrp="1"/>
          </p:cNvSpPr>
          <p:nvPr>
            <p:ph type="sldNum" sz="quarter" idx="5"/>
          </p:nvPr>
        </p:nvSpPr>
        <p:spPr/>
        <p:txBody>
          <a:bodyPr/>
          <a:lstStyle/>
          <a:p>
            <a:fld id="{5784334A-9952-4D49-B8C2-78A6CF4C8897}" type="slidenum">
              <a:rPr lang="en-US" smtClean="0"/>
              <a:t>7</a:t>
            </a:fld>
            <a:endParaRPr lang="en-US"/>
          </a:p>
        </p:txBody>
      </p:sp>
    </p:spTree>
    <p:extLst>
      <p:ext uri="{BB962C8B-B14F-4D97-AF65-F5344CB8AC3E}">
        <p14:creationId xmlns:p14="http://schemas.microsoft.com/office/powerpoint/2010/main" val="462210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4334A-9952-4D49-B8C2-78A6CF4C8897}" type="slidenum">
              <a:rPr lang="en-US" smtClean="0"/>
              <a:t>44</a:t>
            </a:fld>
            <a:endParaRPr lang="en-US"/>
          </a:p>
        </p:txBody>
      </p:sp>
    </p:spTree>
    <p:extLst>
      <p:ext uri="{BB962C8B-B14F-4D97-AF65-F5344CB8AC3E}">
        <p14:creationId xmlns:p14="http://schemas.microsoft.com/office/powerpoint/2010/main" val="29183572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Access to this sort of data, especially outside of the US, is prohibitively expensive</a:t>
            </a:r>
          </a:p>
          <a:p>
            <a:endParaRPr lang="en-US" dirty="0"/>
          </a:p>
        </p:txBody>
      </p:sp>
      <p:sp>
        <p:nvSpPr>
          <p:cNvPr id="4" name="Slide Number Placeholder 3"/>
          <p:cNvSpPr>
            <a:spLocks noGrp="1"/>
          </p:cNvSpPr>
          <p:nvPr>
            <p:ph type="sldNum" sz="quarter" idx="5"/>
          </p:nvPr>
        </p:nvSpPr>
        <p:spPr/>
        <p:txBody>
          <a:bodyPr/>
          <a:lstStyle/>
          <a:p>
            <a:fld id="{5784334A-9952-4D49-B8C2-78A6CF4C8897}" type="slidenum">
              <a:rPr lang="en-US" smtClean="0"/>
              <a:t>47</a:t>
            </a:fld>
            <a:endParaRPr lang="en-US"/>
          </a:p>
        </p:txBody>
      </p:sp>
    </p:spTree>
    <p:extLst>
      <p:ext uri="{BB962C8B-B14F-4D97-AF65-F5344CB8AC3E}">
        <p14:creationId xmlns:p14="http://schemas.microsoft.com/office/powerpoint/2010/main" val="11986504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see if similar findings are reached compared to temporary bans</a:t>
            </a:r>
          </a:p>
        </p:txBody>
      </p:sp>
      <p:sp>
        <p:nvSpPr>
          <p:cNvPr id="4" name="Slide Number Placeholder 3"/>
          <p:cNvSpPr>
            <a:spLocks noGrp="1"/>
          </p:cNvSpPr>
          <p:nvPr>
            <p:ph type="sldNum" sz="quarter" idx="5"/>
          </p:nvPr>
        </p:nvSpPr>
        <p:spPr/>
        <p:txBody>
          <a:bodyPr/>
          <a:lstStyle/>
          <a:p>
            <a:fld id="{5784334A-9952-4D49-B8C2-78A6CF4C8897}" type="slidenum">
              <a:rPr lang="en-US" smtClean="0"/>
              <a:t>48</a:t>
            </a:fld>
            <a:endParaRPr lang="en-US"/>
          </a:p>
        </p:txBody>
      </p:sp>
    </p:spTree>
    <p:extLst>
      <p:ext uri="{BB962C8B-B14F-4D97-AF65-F5344CB8AC3E}">
        <p14:creationId xmlns:p14="http://schemas.microsoft.com/office/powerpoint/2010/main" val="36430414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4334A-9952-4D49-B8C2-78A6CF4C8897}" type="slidenum">
              <a:rPr lang="en-US" smtClean="0"/>
              <a:t>49</a:t>
            </a:fld>
            <a:endParaRPr lang="en-US"/>
          </a:p>
        </p:txBody>
      </p:sp>
    </p:spTree>
    <p:extLst>
      <p:ext uri="{BB962C8B-B14F-4D97-AF65-F5344CB8AC3E}">
        <p14:creationId xmlns:p14="http://schemas.microsoft.com/office/powerpoint/2010/main" val="32873982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Notably, the removal of MA does not meaningfully affect the estimates of the effects of partial bans on cigarette sales. The only significant effect is a decline in old brand sales, which looks spurious an unimportant to us.</a:t>
            </a:r>
          </a:p>
        </p:txBody>
      </p:sp>
      <p:sp>
        <p:nvSpPr>
          <p:cNvPr id="4" name="Slide Number Placeholder 3"/>
          <p:cNvSpPr>
            <a:spLocks noGrp="1"/>
          </p:cNvSpPr>
          <p:nvPr>
            <p:ph type="sldNum" sz="quarter" idx="5"/>
          </p:nvPr>
        </p:nvSpPr>
        <p:spPr/>
        <p:txBody>
          <a:bodyPr/>
          <a:lstStyle/>
          <a:p>
            <a:fld id="{5784334A-9952-4D49-B8C2-78A6CF4C8897}" type="slidenum">
              <a:rPr lang="en-US" smtClean="0"/>
              <a:t>51</a:t>
            </a:fld>
            <a:endParaRPr lang="en-US"/>
          </a:p>
        </p:txBody>
      </p:sp>
    </p:spTree>
    <p:extLst>
      <p:ext uri="{BB962C8B-B14F-4D97-AF65-F5344CB8AC3E}">
        <p14:creationId xmlns:p14="http://schemas.microsoft.com/office/powerpoint/2010/main" val="3739866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top, EVALI directly decreased total e-cigarette sales, while a total ban decimated the e-cigarette market. Oddly, the partial bans seem to appear to only have a small effect on sales in these results, but we believe that is due to some confounding from MA as I’ll explain on the next slide. We find that total sales rose as the weather got colder, and fell as prices got higher. In a first, we also find that e-cigarette sales declined in response to T21 passage. Finally, Distribution variables indicate that total distribution and JUUL fruit distribution were associated with rising total sales of e-cigarettes.</a:t>
            </a:r>
          </a:p>
        </p:txBody>
      </p:sp>
      <p:sp>
        <p:nvSpPr>
          <p:cNvPr id="4" name="Slide Number Placeholder 3"/>
          <p:cNvSpPr>
            <a:spLocks noGrp="1"/>
          </p:cNvSpPr>
          <p:nvPr>
            <p:ph type="sldNum" sz="quarter" idx="5"/>
          </p:nvPr>
        </p:nvSpPr>
        <p:spPr/>
        <p:txBody>
          <a:bodyPr/>
          <a:lstStyle/>
          <a:p>
            <a:fld id="{5784334A-9952-4D49-B8C2-78A6CF4C8897}" type="slidenum">
              <a:rPr lang="en-US" smtClean="0"/>
              <a:t>55</a:t>
            </a:fld>
            <a:endParaRPr lang="en-US"/>
          </a:p>
        </p:txBody>
      </p:sp>
    </p:spTree>
    <p:extLst>
      <p:ext uri="{BB962C8B-B14F-4D97-AF65-F5344CB8AC3E}">
        <p14:creationId xmlns:p14="http://schemas.microsoft.com/office/powerpoint/2010/main" val="23468593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Massachusetts is excluded from the study sample, the effect of state partial bans becomes significant and negative. This sensitivity test is important because Massachusetts adopting a partial ban represented moving from a prohibitionist policy to a contractionist policy while in other states the partial ban represented a move from a permissive policy to contractionist. We see negative effects on sales of all e-cigarettes expect Tobacco flavor once MA is removed.</a:t>
            </a:r>
          </a:p>
        </p:txBody>
      </p:sp>
      <p:sp>
        <p:nvSpPr>
          <p:cNvPr id="4" name="Slide Number Placeholder 3"/>
          <p:cNvSpPr>
            <a:spLocks noGrp="1"/>
          </p:cNvSpPr>
          <p:nvPr>
            <p:ph type="sldNum" sz="quarter" idx="5"/>
          </p:nvPr>
        </p:nvSpPr>
        <p:spPr/>
        <p:txBody>
          <a:bodyPr/>
          <a:lstStyle/>
          <a:p>
            <a:fld id="{5784334A-9952-4D49-B8C2-78A6CF4C8897}" type="slidenum">
              <a:rPr lang="en-US" smtClean="0"/>
              <a:t>56</a:t>
            </a:fld>
            <a:endParaRPr lang="en-US"/>
          </a:p>
        </p:txBody>
      </p:sp>
    </p:spTree>
    <p:extLst>
      <p:ext uri="{BB962C8B-B14F-4D97-AF65-F5344CB8AC3E}">
        <p14:creationId xmlns:p14="http://schemas.microsoft.com/office/powerpoint/2010/main" val="36691081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Oddly, sales of cigarettes are down during the EVALI outbreak. There isn’t a good pattern here to explain this, so I’ll leave it be for the moment. Most interesting to us is the policy-related changes. We see a state total e-cigarette sales ban is associated with higher cigarette sales, with the effect size being largest for disproportionately young cigarette brands followed by age proportionate brands, and no effect for disproportionately old brands. This is what we’d expect to see if young-skewing vapers suddenly had to move to cigarettes to get their nicotine fix. Also of import, we do not observe an increase in sales of any cigarette group due to a partial ban on e-cigarettes, even though we saw e-cigarette sales tumble in response to these policies everywhere except MA. Beyond this, we see again that T21 caused declines in the sale of young cigarette brands, and that cigarette sales still respond to price and changes in the weather. Interestingly, young cigarette brand sales seem to be more responsive to the weather, but that’s a vein for future work!</a:t>
            </a:r>
          </a:p>
        </p:txBody>
      </p:sp>
      <p:sp>
        <p:nvSpPr>
          <p:cNvPr id="4" name="Slide Number Placeholder 3"/>
          <p:cNvSpPr>
            <a:spLocks noGrp="1"/>
          </p:cNvSpPr>
          <p:nvPr>
            <p:ph type="sldNum" sz="quarter" idx="5"/>
          </p:nvPr>
        </p:nvSpPr>
        <p:spPr/>
        <p:txBody>
          <a:bodyPr/>
          <a:lstStyle/>
          <a:p>
            <a:fld id="{5784334A-9952-4D49-B8C2-78A6CF4C8897}" type="slidenum">
              <a:rPr lang="en-US" smtClean="0"/>
              <a:t>57</a:t>
            </a:fld>
            <a:endParaRPr lang="en-US"/>
          </a:p>
        </p:txBody>
      </p:sp>
    </p:spTree>
    <p:extLst>
      <p:ext uri="{BB962C8B-B14F-4D97-AF65-F5344CB8AC3E}">
        <p14:creationId xmlns:p14="http://schemas.microsoft.com/office/powerpoint/2010/main" val="40222299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Notably, the removal of MA does not meaningfully affect the estimates of the effects of partial bans on cigarette sales. The only significant effect is a decline in old brand sales, which looks spurious an unimportant to us.</a:t>
            </a:r>
          </a:p>
        </p:txBody>
      </p:sp>
      <p:sp>
        <p:nvSpPr>
          <p:cNvPr id="4" name="Slide Number Placeholder 3"/>
          <p:cNvSpPr>
            <a:spLocks noGrp="1"/>
          </p:cNvSpPr>
          <p:nvPr>
            <p:ph type="sldNum" sz="quarter" idx="5"/>
          </p:nvPr>
        </p:nvSpPr>
        <p:spPr/>
        <p:txBody>
          <a:bodyPr/>
          <a:lstStyle/>
          <a:p>
            <a:fld id="{5784334A-9952-4D49-B8C2-78A6CF4C8897}" type="slidenum">
              <a:rPr lang="en-US" smtClean="0"/>
              <a:t>58</a:t>
            </a:fld>
            <a:endParaRPr lang="en-US"/>
          </a:p>
        </p:txBody>
      </p:sp>
    </p:spTree>
    <p:extLst>
      <p:ext uri="{BB962C8B-B14F-4D97-AF65-F5344CB8AC3E}">
        <p14:creationId xmlns:p14="http://schemas.microsoft.com/office/powerpoint/2010/main" val="2505528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Derived from my upcoming dissertation book </a:t>
            </a:r>
            <a:r>
              <a:rPr lang="en-US" i="1" dirty="0"/>
              <a:t>Vape-Filled Rooms </a:t>
            </a:r>
            <a:r>
              <a:rPr lang="en-US" dirty="0"/>
              <a:t>(University of Toronto Press exp. 2023. I do not consider myself to be an economist, I’m a political scientist who has trained in close proximity to health services researchers, epidemiologists and economists. </a:t>
            </a:r>
            <a:r>
              <a:rPr lang="en-US" sz="1200" dirty="0">
                <a:effectLst/>
                <a:latin typeface="Calibri" panose="020F0502020204030204" pitchFamily="34" charset="0"/>
                <a:ea typeface="Calibri" panose="020F0502020204030204" pitchFamily="34" charset="0"/>
                <a:cs typeface="Times New Roman" panose="02020603050405020304" pitchFamily="18" charset="0"/>
              </a:rPr>
              <a:t>I take the economists at their word that markets must be regulated to resolve market failures. I argue that any market failure has an implicit remedy via policies that intend to alter the size of a given market. </a:t>
            </a:r>
            <a:endParaRPr lang="en-US" dirty="0"/>
          </a:p>
          <a:p>
            <a:r>
              <a:rPr lang="en-US" sz="1200" dirty="0"/>
              <a:t>We need language to accurately communicate regulatory policy positions across markets, place, time and domain</a:t>
            </a:r>
          </a:p>
          <a:p>
            <a:r>
              <a:rPr lang="en-US" sz="1200" dirty="0"/>
              <a:t>If all regulations resolve a market failure </a:t>
            </a:r>
            <a:r>
              <a:rPr lang="en-US" sz="1200" dirty="0">
                <a:sym typeface="Wingdings" panose="05000000000000000000" pitchFamily="2" charset="2"/>
              </a:rPr>
              <a:t></a:t>
            </a:r>
            <a:r>
              <a:rPr lang="en-US" sz="1200" dirty="0"/>
              <a:t> all regulations and policy preferences possess an intended effect on market size in the future relative to the present</a:t>
            </a:r>
          </a:p>
          <a:p>
            <a:r>
              <a:rPr lang="en-US" sz="1200" dirty="0"/>
              <a:t>This intended effect is referred to as a </a:t>
            </a:r>
            <a:r>
              <a:rPr lang="en-US" sz="1200" b="1" u="sng" dirty="0"/>
              <a:t>regulatory stance</a:t>
            </a:r>
          </a:p>
          <a:p>
            <a:endParaRPr lang="en-US" dirty="0"/>
          </a:p>
        </p:txBody>
      </p:sp>
      <p:sp>
        <p:nvSpPr>
          <p:cNvPr id="4" name="Slide Number Placeholder 3"/>
          <p:cNvSpPr>
            <a:spLocks noGrp="1"/>
          </p:cNvSpPr>
          <p:nvPr>
            <p:ph type="sldNum" sz="quarter" idx="5"/>
          </p:nvPr>
        </p:nvSpPr>
        <p:spPr/>
        <p:txBody>
          <a:bodyPr/>
          <a:lstStyle/>
          <a:p>
            <a:fld id="{5784334A-9952-4D49-B8C2-78A6CF4C8897}" type="slidenum">
              <a:rPr lang="en-US" smtClean="0"/>
              <a:t>8</a:t>
            </a:fld>
            <a:endParaRPr lang="en-US"/>
          </a:p>
        </p:txBody>
      </p:sp>
    </p:spTree>
    <p:extLst>
      <p:ext uri="{BB962C8B-B14F-4D97-AF65-F5344CB8AC3E}">
        <p14:creationId xmlns:p14="http://schemas.microsoft.com/office/powerpoint/2010/main" val="5506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 use a refinement of political scientist Robert Paarlberg’s framework developed to describe diverging regulatory policy towards genetically modified foods that I refer to as the range of regulatory stances. The primary measure</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used to determine a regulatory stance of a given jurisdiction towards a given market is the intended size of a market as a share of an economy in the future compared to the present. I argue that a regulatory stance can be determined for any market in any jurisdiction at any time. By assessing the competitive advantages and disadvantages provided to each market compared to its close substitute market (I argue one always exists) we can get an idea of the intended size of a market in the future compared to the present. The range of regulatory stances extends from prohibitionist stances which aim to decrease a markets size to zero all the way to universalist which seeks to expand a market to the largest extent possible. I believe that most markets are typically subject to a regulatory stance in between these extremes, wherein some markets receive a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contractionist</a:t>
            </a:r>
            <a:r>
              <a:rPr lang="en-US" sz="1200" dirty="0">
                <a:effectLst/>
                <a:latin typeface="Calibri" panose="020F0502020204030204" pitchFamily="34" charset="0"/>
                <a:ea typeface="Calibri" panose="020F0502020204030204" pitchFamily="34" charset="0"/>
                <a:cs typeface="Times New Roman" panose="02020603050405020304" pitchFamily="18" charset="0"/>
              </a:rPr>
              <a:t> stance that seeks to decrease the size of a market while other are subject to expansionist stances that seek to increase the size of a market. Other markets are not subject to a size preference or provided explicit advantages or disadvantages and are deemed subject to a permissive stance.</a:t>
            </a:r>
          </a:p>
          <a:p>
            <a:endParaRPr lang="en-US" dirty="0"/>
          </a:p>
        </p:txBody>
      </p:sp>
      <p:sp>
        <p:nvSpPr>
          <p:cNvPr id="4" name="Slide Number Placeholder 3"/>
          <p:cNvSpPr>
            <a:spLocks noGrp="1"/>
          </p:cNvSpPr>
          <p:nvPr>
            <p:ph type="sldNum" sz="quarter" idx="5"/>
          </p:nvPr>
        </p:nvSpPr>
        <p:spPr/>
        <p:txBody>
          <a:bodyPr/>
          <a:lstStyle/>
          <a:p>
            <a:fld id="{5784334A-9952-4D49-B8C2-78A6CF4C8897}" type="slidenum">
              <a:rPr lang="en-US" smtClean="0"/>
              <a:t>9</a:t>
            </a:fld>
            <a:endParaRPr lang="en-US"/>
          </a:p>
        </p:txBody>
      </p:sp>
    </p:spTree>
    <p:extLst>
      <p:ext uri="{BB962C8B-B14F-4D97-AF65-F5344CB8AC3E}">
        <p14:creationId xmlns:p14="http://schemas.microsoft.com/office/powerpoint/2010/main" val="2070841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as an example, I create market division and policy domain charts to organize the application of the regulatory stances concept. If we look at two close substitute markets cigarettes and e-cigarettes (I’m taking this as an empirical reality for argument’s sake) we can see an example of how a regulatory policy, that say limited sales of say non-tobacco pod-mod e-cigarettes would create competitive advantages and disadvantages for different market divisions, thereby leading to changes in market size over time. I envision these policies as arising from actions across different policy domains like public usage or pricing. Some policy decisions in certain domains could be more consequential than others, but I believe that when looking across a wide enough array of policy we can glean the regulatory stance for a given market division. As regulations are further developed to say ban the use of filters in cigarettes</a:t>
            </a:r>
          </a:p>
        </p:txBody>
      </p:sp>
      <p:sp>
        <p:nvSpPr>
          <p:cNvPr id="4" name="Slide Number Placeholder 3"/>
          <p:cNvSpPr>
            <a:spLocks noGrp="1"/>
          </p:cNvSpPr>
          <p:nvPr>
            <p:ph type="sldNum" sz="quarter" idx="5"/>
          </p:nvPr>
        </p:nvSpPr>
        <p:spPr/>
        <p:txBody>
          <a:bodyPr/>
          <a:lstStyle/>
          <a:p>
            <a:fld id="{5784334A-9952-4D49-B8C2-78A6CF4C8897}" type="slidenum">
              <a:rPr lang="en-US" smtClean="0"/>
              <a:t>10</a:t>
            </a:fld>
            <a:endParaRPr lang="en-US"/>
          </a:p>
        </p:txBody>
      </p:sp>
    </p:spTree>
    <p:extLst>
      <p:ext uri="{BB962C8B-B14F-4D97-AF65-F5344CB8AC3E}">
        <p14:creationId xmlns:p14="http://schemas.microsoft.com/office/powerpoint/2010/main" val="3043523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regulations are further developed to say ban the use of filters in cigarettes, then we might see that changing a product standard to prohibit one product would cause another product to grow and place further downward pressure on a market as a whole. The regulatory stances concept is flexible enough to be able to prioritize effects in one domain over others to produce and overall regulatory stance.</a:t>
            </a:r>
          </a:p>
        </p:txBody>
      </p:sp>
      <p:sp>
        <p:nvSpPr>
          <p:cNvPr id="4" name="Slide Number Placeholder 3"/>
          <p:cNvSpPr>
            <a:spLocks noGrp="1"/>
          </p:cNvSpPr>
          <p:nvPr>
            <p:ph type="sldNum" sz="quarter" idx="5"/>
          </p:nvPr>
        </p:nvSpPr>
        <p:spPr/>
        <p:txBody>
          <a:bodyPr/>
          <a:lstStyle/>
          <a:p>
            <a:fld id="{5784334A-9952-4D49-B8C2-78A6CF4C8897}" type="slidenum">
              <a:rPr lang="en-US" smtClean="0"/>
              <a:t>11</a:t>
            </a:fld>
            <a:endParaRPr lang="en-US"/>
          </a:p>
        </p:txBody>
      </p:sp>
    </p:spTree>
    <p:extLst>
      <p:ext uri="{BB962C8B-B14F-4D97-AF65-F5344CB8AC3E}">
        <p14:creationId xmlns:p14="http://schemas.microsoft.com/office/powerpoint/2010/main" val="958837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sum, I believe that regulatory stances concretely define and actuate a concept in comparative regulation that c</a:t>
            </a:r>
            <a:r>
              <a:rPr lang="en-US" sz="1200" dirty="0"/>
              <a:t>an clearly articulate policy preferences, positions, and effects. We can and should use regulatory stances to open discussions of comparative regulation to a wider range markets and disciplines. The top reasons why we should use regulatory stances are as follows: A regulatory stance always exists for all markets in all places. Lessons can be drawn from anywhere &lt;click&gt; A regulatory stance for a given market has inherent meaning and is not derogatory, meaning policy stakeholders should be able to identify one another’s positions without causing unnecessary hurt or miscommunication. &lt;click&gt; And in doing such policy preference articulation, attention is focused on especially market size which I view to be a productive lens for policy innovation. For example, in the realm of e-cigarettes and cigarette regulation, we speak ad nauseum about gateway effects and directionality between e-cigarette and cigarette use. Once we accept that the two products are substitutes, then we might view a gateway effect between them not as an unalterable law of physics but as a product of regulatory policy choices. If we want there to be no gateway effects from e-cigarettes to cigarettes, then quickly contracting the market for cigarettes seems like a good way to get rid of worrisome gateway effects.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5784334A-9952-4D49-B8C2-78A6CF4C8897}" type="slidenum">
              <a:rPr lang="en-US" smtClean="0"/>
              <a:t>12</a:t>
            </a:fld>
            <a:endParaRPr lang="en-US"/>
          </a:p>
        </p:txBody>
      </p:sp>
    </p:spTree>
    <p:extLst>
      <p:ext uri="{BB962C8B-B14F-4D97-AF65-F5344CB8AC3E}">
        <p14:creationId xmlns:p14="http://schemas.microsoft.com/office/powerpoint/2010/main" val="973782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I’ll speak about my first empirical piece, which was published in the journal Tobacco Control last month. I worked on this piece with Zach Cahn, Megan Diaz, Barbara </a:t>
            </a:r>
            <a:r>
              <a:rPr lang="en-US" dirty="0" err="1"/>
              <a:t>Schillo</a:t>
            </a:r>
            <a:r>
              <a:rPr lang="en-US" dirty="0"/>
              <a:t>, Emily Donovan, and Donna Vallone. The last four authors work for the Truth Initiative’s Schroeder Institute. Zach and I started work on this paper while we were employees of American Cancer Society Inc.</a:t>
            </a:r>
          </a:p>
        </p:txBody>
      </p:sp>
      <p:sp>
        <p:nvSpPr>
          <p:cNvPr id="4" name="Slide Number Placeholder 3"/>
          <p:cNvSpPr>
            <a:spLocks noGrp="1"/>
          </p:cNvSpPr>
          <p:nvPr>
            <p:ph type="sldNum" sz="quarter" idx="5"/>
          </p:nvPr>
        </p:nvSpPr>
        <p:spPr/>
        <p:txBody>
          <a:bodyPr/>
          <a:lstStyle/>
          <a:p>
            <a:fld id="{5784334A-9952-4D49-B8C2-78A6CF4C8897}" type="slidenum">
              <a:rPr lang="en-US" smtClean="0"/>
              <a:t>13</a:t>
            </a:fld>
            <a:endParaRPr lang="en-US"/>
          </a:p>
        </p:txBody>
      </p:sp>
    </p:spTree>
    <p:extLst>
      <p:ext uri="{BB962C8B-B14F-4D97-AF65-F5344CB8AC3E}">
        <p14:creationId xmlns:p14="http://schemas.microsoft.com/office/powerpoint/2010/main" val="27571148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13" name="Rectangle 12"/>
          <p:cNvSpPr/>
          <p:nvPr/>
        </p:nvSpPr>
        <p:spPr>
          <a:xfrm>
            <a:off x="0" y="0"/>
            <a:ext cx="12192000" cy="4572001"/>
          </a:xfrm>
          <a:prstGeom prst="rect">
            <a:avLst/>
          </a:prstGeom>
          <a:blipFill dpi="0" rotWithShape="1">
            <a:blip r:embed="rId2">
              <a:duotone>
                <a:schemeClr val="accent2">
                  <a:shade val="45000"/>
                  <a:satMod val="135000"/>
                </a:schemeClr>
                <a:prstClr val="white"/>
              </a:duotone>
            </a:blip>
            <a:srcRect/>
            <a:tile tx="-393700" ty="-82550" sx="35000" sy="35000" flip="none" algn="tl"/>
          </a:blip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0" y="0"/>
            <a:ext cx="12192000" cy="4572000"/>
          </a:xfrm>
          <a:prstGeom prst="rect">
            <a:avLst/>
          </a:prstGeom>
          <a:blipFill dpi="0" rotWithShape="1">
            <a:blip r:embed="rId2">
              <a:duotone>
                <a:schemeClr val="accent1">
                  <a:shade val="45000"/>
                  <a:satMod val="135000"/>
                </a:schemeClr>
                <a:prstClr val="white"/>
              </a:duotone>
            </a:blip>
            <a:srcRect/>
            <a:tile tx="-393700" ty="-82550" sx="35000" sy="3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1/7/2022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1/7/2022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1/7/2022</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8" name="Straight Connector 7"/>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4.svg"/><Relationship Id="rId3" Type="http://schemas.openxmlformats.org/officeDocument/2006/relationships/image" Target="../media/image23.png"/><Relationship Id="rId7" Type="http://schemas.openxmlformats.org/officeDocument/2006/relationships/image" Target="../media/image29.png"/><Relationship Id="rId12"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6.svg"/><Relationship Id="rId11" Type="http://schemas.openxmlformats.org/officeDocument/2006/relationships/image" Target="../media/image27.png"/><Relationship Id="rId5" Type="http://schemas.openxmlformats.org/officeDocument/2006/relationships/image" Target="../media/image25.png"/><Relationship Id="rId10" Type="http://schemas.openxmlformats.org/officeDocument/2006/relationships/image" Target="../media/image32.svg"/><Relationship Id="rId4" Type="http://schemas.openxmlformats.org/officeDocument/2006/relationships/image" Target="../media/image24.sv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svg"/></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thaitribune.org/contents/detail/307?content_id=36963" TargetMode="Externa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3" Type="http://schemas.openxmlformats.org/officeDocument/2006/relationships/hyperlink" Target="https://en.wikipedia.org/wiki/Truth_Initiative" TargetMode="Externa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23.xml.rels><?xml version="1.0" encoding="UTF-8" standalone="yes"?>
<Relationships xmlns="http://schemas.openxmlformats.org/package/2006/relationships"><Relationship Id="rId8" Type="http://schemas.openxmlformats.org/officeDocument/2006/relationships/image" Target="../media/image54.jpg"/><Relationship Id="rId13" Type="http://schemas.openxmlformats.org/officeDocument/2006/relationships/image" Target="../media/image59.jpg"/><Relationship Id="rId3" Type="http://schemas.openxmlformats.org/officeDocument/2006/relationships/image" Target="../media/image49.png"/><Relationship Id="rId7" Type="http://schemas.openxmlformats.org/officeDocument/2006/relationships/image" Target="../media/image53.jpg"/><Relationship Id="rId12" Type="http://schemas.openxmlformats.org/officeDocument/2006/relationships/image" Target="../media/image58.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2.jpg"/><Relationship Id="rId11" Type="http://schemas.openxmlformats.org/officeDocument/2006/relationships/image" Target="../media/image57.png"/><Relationship Id="rId5" Type="http://schemas.openxmlformats.org/officeDocument/2006/relationships/image" Target="../media/image51.jpg"/><Relationship Id="rId10" Type="http://schemas.openxmlformats.org/officeDocument/2006/relationships/image" Target="../media/image56.jpg"/><Relationship Id="rId4" Type="http://schemas.openxmlformats.org/officeDocument/2006/relationships/image" Target="../media/image50.jpg"/><Relationship Id="rId9" Type="http://schemas.openxmlformats.org/officeDocument/2006/relationships/image" Target="../media/image55.jpg"/><Relationship Id="rId14" Type="http://schemas.openxmlformats.org/officeDocument/2006/relationships/image" Target="../media/image6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1.tiff"/></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3.t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40.png"/><Relationship Id="rId7"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41.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sv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 Id="rId9" Type="http://schemas.openxmlformats.org/officeDocument/2006/relationships/image" Target="../media/image73.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7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bit.ly/3mYwhc7"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16">
            <a:extLst>
              <a:ext uri="{FF2B5EF4-FFF2-40B4-BE49-F238E27FC236}">
                <a16:creationId xmlns:a16="http://schemas.microsoft.com/office/drawing/2014/main" id="{1579DD07-B6CD-4C04-8A4A-3B92CE8C8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custGeom>
            <a:avLst/>
            <a:gdLst>
              <a:gd name="connsiteX0" fmla="*/ 0 w 3096136"/>
              <a:gd name="connsiteY0" fmla="*/ 0 h 5856137"/>
              <a:gd name="connsiteX1" fmla="*/ 3096136 w 3096136"/>
              <a:gd name="connsiteY1" fmla="*/ 0 h 5856137"/>
              <a:gd name="connsiteX2" fmla="*/ 3096136 w 3096136"/>
              <a:gd name="connsiteY2" fmla="*/ 5856137 h 5856137"/>
              <a:gd name="connsiteX3" fmla="*/ 0 w 3096136"/>
              <a:gd name="connsiteY3" fmla="*/ 5856137 h 5856137"/>
            </a:gdLst>
            <a:ahLst/>
            <a:cxnLst>
              <a:cxn ang="0">
                <a:pos x="connsiteX0" y="connsiteY0"/>
              </a:cxn>
              <a:cxn ang="0">
                <a:pos x="connsiteX1" y="connsiteY1"/>
              </a:cxn>
              <a:cxn ang="0">
                <a:pos x="connsiteX2" y="connsiteY2"/>
              </a:cxn>
              <a:cxn ang="0">
                <a:pos x="connsiteX3" y="connsiteY3"/>
              </a:cxn>
            </a:cxnLst>
            <a:rect l="l" t="t" r="r" b="b"/>
            <a:pathLst>
              <a:path w="3096136" h="5856137">
                <a:moveTo>
                  <a:pt x="0" y="0"/>
                </a:moveTo>
                <a:lnTo>
                  <a:pt x="3096136" y="0"/>
                </a:lnTo>
                <a:lnTo>
                  <a:pt x="3096136" y="5856137"/>
                </a:lnTo>
                <a:lnTo>
                  <a:pt x="0" y="5856137"/>
                </a:lnTo>
                <a:close/>
              </a:path>
            </a:pathLst>
          </a:custGeom>
          <a:blipFill dpi="0" rotWithShape="1">
            <a:blip r:embed="rId2">
              <a:duotone>
                <a:schemeClr val="accent1">
                  <a:shade val="45000"/>
                  <a:satMod val="135000"/>
                </a:schemeClr>
                <a:prstClr val="white"/>
              </a:duotone>
            </a:blip>
            <a:srcRect/>
            <a:tile tx="0" ty="0" sx="65000" sy="65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endParaRPr>
          </a:p>
        </p:txBody>
      </p:sp>
      <p:sp>
        <p:nvSpPr>
          <p:cNvPr id="10" name="Rectangle 9">
            <a:extLst>
              <a:ext uri="{FF2B5EF4-FFF2-40B4-BE49-F238E27FC236}">
                <a16:creationId xmlns:a16="http://schemas.microsoft.com/office/drawing/2014/main" id="{36A995F0-906C-4573-A739-16EED217D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9343" y="620720"/>
            <a:ext cx="6442480" cy="559316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D05D4C-4E31-4CA4-970A-E2F31413BBD0}"/>
              </a:ext>
            </a:extLst>
          </p:cNvPr>
          <p:cNvSpPr>
            <a:spLocks noGrp="1"/>
          </p:cNvSpPr>
          <p:nvPr>
            <p:ph type="ctrTitle"/>
          </p:nvPr>
        </p:nvSpPr>
        <p:spPr>
          <a:xfrm>
            <a:off x="5590120" y="1105351"/>
            <a:ext cx="5477071" cy="3023981"/>
          </a:xfrm>
        </p:spPr>
        <p:txBody>
          <a:bodyPr anchor="b">
            <a:normAutofit/>
          </a:bodyPr>
          <a:lstStyle/>
          <a:p>
            <a:pPr algn="l"/>
            <a:r>
              <a:rPr lang="en-US" sz="4400" dirty="0">
                <a:solidFill>
                  <a:schemeClr val="bg1"/>
                </a:solidFill>
              </a:rPr>
              <a:t>Evaluating the impact of regulatory policies using tobacco sales data</a:t>
            </a:r>
          </a:p>
        </p:txBody>
      </p:sp>
      <p:sp>
        <p:nvSpPr>
          <p:cNvPr id="3" name="Subtitle 2">
            <a:extLst>
              <a:ext uri="{FF2B5EF4-FFF2-40B4-BE49-F238E27FC236}">
                <a16:creationId xmlns:a16="http://schemas.microsoft.com/office/drawing/2014/main" id="{04822072-F33D-4E54-B522-DDCD9B9C1AD3}"/>
              </a:ext>
            </a:extLst>
          </p:cNvPr>
          <p:cNvSpPr>
            <a:spLocks noGrp="1"/>
          </p:cNvSpPr>
          <p:nvPr>
            <p:ph type="subTitle" idx="1"/>
          </p:nvPr>
        </p:nvSpPr>
        <p:spPr>
          <a:xfrm>
            <a:off x="5590120" y="4297556"/>
            <a:ext cx="5477071" cy="1431695"/>
          </a:xfrm>
        </p:spPr>
        <p:txBody>
          <a:bodyPr anchor="t">
            <a:normAutofit/>
          </a:bodyPr>
          <a:lstStyle/>
          <a:p>
            <a:r>
              <a:rPr lang="en-US" sz="1600" dirty="0">
                <a:solidFill>
                  <a:schemeClr val="bg1"/>
                </a:solidFill>
              </a:rPr>
              <a:t>Alex C. Liber PhD</a:t>
            </a:r>
          </a:p>
          <a:p>
            <a:r>
              <a:rPr lang="en-US" sz="1600" dirty="0">
                <a:solidFill>
                  <a:schemeClr val="bg1"/>
                </a:solidFill>
              </a:rPr>
              <a:t>Georgetown University</a:t>
            </a:r>
          </a:p>
          <a:p>
            <a:r>
              <a:rPr lang="en-US" sz="1600" dirty="0">
                <a:solidFill>
                  <a:schemeClr val="bg1"/>
                </a:solidFill>
              </a:rPr>
              <a:t>January 7, 2022</a:t>
            </a:r>
          </a:p>
          <a:p>
            <a:r>
              <a:rPr lang="en-US" sz="1600" dirty="0">
                <a:solidFill>
                  <a:schemeClr val="bg1"/>
                </a:solidFill>
              </a:rPr>
              <a:t>Tobacco Online Policy Seminar</a:t>
            </a:r>
          </a:p>
        </p:txBody>
      </p:sp>
      <p:cxnSp>
        <p:nvCxnSpPr>
          <p:cNvPr id="12" name="Straight Connector 11">
            <a:extLst>
              <a:ext uri="{FF2B5EF4-FFF2-40B4-BE49-F238E27FC236}">
                <a16:creationId xmlns:a16="http://schemas.microsoft.com/office/drawing/2014/main" id="{C3F5F06D-7250-43A5-9B61-0B7F1FD7E3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09960" y="4214336"/>
            <a:ext cx="51206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A366C45-1183-42EF-BEED-91B89978C3B7}"/>
              </a:ext>
            </a:extLst>
          </p:cNvPr>
          <p:cNvPicPr>
            <a:picLocks noChangeAspect="1"/>
          </p:cNvPicPr>
          <p:nvPr/>
        </p:nvPicPr>
        <p:blipFill>
          <a:blip r:embed="rId3">
            <a:clrChange>
              <a:clrFrom>
                <a:srgbClr val="002D62"/>
              </a:clrFrom>
              <a:clrTo>
                <a:srgbClr val="002D62">
                  <a:alpha val="0"/>
                </a:srgbClr>
              </a:clrTo>
            </a:clrChange>
            <a:extLst>
              <a:ext uri="{28A0092B-C50C-407E-A947-70E740481C1C}">
                <a14:useLocalDpi xmlns:a14="http://schemas.microsoft.com/office/drawing/2010/main" val="0"/>
              </a:ext>
            </a:extLst>
          </a:blip>
          <a:stretch>
            <a:fillRect/>
          </a:stretch>
        </p:blipFill>
        <p:spPr>
          <a:xfrm>
            <a:off x="5105488" y="601448"/>
            <a:ext cx="3853813" cy="1133475"/>
          </a:xfrm>
          <a:prstGeom prst="rect">
            <a:avLst/>
          </a:prstGeom>
        </p:spPr>
      </p:pic>
    </p:spTree>
    <p:extLst>
      <p:ext uri="{BB962C8B-B14F-4D97-AF65-F5344CB8AC3E}">
        <p14:creationId xmlns:p14="http://schemas.microsoft.com/office/powerpoint/2010/main" val="954570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0C155-A87B-449C-9009-32BD3BBF336E}"/>
              </a:ext>
            </a:extLst>
          </p:cNvPr>
          <p:cNvSpPr>
            <a:spLocks noGrp="1"/>
          </p:cNvSpPr>
          <p:nvPr>
            <p:ph type="title"/>
          </p:nvPr>
        </p:nvSpPr>
        <p:spPr/>
        <p:txBody>
          <a:bodyPr/>
          <a:lstStyle/>
          <a:p>
            <a:r>
              <a:rPr lang="en-US" dirty="0"/>
              <a:t>An Example Application</a:t>
            </a:r>
          </a:p>
        </p:txBody>
      </p:sp>
      <p:sp>
        <p:nvSpPr>
          <p:cNvPr id="7" name="Rectangle: Rounded Corners 6">
            <a:extLst>
              <a:ext uri="{FF2B5EF4-FFF2-40B4-BE49-F238E27FC236}">
                <a16:creationId xmlns:a16="http://schemas.microsoft.com/office/drawing/2014/main" id="{72A8E431-4560-4B0F-9B17-ABA353C06A2C}"/>
              </a:ext>
            </a:extLst>
          </p:cNvPr>
          <p:cNvSpPr/>
          <p:nvPr/>
        </p:nvSpPr>
        <p:spPr>
          <a:xfrm>
            <a:off x="8765716" y="2132091"/>
            <a:ext cx="2926080" cy="34656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000" dirty="0"/>
              <a:t>Policy Domains</a:t>
            </a:r>
          </a:p>
        </p:txBody>
      </p:sp>
      <p:sp>
        <p:nvSpPr>
          <p:cNvPr id="8" name="Rectangle: Rounded Corners 7">
            <a:extLst>
              <a:ext uri="{FF2B5EF4-FFF2-40B4-BE49-F238E27FC236}">
                <a16:creationId xmlns:a16="http://schemas.microsoft.com/office/drawing/2014/main" id="{F70798DB-124E-4C4B-8497-098EF2BA4154}"/>
              </a:ext>
            </a:extLst>
          </p:cNvPr>
          <p:cNvSpPr/>
          <p:nvPr/>
        </p:nvSpPr>
        <p:spPr>
          <a:xfrm>
            <a:off x="8771357" y="2525917"/>
            <a:ext cx="344371" cy="2833734"/>
          </a:xfrm>
          <a:prstGeom prst="roundRect">
            <a:avLst/>
          </a:prstGeom>
        </p:spPr>
        <p:style>
          <a:lnRef idx="1">
            <a:schemeClr val="accent4"/>
          </a:lnRef>
          <a:fillRef idx="2">
            <a:schemeClr val="accent4"/>
          </a:fillRef>
          <a:effectRef idx="1">
            <a:schemeClr val="accent4"/>
          </a:effectRef>
          <a:fontRef idx="minor">
            <a:schemeClr val="dk1"/>
          </a:fontRef>
        </p:style>
        <p:txBody>
          <a:bodyPr vert="vert270" rtlCol="0" anchor="ctr"/>
          <a:lstStyle/>
          <a:p>
            <a:r>
              <a:rPr lang="en-US" sz="2000" dirty="0"/>
              <a:t>Usage</a:t>
            </a:r>
          </a:p>
        </p:txBody>
      </p:sp>
      <p:sp>
        <p:nvSpPr>
          <p:cNvPr id="9" name="Rectangle: Rounded Corners 8">
            <a:extLst>
              <a:ext uri="{FF2B5EF4-FFF2-40B4-BE49-F238E27FC236}">
                <a16:creationId xmlns:a16="http://schemas.microsoft.com/office/drawing/2014/main" id="{8FBC5648-EBAC-4380-B0F7-509C6B09DF40}"/>
              </a:ext>
            </a:extLst>
          </p:cNvPr>
          <p:cNvSpPr/>
          <p:nvPr/>
        </p:nvSpPr>
        <p:spPr>
          <a:xfrm>
            <a:off x="9416795" y="2525917"/>
            <a:ext cx="344371" cy="2833734"/>
          </a:xfrm>
          <a:prstGeom prst="roundRect">
            <a:avLst/>
          </a:prstGeom>
        </p:spPr>
        <p:style>
          <a:lnRef idx="1">
            <a:schemeClr val="accent1"/>
          </a:lnRef>
          <a:fillRef idx="2">
            <a:schemeClr val="accent1"/>
          </a:fillRef>
          <a:effectRef idx="1">
            <a:schemeClr val="accent1"/>
          </a:effectRef>
          <a:fontRef idx="minor">
            <a:schemeClr val="dk1"/>
          </a:fontRef>
        </p:style>
        <p:txBody>
          <a:bodyPr vert="vert270" rtlCol="0" anchor="ctr"/>
          <a:lstStyle/>
          <a:p>
            <a:r>
              <a:rPr lang="en-US" sz="2000" dirty="0"/>
              <a:t>Marketing</a:t>
            </a:r>
          </a:p>
        </p:txBody>
      </p:sp>
      <p:sp>
        <p:nvSpPr>
          <p:cNvPr id="10" name="Rectangle: Rounded Corners 9">
            <a:extLst>
              <a:ext uri="{FF2B5EF4-FFF2-40B4-BE49-F238E27FC236}">
                <a16:creationId xmlns:a16="http://schemas.microsoft.com/office/drawing/2014/main" id="{570FC1D5-6DF6-42D4-B855-161D744D1C98}"/>
              </a:ext>
            </a:extLst>
          </p:cNvPr>
          <p:cNvSpPr/>
          <p:nvPr/>
        </p:nvSpPr>
        <p:spPr>
          <a:xfrm>
            <a:off x="10062233" y="2525917"/>
            <a:ext cx="344371" cy="2833734"/>
          </a:xfrm>
          <a:prstGeom prst="roundRect">
            <a:avLst/>
          </a:prstGeom>
        </p:spPr>
        <p:style>
          <a:lnRef idx="1">
            <a:schemeClr val="accent2"/>
          </a:lnRef>
          <a:fillRef idx="2">
            <a:schemeClr val="accent2"/>
          </a:fillRef>
          <a:effectRef idx="1">
            <a:schemeClr val="accent2"/>
          </a:effectRef>
          <a:fontRef idx="minor">
            <a:schemeClr val="dk1"/>
          </a:fontRef>
        </p:style>
        <p:txBody>
          <a:bodyPr vert="vert270" rtlCol="0" anchor="ctr"/>
          <a:lstStyle/>
          <a:p>
            <a:r>
              <a:rPr lang="en-US" sz="2000" dirty="0"/>
              <a:t>Retail</a:t>
            </a:r>
          </a:p>
        </p:txBody>
      </p:sp>
      <p:sp>
        <p:nvSpPr>
          <p:cNvPr id="11" name="Rectangle: Rounded Corners 10">
            <a:extLst>
              <a:ext uri="{FF2B5EF4-FFF2-40B4-BE49-F238E27FC236}">
                <a16:creationId xmlns:a16="http://schemas.microsoft.com/office/drawing/2014/main" id="{AFDCB662-F5D3-4DD9-8B54-277D5806AB1E}"/>
              </a:ext>
            </a:extLst>
          </p:cNvPr>
          <p:cNvSpPr/>
          <p:nvPr/>
        </p:nvSpPr>
        <p:spPr>
          <a:xfrm>
            <a:off x="10707671" y="2525917"/>
            <a:ext cx="344371" cy="2833734"/>
          </a:xfrm>
          <a:prstGeom prst="roundRect">
            <a:avLst/>
          </a:prstGeom>
        </p:spPr>
        <p:style>
          <a:lnRef idx="1">
            <a:schemeClr val="accent5"/>
          </a:lnRef>
          <a:fillRef idx="2">
            <a:schemeClr val="accent5"/>
          </a:fillRef>
          <a:effectRef idx="1">
            <a:schemeClr val="accent5"/>
          </a:effectRef>
          <a:fontRef idx="minor">
            <a:schemeClr val="dk1"/>
          </a:fontRef>
        </p:style>
        <p:txBody>
          <a:bodyPr vert="vert270" rtlCol="0" anchor="ctr"/>
          <a:lstStyle/>
          <a:p>
            <a:r>
              <a:rPr lang="en-US" sz="2000" dirty="0"/>
              <a:t>Pricing</a:t>
            </a:r>
          </a:p>
        </p:txBody>
      </p:sp>
      <p:sp>
        <p:nvSpPr>
          <p:cNvPr id="12" name="Rectangle: Rounded Corners 11">
            <a:extLst>
              <a:ext uri="{FF2B5EF4-FFF2-40B4-BE49-F238E27FC236}">
                <a16:creationId xmlns:a16="http://schemas.microsoft.com/office/drawing/2014/main" id="{FE5C09D7-BB89-41F9-88D3-DAE5CB522B7F}"/>
              </a:ext>
            </a:extLst>
          </p:cNvPr>
          <p:cNvSpPr/>
          <p:nvPr/>
        </p:nvSpPr>
        <p:spPr>
          <a:xfrm>
            <a:off x="11353108" y="2525917"/>
            <a:ext cx="344371" cy="2833734"/>
          </a:xfrm>
          <a:prstGeom prst="roundRect">
            <a:avLst/>
          </a:prstGeom>
        </p:spPr>
        <p:style>
          <a:lnRef idx="1">
            <a:schemeClr val="accent6"/>
          </a:lnRef>
          <a:fillRef idx="2">
            <a:schemeClr val="accent6"/>
          </a:fillRef>
          <a:effectRef idx="1">
            <a:schemeClr val="accent6"/>
          </a:effectRef>
          <a:fontRef idx="minor">
            <a:schemeClr val="dk1"/>
          </a:fontRef>
        </p:style>
        <p:txBody>
          <a:bodyPr vert="vert270" rtlCol="0" anchor="ctr"/>
          <a:lstStyle/>
          <a:p>
            <a:r>
              <a:rPr lang="en-US" sz="2000" dirty="0"/>
              <a:t>Product Standards</a:t>
            </a:r>
          </a:p>
        </p:txBody>
      </p:sp>
      <p:pic>
        <p:nvPicPr>
          <p:cNvPr id="13" name="Graphic 12">
            <a:extLst>
              <a:ext uri="{FF2B5EF4-FFF2-40B4-BE49-F238E27FC236}">
                <a16:creationId xmlns:a16="http://schemas.microsoft.com/office/drawing/2014/main" id="{345A7BF7-F3FF-4308-BA2F-5F5CD54D181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742696" y="2525917"/>
            <a:ext cx="274320" cy="274320"/>
          </a:xfrm>
          <a:prstGeom prst="rect">
            <a:avLst/>
          </a:prstGeom>
        </p:spPr>
      </p:pic>
      <p:pic>
        <p:nvPicPr>
          <p:cNvPr id="14" name="Graphic 13" descr="Raised hand with solid fill">
            <a:extLst>
              <a:ext uri="{FF2B5EF4-FFF2-40B4-BE49-F238E27FC236}">
                <a16:creationId xmlns:a16="http://schemas.microsoft.com/office/drawing/2014/main" id="{9436BF36-7D7E-4628-AAED-0058357DA54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449176" y="2525917"/>
            <a:ext cx="274320" cy="274320"/>
          </a:xfrm>
          <a:prstGeom prst="rect">
            <a:avLst/>
          </a:prstGeom>
        </p:spPr>
      </p:pic>
      <p:pic>
        <p:nvPicPr>
          <p:cNvPr id="15" name="Graphic 14" descr="Raised hand with solid fill">
            <a:extLst>
              <a:ext uri="{FF2B5EF4-FFF2-40B4-BE49-F238E27FC236}">
                <a16:creationId xmlns:a16="http://schemas.microsoft.com/office/drawing/2014/main" id="{8A8C7227-FE92-4C33-AF6D-E3EFA6F24DD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806382" y="2525917"/>
            <a:ext cx="274320" cy="274320"/>
          </a:xfrm>
          <a:prstGeom prst="rect">
            <a:avLst/>
          </a:prstGeom>
        </p:spPr>
      </p:pic>
      <p:pic>
        <p:nvPicPr>
          <p:cNvPr id="16" name="Graphic 15" descr="Unlock">
            <a:extLst>
              <a:ext uri="{FF2B5EF4-FFF2-40B4-BE49-F238E27FC236}">
                <a16:creationId xmlns:a16="http://schemas.microsoft.com/office/drawing/2014/main" id="{901C9889-826F-4241-816D-546D563A12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88133" y="2525917"/>
            <a:ext cx="274320" cy="274320"/>
          </a:xfrm>
          <a:prstGeom prst="rect">
            <a:avLst/>
          </a:prstGeom>
        </p:spPr>
      </p:pic>
      <p:pic>
        <p:nvPicPr>
          <p:cNvPr id="17" name="Graphic 16" descr="Raised hand with solid fill">
            <a:extLst>
              <a:ext uri="{FF2B5EF4-FFF2-40B4-BE49-F238E27FC236}">
                <a16:creationId xmlns:a16="http://schemas.microsoft.com/office/drawing/2014/main" id="{07228C2C-37C0-45B5-BC6C-646647F2A50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097237" y="2525917"/>
            <a:ext cx="274320" cy="274320"/>
          </a:xfrm>
          <a:prstGeom prst="rect">
            <a:avLst/>
          </a:prstGeom>
        </p:spPr>
      </p:pic>
      <p:pic>
        <p:nvPicPr>
          <p:cNvPr id="18" name="Graphic 17">
            <a:extLst>
              <a:ext uri="{FF2B5EF4-FFF2-40B4-BE49-F238E27FC236}">
                <a16:creationId xmlns:a16="http://schemas.microsoft.com/office/drawing/2014/main" id="{FEBA84BC-07AB-4CAF-92AD-E65D2EAD55E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745190" y="2847496"/>
            <a:ext cx="274320" cy="274320"/>
          </a:xfrm>
          <a:prstGeom prst="rect">
            <a:avLst/>
          </a:prstGeom>
        </p:spPr>
      </p:pic>
      <p:pic>
        <p:nvPicPr>
          <p:cNvPr id="19" name="Graphic 18" descr="Unlock">
            <a:extLst>
              <a:ext uri="{FF2B5EF4-FFF2-40B4-BE49-F238E27FC236}">
                <a16:creationId xmlns:a16="http://schemas.microsoft.com/office/drawing/2014/main" id="{6B62FB84-1023-495E-8D54-E3FB057141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88133" y="2847496"/>
            <a:ext cx="274320" cy="274320"/>
          </a:xfrm>
          <a:prstGeom prst="rect">
            <a:avLst/>
          </a:prstGeom>
        </p:spPr>
      </p:pic>
      <p:pic>
        <p:nvPicPr>
          <p:cNvPr id="20" name="Graphic 19" descr="Raised hand with solid fill">
            <a:extLst>
              <a:ext uri="{FF2B5EF4-FFF2-40B4-BE49-F238E27FC236}">
                <a16:creationId xmlns:a16="http://schemas.microsoft.com/office/drawing/2014/main" id="{7A9B1B23-E3D7-41DA-9B1B-C11BE2C8E80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097237" y="2847496"/>
            <a:ext cx="274320" cy="274320"/>
          </a:xfrm>
          <a:prstGeom prst="rect">
            <a:avLst/>
          </a:prstGeom>
        </p:spPr>
      </p:pic>
      <p:pic>
        <p:nvPicPr>
          <p:cNvPr id="21" name="Graphic 20" descr="Raised hand with solid fill">
            <a:extLst>
              <a:ext uri="{FF2B5EF4-FFF2-40B4-BE49-F238E27FC236}">
                <a16:creationId xmlns:a16="http://schemas.microsoft.com/office/drawing/2014/main" id="{5A72EE31-F8B2-43B5-8541-CAA8B58D957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449176" y="2850652"/>
            <a:ext cx="274320" cy="274320"/>
          </a:xfrm>
          <a:prstGeom prst="rect">
            <a:avLst/>
          </a:prstGeom>
        </p:spPr>
      </p:pic>
      <p:pic>
        <p:nvPicPr>
          <p:cNvPr id="22" name="Graphic 21" descr="Raised hand with solid fill">
            <a:extLst>
              <a:ext uri="{FF2B5EF4-FFF2-40B4-BE49-F238E27FC236}">
                <a16:creationId xmlns:a16="http://schemas.microsoft.com/office/drawing/2014/main" id="{C1DDEB96-6F74-48C8-854E-6702683963C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806382" y="2850652"/>
            <a:ext cx="274320" cy="274320"/>
          </a:xfrm>
          <a:prstGeom prst="rect">
            <a:avLst/>
          </a:prstGeom>
        </p:spPr>
      </p:pic>
      <p:pic>
        <p:nvPicPr>
          <p:cNvPr id="35" name="Picture 34">
            <a:extLst>
              <a:ext uri="{FF2B5EF4-FFF2-40B4-BE49-F238E27FC236}">
                <a16:creationId xmlns:a16="http://schemas.microsoft.com/office/drawing/2014/main" id="{1A7C7763-8BD0-475A-95DC-70F9104D0987}"/>
              </a:ext>
            </a:extLst>
          </p:cNvPr>
          <p:cNvPicPr>
            <a:picLocks noChangeAspect="1"/>
          </p:cNvPicPr>
          <p:nvPr/>
        </p:nvPicPr>
        <p:blipFill>
          <a:blip r:embed="rId7"/>
          <a:stretch>
            <a:fillRect/>
          </a:stretch>
        </p:blipFill>
        <p:spPr>
          <a:xfrm>
            <a:off x="8422826" y="207499"/>
            <a:ext cx="3611860" cy="649480"/>
          </a:xfrm>
          <a:prstGeom prst="rect">
            <a:avLst/>
          </a:prstGeom>
        </p:spPr>
      </p:pic>
      <p:pic>
        <p:nvPicPr>
          <p:cNvPr id="4" name="Picture 3">
            <a:extLst>
              <a:ext uri="{FF2B5EF4-FFF2-40B4-BE49-F238E27FC236}">
                <a16:creationId xmlns:a16="http://schemas.microsoft.com/office/drawing/2014/main" id="{F35DD65D-7DD3-4582-BC5A-D3E6DB3BF0C9}"/>
              </a:ext>
            </a:extLst>
          </p:cNvPr>
          <p:cNvPicPr>
            <a:picLocks noChangeAspect="1"/>
          </p:cNvPicPr>
          <p:nvPr/>
        </p:nvPicPr>
        <p:blipFill>
          <a:blip r:embed="rId8"/>
          <a:stretch>
            <a:fillRect/>
          </a:stretch>
        </p:blipFill>
        <p:spPr>
          <a:xfrm>
            <a:off x="381785" y="1922218"/>
            <a:ext cx="8392065" cy="3819904"/>
          </a:xfrm>
          <a:prstGeom prst="rect">
            <a:avLst/>
          </a:prstGeom>
        </p:spPr>
      </p:pic>
    </p:spTree>
    <p:extLst>
      <p:ext uri="{BB962C8B-B14F-4D97-AF65-F5344CB8AC3E}">
        <p14:creationId xmlns:p14="http://schemas.microsoft.com/office/powerpoint/2010/main" val="164891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0C155-A87B-449C-9009-32BD3BBF336E}"/>
              </a:ext>
            </a:extLst>
          </p:cNvPr>
          <p:cNvSpPr>
            <a:spLocks noGrp="1"/>
          </p:cNvSpPr>
          <p:nvPr>
            <p:ph type="title"/>
          </p:nvPr>
        </p:nvSpPr>
        <p:spPr/>
        <p:txBody>
          <a:bodyPr/>
          <a:lstStyle/>
          <a:p>
            <a:r>
              <a:rPr lang="en-US" dirty="0"/>
              <a:t>An Example Application</a:t>
            </a:r>
          </a:p>
        </p:txBody>
      </p:sp>
      <p:sp>
        <p:nvSpPr>
          <p:cNvPr id="7" name="Rectangle: Rounded Corners 6">
            <a:extLst>
              <a:ext uri="{FF2B5EF4-FFF2-40B4-BE49-F238E27FC236}">
                <a16:creationId xmlns:a16="http://schemas.microsoft.com/office/drawing/2014/main" id="{72A8E431-4560-4B0F-9B17-ABA353C06A2C}"/>
              </a:ext>
            </a:extLst>
          </p:cNvPr>
          <p:cNvSpPr/>
          <p:nvPr/>
        </p:nvSpPr>
        <p:spPr>
          <a:xfrm>
            <a:off x="8765716" y="2132091"/>
            <a:ext cx="2926080" cy="34656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000" dirty="0"/>
              <a:t>Policy Domains</a:t>
            </a:r>
          </a:p>
        </p:txBody>
      </p:sp>
      <p:sp>
        <p:nvSpPr>
          <p:cNvPr id="8" name="Rectangle: Rounded Corners 7">
            <a:extLst>
              <a:ext uri="{FF2B5EF4-FFF2-40B4-BE49-F238E27FC236}">
                <a16:creationId xmlns:a16="http://schemas.microsoft.com/office/drawing/2014/main" id="{F70798DB-124E-4C4B-8497-098EF2BA4154}"/>
              </a:ext>
            </a:extLst>
          </p:cNvPr>
          <p:cNvSpPr/>
          <p:nvPr/>
        </p:nvSpPr>
        <p:spPr>
          <a:xfrm>
            <a:off x="8771357" y="2525917"/>
            <a:ext cx="344371" cy="2833734"/>
          </a:xfrm>
          <a:prstGeom prst="roundRect">
            <a:avLst/>
          </a:prstGeom>
        </p:spPr>
        <p:style>
          <a:lnRef idx="1">
            <a:schemeClr val="accent4"/>
          </a:lnRef>
          <a:fillRef idx="2">
            <a:schemeClr val="accent4"/>
          </a:fillRef>
          <a:effectRef idx="1">
            <a:schemeClr val="accent4"/>
          </a:effectRef>
          <a:fontRef idx="minor">
            <a:schemeClr val="dk1"/>
          </a:fontRef>
        </p:style>
        <p:txBody>
          <a:bodyPr vert="vert270" rtlCol="0" anchor="ctr"/>
          <a:lstStyle/>
          <a:p>
            <a:r>
              <a:rPr lang="en-US" sz="2000" dirty="0"/>
              <a:t>Usage</a:t>
            </a:r>
          </a:p>
        </p:txBody>
      </p:sp>
      <p:sp>
        <p:nvSpPr>
          <p:cNvPr id="9" name="Rectangle: Rounded Corners 8">
            <a:extLst>
              <a:ext uri="{FF2B5EF4-FFF2-40B4-BE49-F238E27FC236}">
                <a16:creationId xmlns:a16="http://schemas.microsoft.com/office/drawing/2014/main" id="{8FBC5648-EBAC-4380-B0F7-509C6B09DF40}"/>
              </a:ext>
            </a:extLst>
          </p:cNvPr>
          <p:cNvSpPr/>
          <p:nvPr/>
        </p:nvSpPr>
        <p:spPr>
          <a:xfrm>
            <a:off x="9416795" y="2525917"/>
            <a:ext cx="344371" cy="2833734"/>
          </a:xfrm>
          <a:prstGeom prst="roundRect">
            <a:avLst/>
          </a:prstGeom>
        </p:spPr>
        <p:style>
          <a:lnRef idx="1">
            <a:schemeClr val="accent1"/>
          </a:lnRef>
          <a:fillRef idx="2">
            <a:schemeClr val="accent1"/>
          </a:fillRef>
          <a:effectRef idx="1">
            <a:schemeClr val="accent1"/>
          </a:effectRef>
          <a:fontRef idx="minor">
            <a:schemeClr val="dk1"/>
          </a:fontRef>
        </p:style>
        <p:txBody>
          <a:bodyPr vert="vert270" rtlCol="0" anchor="ctr"/>
          <a:lstStyle/>
          <a:p>
            <a:r>
              <a:rPr lang="en-US" sz="2000" dirty="0"/>
              <a:t>Marketing</a:t>
            </a:r>
          </a:p>
        </p:txBody>
      </p:sp>
      <p:sp>
        <p:nvSpPr>
          <p:cNvPr id="10" name="Rectangle: Rounded Corners 9">
            <a:extLst>
              <a:ext uri="{FF2B5EF4-FFF2-40B4-BE49-F238E27FC236}">
                <a16:creationId xmlns:a16="http://schemas.microsoft.com/office/drawing/2014/main" id="{570FC1D5-6DF6-42D4-B855-161D744D1C98}"/>
              </a:ext>
            </a:extLst>
          </p:cNvPr>
          <p:cNvSpPr/>
          <p:nvPr/>
        </p:nvSpPr>
        <p:spPr>
          <a:xfrm>
            <a:off x="10062233" y="2525917"/>
            <a:ext cx="344371" cy="2833734"/>
          </a:xfrm>
          <a:prstGeom prst="roundRect">
            <a:avLst/>
          </a:prstGeom>
        </p:spPr>
        <p:style>
          <a:lnRef idx="1">
            <a:schemeClr val="accent2"/>
          </a:lnRef>
          <a:fillRef idx="2">
            <a:schemeClr val="accent2"/>
          </a:fillRef>
          <a:effectRef idx="1">
            <a:schemeClr val="accent2"/>
          </a:effectRef>
          <a:fontRef idx="minor">
            <a:schemeClr val="dk1"/>
          </a:fontRef>
        </p:style>
        <p:txBody>
          <a:bodyPr vert="vert270" rtlCol="0" anchor="ctr"/>
          <a:lstStyle/>
          <a:p>
            <a:r>
              <a:rPr lang="en-US" sz="2000" dirty="0"/>
              <a:t>Retail</a:t>
            </a:r>
          </a:p>
        </p:txBody>
      </p:sp>
      <p:sp>
        <p:nvSpPr>
          <p:cNvPr id="11" name="Rectangle: Rounded Corners 10">
            <a:extLst>
              <a:ext uri="{FF2B5EF4-FFF2-40B4-BE49-F238E27FC236}">
                <a16:creationId xmlns:a16="http://schemas.microsoft.com/office/drawing/2014/main" id="{AFDCB662-F5D3-4DD9-8B54-277D5806AB1E}"/>
              </a:ext>
            </a:extLst>
          </p:cNvPr>
          <p:cNvSpPr/>
          <p:nvPr/>
        </p:nvSpPr>
        <p:spPr>
          <a:xfrm>
            <a:off x="10707671" y="2525917"/>
            <a:ext cx="344371" cy="2833734"/>
          </a:xfrm>
          <a:prstGeom prst="roundRect">
            <a:avLst/>
          </a:prstGeom>
        </p:spPr>
        <p:style>
          <a:lnRef idx="1">
            <a:schemeClr val="accent5"/>
          </a:lnRef>
          <a:fillRef idx="2">
            <a:schemeClr val="accent5"/>
          </a:fillRef>
          <a:effectRef idx="1">
            <a:schemeClr val="accent5"/>
          </a:effectRef>
          <a:fontRef idx="minor">
            <a:schemeClr val="dk1"/>
          </a:fontRef>
        </p:style>
        <p:txBody>
          <a:bodyPr vert="vert270" rtlCol="0" anchor="ctr"/>
          <a:lstStyle/>
          <a:p>
            <a:r>
              <a:rPr lang="en-US" sz="2000" dirty="0"/>
              <a:t>Pricing</a:t>
            </a:r>
          </a:p>
        </p:txBody>
      </p:sp>
      <p:sp>
        <p:nvSpPr>
          <p:cNvPr id="12" name="Rectangle: Rounded Corners 11">
            <a:extLst>
              <a:ext uri="{FF2B5EF4-FFF2-40B4-BE49-F238E27FC236}">
                <a16:creationId xmlns:a16="http://schemas.microsoft.com/office/drawing/2014/main" id="{FE5C09D7-BB89-41F9-88D3-DAE5CB522B7F}"/>
              </a:ext>
            </a:extLst>
          </p:cNvPr>
          <p:cNvSpPr/>
          <p:nvPr/>
        </p:nvSpPr>
        <p:spPr>
          <a:xfrm>
            <a:off x="11353108" y="2525917"/>
            <a:ext cx="344371" cy="2833734"/>
          </a:xfrm>
          <a:prstGeom prst="roundRect">
            <a:avLst/>
          </a:prstGeom>
        </p:spPr>
        <p:style>
          <a:lnRef idx="1">
            <a:schemeClr val="accent6"/>
          </a:lnRef>
          <a:fillRef idx="2">
            <a:schemeClr val="accent6"/>
          </a:fillRef>
          <a:effectRef idx="1">
            <a:schemeClr val="accent6"/>
          </a:effectRef>
          <a:fontRef idx="minor">
            <a:schemeClr val="dk1"/>
          </a:fontRef>
        </p:style>
        <p:txBody>
          <a:bodyPr vert="vert270" rtlCol="0" anchor="ctr"/>
          <a:lstStyle/>
          <a:p>
            <a:r>
              <a:rPr lang="en-US" sz="2000" dirty="0"/>
              <a:t>Product Standards</a:t>
            </a:r>
          </a:p>
        </p:txBody>
      </p:sp>
      <p:pic>
        <p:nvPicPr>
          <p:cNvPr id="13" name="Graphic 12">
            <a:extLst>
              <a:ext uri="{FF2B5EF4-FFF2-40B4-BE49-F238E27FC236}">
                <a16:creationId xmlns:a16="http://schemas.microsoft.com/office/drawing/2014/main" id="{345A7BF7-F3FF-4308-BA2F-5F5CD54D181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742696" y="2525917"/>
            <a:ext cx="274320" cy="274320"/>
          </a:xfrm>
          <a:prstGeom prst="rect">
            <a:avLst/>
          </a:prstGeom>
        </p:spPr>
      </p:pic>
      <p:pic>
        <p:nvPicPr>
          <p:cNvPr id="14" name="Graphic 13" descr="Raised hand with solid fill">
            <a:extLst>
              <a:ext uri="{FF2B5EF4-FFF2-40B4-BE49-F238E27FC236}">
                <a16:creationId xmlns:a16="http://schemas.microsoft.com/office/drawing/2014/main" id="{9436BF36-7D7E-4628-AAED-0058357DA54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449176" y="2525917"/>
            <a:ext cx="274320" cy="274320"/>
          </a:xfrm>
          <a:prstGeom prst="rect">
            <a:avLst/>
          </a:prstGeom>
        </p:spPr>
      </p:pic>
      <p:pic>
        <p:nvPicPr>
          <p:cNvPr id="15" name="Graphic 14" descr="Raised hand with solid fill">
            <a:extLst>
              <a:ext uri="{FF2B5EF4-FFF2-40B4-BE49-F238E27FC236}">
                <a16:creationId xmlns:a16="http://schemas.microsoft.com/office/drawing/2014/main" id="{8A8C7227-FE92-4C33-AF6D-E3EFA6F24DD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806382" y="2525917"/>
            <a:ext cx="274320" cy="274320"/>
          </a:xfrm>
          <a:prstGeom prst="rect">
            <a:avLst/>
          </a:prstGeom>
        </p:spPr>
      </p:pic>
      <p:pic>
        <p:nvPicPr>
          <p:cNvPr id="16" name="Graphic 15" descr="Thumbs up sign with solid fill">
            <a:extLst>
              <a:ext uri="{FF2B5EF4-FFF2-40B4-BE49-F238E27FC236}">
                <a16:creationId xmlns:a16="http://schemas.microsoft.com/office/drawing/2014/main" id="{901C9889-826F-4241-816D-546D563A1262}"/>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1388133" y="2525917"/>
            <a:ext cx="274320" cy="274320"/>
          </a:xfrm>
          <a:prstGeom prst="rect">
            <a:avLst/>
          </a:prstGeom>
        </p:spPr>
      </p:pic>
      <p:pic>
        <p:nvPicPr>
          <p:cNvPr id="17" name="Graphic 16" descr="Raised hand with solid fill">
            <a:extLst>
              <a:ext uri="{FF2B5EF4-FFF2-40B4-BE49-F238E27FC236}">
                <a16:creationId xmlns:a16="http://schemas.microsoft.com/office/drawing/2014/main" id="{07228C2C-37C0-45B5-BC6C-646647F2A50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097237" y="2525917"/>
            <a:ext cx="274320" cy="274320"/>
          </a:xfrm>
          <a:prstGeom prst="rect">
            <a:avLst/>
          </a:prstGeom>
        </p:spPr>
      </p:pic>
      <p:pic>
        <p:nvPicPr>
          <p:cNvPr id="18" name="Graphic 17">
            <a:extLst>
              <a:ext uri="{FF2B5EF4-FFF2-40B4-BE49-F238E27FC236}">
                <a16:creationId xmlns:a16="http://schemas.microsoft.com/office/drawing/2014/main" id="{FEBA84BC-07AB-4CAF-92AD-E65D2EAD55E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745190" y="2847496"/>
            <a:ext cx="274320" cy="274320"/>
          </a:xfrm>
          <a:prstGeom prst="rect">
            <a:avLst/>
          </a:prstGeom>
        </p:spPr>
      </p:pic>
      <p:pic>
        <p:nvPicPr>
          <p:cNvPr id="19" name="Graphic 18" descr="Lock with solid fill">
            <a:extLst>
              <a:ext uri="{FF2B5EF4-FFF2-40B4-BE49-F238E27FC236}">
                <a16:creationId xmlns:a16="http://schemas.microsoft.com/office/drawing/2014/main" id="{6B62FB84-1023-495E-8D54-E3FB05714115}"/>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1388133" y="2847496"/>
            <a:ext cx="274320" cy="274320"/>
          </a:xfrm>
          <a:prstGeom prst="rect">
            <a:avLst/>
          </a:prstGeom>
        </p:spPr>
      </p:pic>
      <p:pic>
        <p:nvPicPr>
          <p:cNvPr id="20" name="Graphic 19" descr="Raised hand with solid fill">
            <a:extLst>
              <a:ext uri="{FF2B5EF4-FFF2-40B4-BE49-F238E27FC236}">
                <a16:creationId xmlns:a16="http://schemas.microsoft.com/office/drawing/2014/main" id="{7A9B1B23-E3D7-41DA-9B1B-C11BE2C8E80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097237" y="2847496"/>
            <a:ext cx="274320" cy="274320"/>
          </a:xfrm>
          <a:prstGeom prst="rect">
            <a:avLst/>
          </a:prstGeom>
        </p:spPr>
      </p:pic>
      <p:pic>
        <p:nvPicPr>
          <p:cNvPr id="21" name="Graphic 20" descr="Raised hand with solid fill">
            <a:extLst>
              <a:ext uri="{FF2B5EF4-FFF2-40B4-BE49-F238E27FC236}">
                <a16:creationId xmlns:a16="http://schemas.microsoft.com/office/drawing/2014/main" id="{5A72EE31-F8B2-43B5-8541-CAA8B58D957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449176" y="2850652"/>
            <a:ext cx="274320" cy="274320"/>
          </a:xfrm>
          <a:prstGeom prst="rect">
            <a:avLst/>
          </a:prstGeom>
        </p:spPr>
      </p:pic>
      <p:pic>
        <p:nvPicPr>
          <p:cNvPr id="22" name="Graphic 21" descr="Raised hand with solid fill">
            <a:extLst>
              <a:ext uri="{FF2B5EF4-FFF2-40B4-BE49-F238E27FC236}">
                <a16:creationId xmlns:a16="http://schemas.microsoft.com/office/drawing/2014/main" id="{C1DDEB96-6F74-48C8-854E-6702683963C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806382" y="2850652"/>
            <a:ext cx="274320" cy="274320"/>
          </a:xfrm>
          <a:prstGeom prst="rect">
            <a:avLst/>
          </a:prstGeom>
        </p:spPr>
      </p:pic>
      <p:pic>
        <p:nvPicPr>
          <p:cNvPr id="35" name="Picture 34">
            <a:extLst>
              <a:ext uri="{FF2B5EF4-FFF2-40B4-BE49-F238E27FC236}">
                <a16:creationId xmlns:a16="http://schemas.microsoft.com/office/drawing/2014/main" id="{1A7C7763-8BD0-475A-95DC-70F9104D0987}"/>
              </a:ext>
            </a:extLst>
          </p:cNvPr>
          <p:cNvPicPr>
            <a:picLocks noChangeAspect="1"/>
          </p:cNvPicPr>
          <p:nvPr/>
        </p:nvPicPr>
        <p:blipFill>
          <a:blip r:embed="rId11"/>
          <a:stretch>
            <a:fillRect/>
          </a:stretch>
        </p:blipFill>
        <p:spPr>
          <a:xfrm>
            <a:off x="8422826" y="207499"/>
            <a:ext cx="3611860" cy="649480"/>
          </a:xfrm>
          <a:prstGeom prst="rect">
            <a:avLst/>
          </a:prstGeom>
        </p:spPr>
      </p:pic>
      <p:pic>
        <p:nvPicPr>
          <p:cNvPr id="4" name="Picture 3">
            <a:extLst>
              <a:ext uri="{FF2B5EF4-FFF2-40B4-BE49-F238E27FC236}">
                <a16:creationId xmlns:a16="http://schemas.microsoft.com/office/drawing/2014/main" id="{F35DD65D-7DD3-4582-BC5A-D3E6DB3BF0C9}"/>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381785" y="1930426"/>
            <a:ext cx="8392065" cy="3803488"/>
          </a:xfrm>
          <a:prstGeom prst="rect">
            <a:avLst/>
          </a:prstGeom>
        </p:spPr>
      </p:pic>
      <p:sp>
        <p:nvSpPr>
          <p:cNvPr id="5" name="Rectangle: Rounded Corners 4">
            <a:extLst>
              <a:ext uri="{FF2B5EF4-FFF2-40B4-BE49-F238E27FC236}">
                <a16:creationId xmlns:a16="http://schemas.microsoft.com/office/drawing/2014/main" id="{D967F0C5-14BF-4BC8-A4D0-539110545C3A}"/>
              </a:ext>
            </a:extLst>
          </p:cNvPr>
          <p:cNvSpPr/>
          <p:nvPr/>
        </p:nvSpPr>
        <p:spPr>
          <a:xfrm>
            <a:off x="11263256" y="2478658"/>
            <a:ext cx="546959" cy="73787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6922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37E390-6C0A-4674-9453-A6149513A31D}"/>
              </a:ext>
            </a:extLst>
          </p:cNvPr>
          <p:cNvSpPr>
            <a:spLocks noGrp="1"/>
          </p:cNvSpPr>
          <p:nvPr>
            <p:ph type="title"/>
          </p:nvPr>
        </p:nvSpPr>
        <p:spPr>
          <a:xfrm>
            <a:off x="964788" y="804333"/>
            <a:ext cx="3391900" cy="5249334"/>
          </a:xfrm>
        </p:spPr>
        <p:txBody>
          <a:bodyPr>
            <a:normAutofit/>
          </a:bodyPr>
          <a:lstStyle/>
          <a:p>
            <a:pPr algn="r"/>
            <a:r>
              <a:rPr lang="en-US">
                <a:solidFill>
                  <a:srgbClr val="FFFFFF"/>
                </a:solidFill>
              </a:rPr>
              <a:t>Why Use Regulatory Stances?</a:t>
            </a:r>
          </a:p>
        </p:txBody>
      </p:sp>
      <p:sp>
        <p:nvSpPr>
          <p:cNvPr id="5" name="Content Placeholder 4">
            <a:extLst>
              <a:ext uri="{FF2B5EF4-FFF2-40B4-BE49-F238E27FC236}">
                <a16:creationId xmlns:a16="http://schemas.microsoft.com/office/drawing/2014/main" id="{B013AC75-5267-4C61-8FFF-DF40FC8BD318}"/>
              </a:ext>
            </a:extLst>
          </p:cNvPr>
          <p:cNvSpPr>
            <a:spLocks noGrp="1"/>
          </p:cNvSpPr>
          <p:nvPr>
            <p:ph idx="1"/>
          </p:nvPr>
        </p:nvSpPr>
        <p:spPr>
          <a:xfrm>
            <a:off x="4951048" y="804333"/>
            <a:ext cx="6306003" cy="5249334"/>
          </a:xfrm>
        </p:spPr>
        <p:txBody>
          <a:bodyPr anchor="ctr">
            <a:normAutofit/>
          </a:bodyPr>
          <a:lstStyle/>
          <a:p>
            <a:pPr marL="0" indent="0">
              <a:buNone/>
            </a:pPr>
            <a:r>
              <a:rPr lang="en-US" sz="3200" dirty="0"/>
              <a:t>A regulatory stance always exists</a:t>
            </a:r>
          </a:p>
          <a:p>
            <a:pPr marL="0" indent="0">
              <a:buNone/>
            </a:pPr>
            <a:r>
              <a:rPr lang="en-US" sz="3200" dirty="0"/>
              <a:t>Common, non-derogatory parlance with inherent meaning</a:t>
            </a:r>
          </a:p>
          <a:p>
            <a:pPr marL="0" indent="0">
              <a:buNone/>
            </a:pPr>
            <a:r>
              <a:rPr lang="en-US" sz="3200" dirty="0"/>
              <a:t>Articulates policy preferences, positions, and effects</a:t>
            </a:r>
          </a:p>
        </p:txBody>
      </p:sp>
    </p:spTree>
    <p:extLst>
      <p:ext uri="{BB962C8B-B14F-4D97-AF65-F5344CB8AC3E}">
        <p14:creationId xmlns:p14="http://schemas.microsoft.com/office/powerpoint/2010/main" val="176399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66A3B7-9CF0-4481-AA36-EA3759826D8F}"/>
              </a:ext>
            </a:extLst>
          </p:cNvPr>
          <p:cNvSpPr>
            <a:spLocks noGrp="1"/>
          </p:cNvSpPr>
          <p:nvPr>
            <p:ph type="title"/>
          </p:nvPr>
        </p:nvSpPr>
        <p:spPr/>
        <p:txBody>
          <a:bodyPr/>
          <a:lstStyle/>
          <a:p>
            <a:r>
              <a:rPr lang="en-US" dirty="0"/>
              <a:t>EVALI and US Tobacco SALES</a:t>
            </a:r>
          </a:p>
        </p:txBody>
      </p:sp>
      <p:sp>
        <p:nvSpPr>
          <p:cNvPr id="6" name="Text Placeholder 5">
            <a:extLst>
              <a:ext uri="{FF2B5EF4-FFF2-40B4-BE49-F238E27FC236}">
                <a16:creationId xmlns:a16="http://schemas.microsoft.com/office/drawing/2014/main" id="{C69226AC-D17D-427D-8CA5-2FC321970C1D}"/>
              </a:ext>
            </a:extLst>
          </p:cNvPr>
          <p:cNvSpPr>
            <a:spLocks noGrp="1"/>
          </p:cNvSpPr>
          <p:nvPr>
            <p:ph type="body" idx="1"/>
          </p:nvPr>
        </p:nvSpPr>
        <p:spPr>
          <a:prstGeom prst="roundRect">
            <a:avLst>
              <a:gd name="adj" fmla="val 10000"/>
            </a:avLst>
          </a:prstGeom>
          <a:blipFill dpi="0" rotWithShape="1">
            <a:blip r:embed="rId3">
              <a:extLst>
                <a:ext uri="{96DAC541-7B7A-43D3-8B79-37D633B846F1}">
                  <asvg:svgBlip xmlns:asvg="http://schemas.microsoft.com/office/drawing/2016/SVG/main" r:embed="rId4"/>
                </a:ext>
              </a:extLst>
            </a:blip>
            <a:srcRect/>
            <a:stretch>
              <a:fillRect l="16934" r="16934"/>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Tree>
    <p:extLst>
      <p:ext uri="{BB962C8B-B14F-4D97-AF65-F5344CB8AC3E}">
        <p14:creationId xmlns:p14="http://schemas.microsoft.com/office/powerpoint/2010/main" val="3247940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2B541DC-7610-45CF-9D4D-2C00AC6A7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A97B38-10DA-4D77-9AC0-14CCA91AC6F5}"/>
              </a:ext>
            </a:extLst>
          </p:cNvPr>
          <p:cNvSpPr>
            <a:spLocks noGrp="1"/>
          </p:cNvSpPr>
          <p:nvPr>
            <p:ph type="title"/>
          </p:nvPr>
        </p:nvSpPr>
        <p:spPr>
          <a:xfrm>
            <a:off x="1024129" y="585216"/>
            <a:ext cx="3779085" cy="1499616"/>
          </a:xfrm>
        </p:spPr>
        <p:txBody>
          <a:bodyPr>
            <a:normAutofit/>
          </a:bodyPr>
          <a:lstStyle/>
          <a:p>
            <a:r>
              <a:rPr lang="en-US">
                <a:solidFill>
                  <a:srgbClr val="FFFFFF"/>
                </a:solidFill>
              </a:rPr>
              <a:t>What was EVALI?</a:t>
            </a:r>
          </a:p>
        </p:txBody>
      </p:sp>
      <p:cxnSp>
        <p:nvCxnSpPr>
          <p:cNvPr id="13" name="Straight Connector 12">
            <a:extLst>
              <a:ext uri="{FF2B5EF4-FFF2-40B4-BE49-F238E27FC236}">
                <a16:creationId xmlns:a16="http://schemas.microsoft.com/office/drawing/2014/main" id="{69BF8B83-CBB3-4214-BB85-A56C7F7454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98BDBB1-314F-4F31-AE9B-B7DF649FC84B}"/>
              </a:ext>
            </a:extLst>
          </p:cNvPr>
          <p:cNvSpPr>
            <a:spLocks noGrp="1"/>
          </p:cNvSpPr>
          <p:nvPr>
            <p:ph idx="1"/>
          </p:nvPr>
        </p:nvSpPr>
        <p:spPr>
          <a:xfrm>
            <a:off x="1024129" y="2286000"/>
            <a:ext cx="3791711" cy="3931920"/>
          </a:xfrm>
        </p:spPr>
        <p:txBody>
          <a:bodyPr>
            <a:normAutofit/>
          </a:bodyPr>
          <a:lstStyle/>
          <a:p>
            <a:pPr marL="0" indent="0">
              <a:buNone/>
            </a:pPr>
            <a:r>
              <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rPr>
              <a:t>Vitamin E Acetate containing cannabis vaping products were responsible</a:t>
            </a:r>
          </a:p>
          <a:p>
            <a:pPr marL="0" indent="0">
              <a:buNone/>
            </a:pPr>
            <a:r>
              <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rPr>
              <a:t>Media attention on e-cigarettes was the strongest ever recorded</a:t>
            </a:r>
          </a:p>
          <a:p>
            <a:pPr marL="0" indent="0">
              <a:buNone/>
            </a:pPr>
            <a:r>
              <a:rPr lang="en-US"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2807 hospitalizations and 68 deaths by February 2020</a:t>
            </a:r>
          </a:p>
          <a:p>
            <a:pPr marL="0" indent="0">
              <a:buNone/>
            </a:pPr>
            <a:endParaRPr lang="en-US"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picture containing film, water, waterfall&#10;&#10;Description automatically generated">
            <a:extLst>
              <a:ext uri="{FF2B5EF4-FFF2-40B4-BE49-F238E27FC236}">
                <a16:creationId xmlns:a16="http://schemas.microsoft.com/office/drawing/2014/main" id="{B4610B3B-E604-460F-A47E-254A33D4AF3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1" b="18822"/>
          <a:stretch/>
        </p:blipFill>
        <p:spPr>
          <a:xfrm>
            <a:off x="6096000" y="640080"/>
            <a:ext cx="5455921" cy="5577840"/>
          </a:xfrm>
          <a:prstGeom prst="rect">
            <a:avLst/>
          </a:prstGeom>
        </p:spPr>
      </p:pic>
      <p:sp>
        <p:nvSpPr>
          <p:cNvPr id="6" name="TextBox 5">
            <a:extLst>
              <a:ext uri="{FF2B5EF4-FFF2-40B4-BE49-F238E27FC236}">
                <a16:creationId xmlns:a16="http://schemas.microsoft.com/office/drawing/2014/main" id="{5ADEA210-1047-4046-B60A-BBEF0D40D319}"/>
              </a:ext>
            </a:extLst>
          </p:cNvPr>
          <p:cNvSpPr txBox="1"/>
          <p:nvPr/>
        </p:nvSpPr>
        <p:spPr>
          <a:xfrm>
            <a:off x="9365105" y="601786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thaitribune.org/contents/detail/307?content_id=3696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3689299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E9CE6-DD6C-413D-9E0E-1636C8D14C5B}"/>
              </a:ext>
            </a:extLst>
          </p:cNvPr>
          <p:cNvSpPr>
            <a:spLocks noGrp="1"/>
          </p:cNvSpPr>
          <p:nvPr>
            <p:ph type="title"/>
          </p:nvPr>
        </p:nvSpPr>
        <p:spPr/>
        <p:txBody>
          <a:bodyPr/>
          <a:lstStyle/>
          <a:p>
            <a:r>
              <a:rPr lang="en-US" dirty="0"/>
              <a:t>E-Cigarette Sales Before and After EVALI</a:t>
            </a:r>
          </a:p>
        </p:txBody>
      </p:sp>
      <p:graphicFrame>
        <p:nvGraphicFramePr>
          <p:cNvPr id="7" name="Content Placeholder 6">
            <a:extLst>
              <a:ext uri="{FF2B5EF4-FFF2-40B4-BE49-F238E27FC236}">
                <a16:creationId xmlns:a16="http://schemas.microsoft.com/office/drawing/2014/main" id="{8AD4CAD2-470A-4712-B40C-893306CC2679}"/>
              </a:ext>
            </a:extLst>
          </p:cNvPr>
          <p:cNvGraphicFramePr>
            <a:graphicFrameLocks noGrp="1"/>
          </p:cNvGraphicFramePr>
          <p:nvPr>
            <p:ph idx="1"/>
            <p:extLst>
              <p:ext uri="{D42A27DB-BD31-4B8C-83A1-F6EECF244321}">
                <p14:modId xmlns:p14="http://schemas.microsoft.com/office/powerpoint/2010/main" val="1685276821"/>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5026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left)">
                                      <p:cBhvr>
                                        <p:cTn id="7" dur="500"/>
                                        <p:tgtEl>
                                          <p:spTgt spid="7">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left)">
                                      <p:cBhvr>
                                        <p:cTn id="12" dur="500"/>
                                        <p:tgtEl>
                                          <p:spTgt spid="7">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wipe(left)">
                                      <p:cBhvr>
                                        <p:cTn id="17" dur="500"/>
                                        <p:tgtEl>
                                          <p:spTgt spid="7">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series"/>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E953-DCE4-46BA-A28E-8C95E756E734}"/>
              </a:ext>
            </a:extLst>
          </p:cNvPr>
          <p:cNvSpPr>
            <a:spLocks noGrp="1"/>
          </p:cNvSpPr>
          <p:nvPr>
            <p:ph type="title"/>
          </p:nvPr>
        </p:nvSpPr>
        <p:spPr>
          <a:xfrm>
            <a:off x="1024128" y="585216"/>
            <a:ext cx="9720072" cy="1499616"/>
          </a:xfrm>
        </p:spPr>
        <p:txBody>
          <a:bodyPr/>
          <a:lstStyle/>
          <a:p>
            <a:r>
              <a:rPr lang="en-US" dirty="0"/>
              <a:t>EVALI: The Government Response</a:t>
            </a:r>
          </a:p>
        </p:txBody>
      </p:sp>
      <mc:AlternateContent xmlns:mc="http://schemas.openxmlformats.org/markup-compatibility/2006" xmlns:cx4="http://schemas.microsoft.com/office/drawing/2016/5/10/chartex">
        <mc:Choice Requires="cx4">
          <p:graphicFrame>
            <p:nvGraphicFramePr>
              <p:cNvPr id="4" name="Content Placeholder 3">
                <a:extLst>
                  <a:ext uri="{FF2B5EF4-FFF2-40B4-BE49-F238E27FC236}">
                    <a16:creationId xmlns:a16="http://schemas.microsoft.com/office/drawing/2014/main" id="{E330E525-2775-40E8-B2E9-410C5E8E1442}"/>
                  </a:ext>
                </a:extLst>
              </p:cNvPr>
              <p:cNvGraphicFramePr>
                <a:graphicFrameLocks noGrp="1"/>
              </p:cNvGraphicFramePr>
              <p:nvPr>
                <p:ph sz="half" idx="1"/>
                <p:extLst>
                  <p:ext uri="{D42A27DB-BD31-4B8C-83A1-F6EECF244321}">
                    <p14:modId xmlns:p14="http://schemas.microsoft.com/office/powerpoint/2010/main" val="3552089541"/>
                  </p:ext>
                </p:extLst>
              </p:nvPr>
            </p:nvGraphicFramePr>
            <p:xfrm>
              <a:off x="0" y="2084388"/>
              <a:ext cx="7336970" cy="4349296"/>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4" name="Content Placeholder 3">
                <a:extLst>
                  <a:ext uri="{FF2B5EF4-FFF2-40B4-BE49-F238E27FC236}">
                    <a16:creationId xmlns:a16="http://schemas.microsoft.com/office/drawing/2014/main" id="{E330E525-2775-40E8-B2E9-410C5E8E1442}"/>
                  </a:ext>
                </a:extLst>
              </p:cNvPr>
              <p:cNvPicPr>
                <a:picLocks noGrp="1" noRot="1" noChangeAspect="1" noMove="1" noResize="1" noEditPoints="1" noAdjustHandles="1" noChangeArrowheads="1" noChangeShapeType="1"/>
              </p:cNvPicPr>
              <p:nvPr/>
            </p:nvPicPr>
            <p:blipFill>
              <a:blip r:embed="rId4"/>
              <a:stretch>
                <a:fillRect/>
              </a:stretch>
            </p:blipFill>
            <p:spPr>
              <a:xfrm>
                <a:off x="0" y="2084388"/>
                <a:ext cx="7336970" cy="4349296"/>
              </a:xfrm>
              <a:prstGeom prst="rect">
                <a:avLst/>
              </a:prstGeom>
            </p:spPr>
          </p:pic>
        </mc:Fallback>
      </mc:AlternateContent>
      <p:sp>
        <p:nvSpPr>
          <p:cNvPr id="8" name="Content Placeholder 7">
            <a:extLst>
              <a:ext uri="{FF2B5EF4-FFF2-40B4-BE49-F238E27FC236}">
                <a16:creationId xmlns:a16="http://schemas.microsoft.com/office/drawing/2014/main" id="{BD34E598-CA07-4898-9181-810CC036E1F7}"/>
              </a:ext>
            </a:extLst>
          </p:cNvPr>
          <p:cNvSpPr>
            <a:spLocks noGrp="1"/>
          </p:cNvSpPr>
          <p:nvPr>
            <p:ph sz="half" idx="2"/>
          </p:nvPr>
        </p:nvSpPr>
        <p:spPr>
          <a:xfrm>
            <a:off x="7603435" y="2249487"/>
            <a:ext cx="4196679" cy="4022725"/>
          </a:xfrm>
        </p:spPr>
        <p:txBody>
          <a:bodyPr>
            <a:normAutofit/>
          </a:bodyPr>
          <a:lstStyle/>
          <a:p>
            <a:r>
              <a:rPr lang="en-US" dirty="0"/>
              <a:t>FDA combined concern for EVALI with concern over rising youth e-cigarette usage rates to propose federal ban on flavored e-cig sales</a:t>
            </a:r>
          </a:p>
          <a:p>
            <a:r>
              <a:rPr lang="en-US" dirty="0"/>
              <a:t>7 states proposed, 5 implemented temporary bans on sale of nontobacco flavored e-cigs</a:t>
            </a:r>
          </a:p>
          <a:p>
            <a:r>
              <a:rPr lang="en-US" dirty="0"/>
              <a:t>Massachusetts banned sales of all e-cigarettes for 90 days, before reverting to a nontobacco flavored e-cig sales ban</a:t>
            </a:r>
          </a:p>
          <a:p>
            <a:endParaRPr lang="en-US" dirty="0"/>
          </a:p>
        </p:txBody>
      </p:sp>
    </p:spTree>
    <p:extLst>
      <p:ext uri="{BB962C8B-B14F-4D97-AF65-F5344CB8AC3E}">
        <p14:creationId xmlns:p14="http://schemas.microsoft.com/office/powerpoint/2010/main" val="995580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690BF-9A8B-465A-8764-CDBB582ED9FE}"/>
              </a:ext>
            </a:extLst>
          </p:cNvPr>
          <p:cNvSpPr>
            <a:spLocks noGrp="1"/>
          </p:cNvSpPr>
          <p:nvPr>
            <p:ph type="title"/>
          </p:nvPr>
        </p:nvSpPr>
        <p:spPr>
          <a:xfrm>
            <a:off x="964788" y="804333"/>
            <a:ext cx="3391900" cy="5249334"/>
          </a:xfrm>
        </p:spPr>
        <p:txBody>
          <a:bodyPr>
            <a:normAutofit/>
          </a:bodyPr>
          <a:lstStyle/>
          <a:p>
            <a:pPr algn="r"/>
            <a:r>
              <a:rPr lang="en-US">
                <a:solidFill>
                  <a:srgbClr val="FFFFFF"/>
                </a:solidFill>
              </a:rPr>
              <a:t>Research Questions</a:t>
            </a:r>
          </a:p>
        </p:txBody>
      </p:sp>
      <p:sp>
        <p:nvSpPr>
          <p:cNvPr id="3" name="Content Placeholder 2">
            <a:extLst>
              <a:ext uri="{FF2B5EF4-FFF2-40B4-BE49-F238E27FC236}">
                <a16:creationId xmlns:a16="http://schemas.microsoft.com/office/drawing/2014/main" id="{43717B9E-B639-40EE-9335-3FD5E7E27FA3}"/>
              </a:ext>
            </a:extLst>
          </p:cNvPr>
          <p:cNvSpPr>
            <a:spLocks noGrp="1"/>
          </p:cNvSpPr>
          <p:nvPr>
            <p:ph idx="1"/>
          </p:nvPr>
        </p:nvSpPr>
        <p:spPr>
          <a:xfrm>
            <a:off x="4951048" y="804333"/>
            <a:ext cx="7055895" cy="5249334"/>
          </a:xfrm>
        </p:spPr>
        <p:txBody>
          <a:bodyPr anchor="ctr">
            <a:normAutofit/>
          </a:bodyPr>
          <a:lstStyle/>
          <a:p>
            <a:r>
              <a:rPr lang="en-US" sz="3200" dirty="0"/>
              <a:t>How did the EVALI outbreak directly affect sales of e-cigarettes?</a:t>
            </a:r>
          </a:p>
          <a:p>
            <a:r>
              <a:rPr lang="en-US" sz="3200" dirty="0"/>
              <a:t>How did the policy changes passed in the wake of EVALI affect sales of e-cigarettes?</a:t>
            </a:r>
          </a:p>
          <a:p>
            <a:r>
              <a:rPr lang="en-US" sz="3200" dirty="0"/>
              <a:t>How did the above affect cigarette sales?</a:t>
            </a:r>
          </a:p>
        </p:txBody>
      </p:sp>
    </p:spTree>
    <p:extLst>
      <p:ext uri="{BB962C8B-B14F-4D97-AF65-F5344CB8AC3E}">
        <p14:creationId xmlns:p14="http://schemas.microsoft.com/office/powerpoint/2010/main" val="181612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77415-C3DB-4145-BD1D-F6D2CCE20DC9}"/>
              </a:ext>
            </a:extLst>
          </p:cNvPr>
          <p:cNvSpPr>
            <a:spLocks noGrp="1"/>
          </p:cNvSpPr>
          <p:nvPr>
            <p:ph type="title"/>
          </p:nvPr>
        </p:nvSpPr>
        <p:spPr/>
        <p:txBody>
          <a:bodyPr/>
          <a:lstStyle/>
          <a:p>
            <a:r>
              <a:rPr lang="en-US" dirty="0"/>
              <a:t>Regulatory Stances Parlance</a:t>
            </a:r>
          </a:p>
        </p:txBody>
      </p:sp>
      <p:sp>
        <p:nvSpPr>
          <p:cNvPr id="3" name="Content Placeholder 2">
            <a:extLst>
              <a:ext uri="{FF2B5EF4-FFF2-40B4-BE49-F238E27FC236}">
                <a16:creationId xmlns:a16="http://schemas.microsoft.com/office/drawing/2014/main" id="{D6D83308-82C6-4963-9818-19DA4151A123}"/>
              </a:ext>
            </a:extLst>
          </p:cNvPr>
          <p:cNvSpPr>
            <a:spLocks noGrp="1"/>
          </p:cNvSpPr>
          <p:nvPr>
            <p:ph sz="half" idx="1"/>
          </p:nvPr>
        </p:nvSpPr>
        <p:spPr/>
        <p:txBody>
          <a:bodyPr/>
          <a:lstStyle/>
          <a:p>
            <a:r>
              <a:rPr lang="en-US" sz="2400" b="1" dirty="0"/>
              <a:t>Partial (Flavored) E-Cigarette Ban</a:t>
            </a:r>
          </a:p>
          <a:p>
            <a:r>
              <a:rPr lang="en-US" dirty="0"/>
              <a:t>Tobacco Flavor E-Cigarette </a:t>
            </a:r>
            <a:r>
              <a:rPr lang="en-US" dirty="0">
                <a:sym typeface="Wingdings" panose="05000000000000000000" pitchFamily="2" charset="2"/>
              </a:rPr>
              <a:t> </a:t>
            </a:r>
            <a:endParaRPr lang="en-US" dirty="0"/>
          </a:p>
          <a:p>
            <a:r>
              <a:rPr lang="en-US" dirty="0"/>
              <a:t>Menthol Flavor E-Cigarette </a:t>
            </a:r>
            <a:r>
              <a:rPr lang="en-US" dirty="0">
                <a:sym typeface="Wingdings" panose="05000000000000000000" pitchFamily="2" charset="2"/>
              </a:rPr>
              <a:t> </a:t>
            </a:r>
          </a:p>
          <a:p>
            <a:r>
              <a:rPr lang="en-US" dirty="0">
                <a:sym typeface="Wingdings" panose="05000000000000000000" pitchFamily="2" charset="2"/>
              </a:rPr>
              <a:t>All E-Cigarettes </a:t>
            </a:r>
          </a:p>
          <a:p>
            <a:r>
              <a:rPr lang="en-US" dirty="0">
                <a:sym typeface="Wingdings" panose="05000000000000000000" pitchFamily="2" charset="2"/>
              </a:rPr>
              <a:t>Young Brand Cigarettes  </a:t>
            </a:r>
          </a:p>
          <a:p>
            <a:r>
              <a:rPr lang="en-US" dirty="0">
                <a:sym typeface="Wingdings" panose="05000000000000000000" pitchFamily="2" charset="2"/>
              </a:rPr>
              <a:t>All Cigarettes </a:t>
            </a:r>
            <a:endParaRPr lang="en-US" dirty="0"/>
          </a:p>
          <a:p>
            <a:endParaRPr lang="en-US" dirty="0"/>
          </a:p>
        </p:txBody>
      </p:sp>
      <p:sp>
        <p:nvSpPr>
          <p:cNvPr id="4" name="Content Placeholder 3">
            <a:extLst>
              <a:ext uri="{FF2B5EF4-FFF2-40B4-BE49-F238E27FC236}">
                <a16:creationId xmlns:a16="http://schemas.microsoft.com/office/drawing/2014/main" id="{0C08580A-8BD5-448B-8071-52346894EE28}"/>
              </a:ext>
            </a:extLst>
          </p:cNvPr>
          <p:cNvSpPr>
            <a:spLocks noGrp="1"/>
          </p:cNvSpPr>
          <p:nvPr>
            <p:ph sz="half" idx="2"/>
          </p:nvPr>
        </p:nvSpPr>
        <p:spPr/>
        <p:txBody>
          <a:bodyPr/>
          <a:lstStyle/>
          <a:p>
            <a:r>
              <a:rPr lang="en-US" sz="2400" b="1" dirty="0"/>
              <a:t>Total E-Cigarette Ban</a:t>
            </a:r>
          </a:p>
          <a:p>
            <a:r>
              <a:rPr lang="en-US" dirty="0"/>
              <a:t>Tobacco Flavor E-Cigarette </a:t>
            </a:r>
            <a:r>
              <a:rPr lang="en-US" dirty="0">
                <a:sym typeface="Wingdings" panose="05000000000000000000" pitchFamily="2" charset="2"/>
              </a:rPr>
              <a:t> </a:t>
            </a:r>
            <a:endParaRPr lang="en-US" dirty="0"/>
          </a:p>
          <a:p>
            <a:r>
              <a:rPr lang="en-US" dirty="0"/>
              <a:t>Menthol Flavor E-Cigarette </a:t>
            </a:r>
            <a:r>
              <a:rPr lang="en-US" dirty="0">
                <a:sym typeface="Wingdings" panose="05000000000000000000" pitchFamily="2" charset="2"/>
              </a:rPr>
              <a:t> </a:t>
            </a:r>
          </a:p>
          <a:p>
            <a:r>
              <a:rPr lang="en-US" dirty="0">
                <a:sym typeface="Wingdings" panose="05000000000000000000" pitchFamily="2" charset="2"/>
              </a:rPr>
              <a:t>All E-Cigarettes </a:t>
            </a:r>
          </a:p>
          <a:p>
            <a:r>
              <a:rPr lang="en-US" dirty="0">
                <a:sym typeface="Wingdings" panose="05000000000000000000" pitchFamily="2" charset="2"/>
              </a:rPr>
              <a:t>Young Brand Cigarettes  </a:t>
            </a:r>
          </a:p>
          <a:p>
            <a:r>
              <a:rPr lang="en-US" dirty="0">
                <a:sym typeface="Wingdings" panose="05000000000000000000" pitchFamily="2" charset="2"/>
              </a:rPr>
              <a:t>All Cigarettes </a:t>
            </a:r>
            <a:endParaRPr lang="en-US" dirty="0"/>
          </a:p>
          <a:p>
            <a:endParaRPr lang="en-US" dirty="0"/>
          </a:p>
        </p:txBody>
      </p:sp>
      <p:pic>
        <p:nvPicPr>
          <p:cNvPr id="5" name="Picture 4">
            <a:extLst>
              <a:ext uri="{FF2B5EF4-FFF2-40B4-BE49-F238E27FC236}">
                <a16:creationId xmlns:a16="http://schemas.microsoft.com/office/drawing/2014/main" id="{81CFC2B1-F153-4C20-A1EB-D71F38B44D1F}"/>
              </a:ext>
            </a:extLst>
          </p:cNvPr>
          <p:cNvPicPr>
            <a:picLocks noChangeAspect="1"/>
          </p:cNvPicPr>
          <p:nvPr/>
        </p:nvPicPr>
        <p:blipFill>
          <a:blip r:embed="rId2"/>
          <a:stretch>
            <a:fillRect/>
          </a:stretch>
        </p:blipFill>
        <p:spPr>
          <a:xfrm>
            <a:off x="8422826" y="207499"/>
            <a:ext cx="3611860" cy="649480"/>
          </a:xfrm>
          <a:prstGeom prst="rect">
            <a:avLst/>
          </a:prstGeom>
        </p:spPr>
      </p:pic>
      <p:pic>
        <p:nvPicPr>
          <p:cNvPr id="7" name="Graphic 6" descr="Thumbs up sign with solid fill">
            <a:extLst>
              <a:ext uri="{FF2B5EF4-FFF2-40B4-BE49-F238E27FC236}">
                <a16:creationId xmlns:a16="http://schemas.microsoft.com/office/drawing/2014/main" id="{93207B5A-FCE4-45DA-93F3-327EC09B3C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3868" y="2690446"/>
            <a:ext cx="457200" cy="457200"/>
          </a:xfrm>
          <a:prstGeom prst="rect">
            <a:avLst/>
          </a:prstGeom>
        </p:spPr>
      </p:pic>
      <p:pic>
        <p:nvPicPr>
          <p:cNvPr id="8" name="Graphic 7" descr="Thumbs up sign with solid fill">
            <a:extLst>
              <a:ext uri="{FF2B5EF4-FFF2-40B4-BE49-F238E27FC236}">
                <a16:creationId xmlns:a16="http://schemas.microsoft.com/office/drawing/2014/main" id="{602FED0D-577D-41E7-96B1-8C16C3A9BC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0518" y="4572001"/>
            <a:ext cx="457200" cy="457200"/>
          </a:xfrm>
          <a:prstGeom prst="rect">
            <a:avLst/>
          </a:prstGeom>
        </p:spPr>
      </p:pic>
      <p:pic>
        <p:nvPicPr>
          <p:cNvPr id="9" name="Graphic 8" descr="Thumbs up sign with solid fill">
            <a:extLst>
              <a:ext uri="{FF2B5EF4-FFF2-40B4-BE49-F238E27FC236}">
                <a16:creationId xmlns:a16="http://schemas.microsoft.com/office/drawing/2014/main" id="{9F3B3B87-17AF-403D-BEF8-74C9BBE60B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0518" y="4167555"/>
            <a:ext cx="457200" cy="457200"/>
          </a:xfrm>
          <a:prstGeom prst="rect">
            <a:avLst/>
          </a:prstGeom>
        </p:spPr>
      </p:pic>
      <p:pic>
        <p:nvPicPr>
          <p:cNvPr id="10" name="Graphic 9" descr="Thumbs up sign with solid fill">
            <a:extLst>
              <a:ext uri="{FF2B5EF4-FFF2-40B4-BE49-F238E27FC236}">
                <a16:creationId xmlns:a16="http://schemas.microsoft.com/office/drawing/2014/main" id="{1E33C2CE-1715-4E32-9015-31D8CFC728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55982" y="4624755"/>
            <a:ext cx="457200" cy="457200"/>
          </a:xfrm>
          <a:prstGeom prst="rect">
            <a:avLst/>
          </a:prstGeom>
        </p:spPr>
      </p:pic>
      <p:pic>
        <p:nvPicPr>
          <p:cNvPr id="11" name="Graphic 10" descr="Thumbs up sign with solid fill">
            <a:extLst>
              <a:ext uri="{FF2B5EF4-FFF2-40B4-BE49-F238E27FC236}">
                <a16:creationId xmlns:a16="http://schemas.microsoft.com/office/drawing/2014/main" id="{EF30D0CB-8C72-4CD8-984C-E21137742C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55982" y="4167555"/>
            <a:ext cx="457200" cy="457200"/>
          </a:xfrm>
          <a:prstGeom prst="rect">
            <a:avLst/>
          </a:prstGeom>
        </p:spPr>
      </p:pic>
      <p:pic>
        <p:nvPicPr>
          <p:cNvPr id="13" name="Graphic 12" descr="Raised hand with solid fill">
            <a:extLst>
              <a:ext uri="{FF2B5EF4-FFF2-40B4-BE49-F238E27FC236}">
                <a16:creationId xmlns:a16="http://schemas.microsoft.com/office/drawing/2014/main" id="{8B05D68E-8294-487E-AC4A-BD5A19F7E4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10518" y="3710355"/>
            <a:ext cx="457200" cy="457200"/>
          </a:xfrm>
          <a:prstGeom prst="rect">
            <a:avLst/>
          </a:prstGeom>
        </p:spPr>
      </p:pic>
      <p:pic>
        <p:nvPicPr>
          <p:cNvPr id="16" name="Graphic 15" descr="Lock with solid fill">
            <a:extLst>
              <a:ext uri="{FF2B5EF4-FFF2-40B4-BE49-F238E27FC236}">
                <a16:creationId xmlns:a16="http://schemas.microsoft.com/office/drawing/2014/main" id="{1F1F1A7C-D1C7-45A1-AAAE-6CFCE44E8A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10518" y="3200400"/>
            <a:ext cx="457200" cy="457200"/>
          </a:xfrm>
          <a:prstGeom prst="rect">
            <a:avLst/>
          </a:prstGeom>
        </p:spPr>
      </p:pic>
      <p:pic>
        <p:nvPicPr>
          <p:cNvPr id="17" name="Graphic 16" descr="Lock with solid fill">
            <a:extLst>
              <a:ext uri="{FF2B5EF4-FFF2-40B4-BE49-F238E27FC236}">
                <a16:creationId xmlns:a16="http://schemas.microsoft.com/office/drawing/2014/main" id="{93AFF054-E6C9-429F-BBBC-D87578BD455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55982" y="3710355"/>
            <a:ext cx="457200" cy="457200"/>
          </a:xfrm>
          <a:prstGeom prst="rect">
            <a:avLst/>
          </a:prstGeom>
        </p:spPr>
      </p:pic>
      <p:pic>
        <p:nvPicPr>
          <p:cNvPr id="18" name="Graphic 17" descr="Lock with solid fill">
            <a:extLst>
              <a:ext uri="{FF2B5EF4-FFF2-40B4-BE49-F238E27FC236}">
                <a16:creationId xmlns:a16="http://schemas.microsoft.com/office/drawing/2014/main" id="{B3050107-7182-441C-856C-E09ED957F80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55982" y="2738176"/>
            <a:ext cx="457200" cy="457200"/>
          </a:xfrm>
          <a:prstGeom prst="rect">
            <a:avLst/>
          </a:prstGeom>
        </p:spPr>
      </p:pic>
      <p:pic>
        <p:nvPicPr>
          <p:cNvPr id="19" name="Graphic 18" descr="Lock with solid fill">
            <a:extLst>
              <a:ext uri="{FF2B5EF4-FFF2-40B4-BE49-F238E27FC236}">
                <a16:creationId xmlns:a16="http://schemas.microsoft.com/office/drawing/2014/main" id="{711AABCC-5F0A-461D-A386-364F27D9A6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55982" y="3200400"/>
            <a:ext cx="457200" cy="457200"/>
          </a:xfrm>
          <a:prstGeom prst="rect">
            <a:avLst/>
          </a:prstGeom>
        </p:spPr>
      </p:pic>
    </p:spTree>
    <p:extLst>
      <p:ext uri="{BB962C8B-B14F-4D97-AF65-F5344CB8AC3E}">
        <p14:creationId xmlns:p14="http://schemas.microsoft.com/office/powerpoint/2010/main" val="3082655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16FCD-EA98-485F-B77A-1C3FBC4C8D9E}"/>
              </a:ext>
            </a:extLst>
          </p:cNvPr>
          <p:cNvSpPr>
            <a:spLocks noGrp="1"/>
          </p:cNvSpPr>
          <p:nvPr>
            <p:ph type="title"/>
          </p:nvPr>
        </p:nvSpPr>
        <p:spPr/>
        <p:txBody>
          <a:bodyPr/>
          <a:lstStyle/>
          <a:p>
            <a:r>
              <a:rPr lang="en-US" dirty="0"/>
              <a:t>Data</a:t>
            </a:r>
          </a:p>
        </p:txBody>
      </p:sp>
      <p:sp>
        <p:nvSpPr>
          <p:cNvPr id="3" name="Content Placeholder 2">
            <a:extLst>
              <a:ext uri="{FF2B5EF4-FFF2-40B4-BE49-F238E27FC236}">
                <a16:creationId xmlns:a16="http://schemas.microsoft.com/office/drawing/2014/main" id="{99A4DFD5-D98C-4523-A275-883327792543}"/>
              </a:ext>
            </a:extLst>
          </p:cNvPr>
          <p:cNvSpPr>
            <a:spLocks noGrp="1"/>
          </p:cNvSpPr>
          <p:nvPr>
            <p:ph sz="half" idx="1"/>
          </p:nvPr>
        </p:nvSpPr>
        <p:spPr/>
        <p:txBody>
          <a:bodyPr>
            <a:normAutofit/>
          </a:bodyPr>
          <a:lstStyle/>
          <a:p>
            <a:r>
              <a:rPr lang="en-US" sz="2800" dirty="0"/>
              <a:t>Sales of </a:t>
            </a:r>
            <a:r>
              <a:rPr lang="en-US" sz="2800" dirty="0">
                <a:solidFill>
                  <a:schemeClr val="accent1"/>
                </a:solidFill>
              </a:rPr>
              <a:t>e-cigarettes</a:t>
            </a:r>
            <a:r>
              <a:rPr lang="en-US" sz="2800" dirty="0"/>
              <a:t> and </a:t>
            </a:r>
            <a:r>
              <a:rPr lang="en-US" sz="2800" dirty="0">
                <a:solidFill>
                  <a:schemeClr val="accent2"/>
                </a:solidFill>
              </a:rPr>
              <a:t>tobacco cigarettes</a:t>
            </a:r>
            <a:r>
              <a:rPr lang="en-US" sz="2800" dirty="0"/>
              <a:t> in 23 US states: January 2014 – February 2020</a:t>
            </a:r>
          </a:p>
          <a:p>
            <a:r>
              <a:rPr lang="en-US" sz="2800" dirty="0"/>
              <a:t>Nielsen </a:t>
            </a:r>
            <a:r>
              <a:rPr lang="en-US" sz="2800" dirty="0" err="1"/>
              <a:t>Scantrack</a:t>
            </a:r>
            <a:endParaRPr lang="en-US" sz="2800" dirty="0"/>
          </a:p>
          <a:p>
            <a:pPr lvl="1"/>
            <a:r>
              <a:rPr lang="en-US" sz="2400" dirty="0"/>
              <a:t>Convenience, Food, and Drug</a:t>
            </a:r>
          </a:p>
          <a:p>
            <a:pPr lvl="1"/>
            <a:r>
              <a:rPr lang="en-US" sz="2400" dirty="0"/>
              <a:t>Excludes Online and Vape Shop</a:t>
            </a:r>
          </a:p>
          <a:p>
            <a:pPr lvl="1"/>
            <a:r>
              <a:rPr lang="en-US" sz="2400" dirty="0"/>
              <a:t>&gt;70% E-Cig $ Sales</a:t>
            </a:r>
          </a:p>
          <a:p>
            <a:pPr lvl="1"/>
            <a:r>
              <a:rPr lang="en-US" sz="2400" dirty="0"/>
              <a:t>&gt;90% Cig $ Sales</a:t>
            </a:r>
          </a:p>
        </p:txBody>
      </p:sp>
      <p:graphicFrame>
        <p:nvGraphicFramePr>
          <p:cNvPr id="5" name="Content Placeholder 4">
            <a:extLst>
              <a:ext uri="{FF2B5EF4-FFF2-40B4-BE49-F238E27FC236}">
                <a16:creationId xmlns:a16="http://schemas.microsoft.com/office/drawing/2014/main" id="{2758E4A4-0007-4358-BE25-E2F1C69538ED}"/>
              </a:ext>
            </a:extLst>
          </p:cNvPr>
          <p:cNvGraphicFramePr>
            <a:graphicFrameLocks noGrp="1"/>
          </p:cNvGraphicFramePr>
          <p:nvPr>
            <p:ph sz="half" idx="2"/>
          </p:nvPr>
        </p:nvGraphicFramePr>
        <p:xfrm>
          <a:off x="6057900" y="133350"/>
          <a:ext cx="5867400" cy="35909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4">
            <a:extLst>
              <a:ext uri="{FF2B5EF4-FFF2-40B4-BE49-F238E27FC236}">
                <a16:creationId xmlns:a16="http://schemas.microsoft.com/office/drawing/2014/main" id="{575D9341-D3A0-4C31-ACEE-5CD3C82455C5}"/>
              </a:ext>
            </a:extLst>
          </p:cNvPr>
          <p:cNvGraphicFramePr>
            <a:graphicFrameLocks/>
          </p:cNvGraphicFramePr>
          <p:nvPr/>
        </p:nvGraphicFramePr>
        <p:xfrm>
          <a:off x="6405565" y="3724276"/>
          <a:ext cx="5181600" cy="30749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051409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9C0EE-3450-4585-B3E3-59D2B347B361}"/>
              </a:ext>
            </a:extLst>
          </p:cNvPr>
          <p:cNvSpPr>
            <a:spLocks noGrp="1"/>
          </p:cNvSpPr>
          <p:nvPr>
            <p:ph type="title"/>
          </p:nvPr>
        </p:nvSpPr>
        <p:spPr>
          <a:xfrm>
            <a:off x="1024128" y="585216"/>
            <a:ext cx="4732244" cy="1499616"/>
          </a:xfrm>
        </p:spPr>
        <p:txBody>
          <a:bodyPr vert="horz" lIns="91440" tIns="45720" rIns="91440" bIns="45720" rtlCol="0" anchor="ctr">
            <a:normAutofit/>
          </a:bodyPr>
          <a:lstStyle/>
          <a:p>
            <a:r>
              <a:rPr lang="en-US" dirty="0"/>
              <a:t>Support</a:t>
            </a:r>
          </a:p>
        </p:txBody>
      </p:sp>
      <p:sp>
        <p:nvSpPr>
          <p:cNvPr id="8" name="TextBox 7">
            <a:extLst>
              <a:ext uri="{FF2B5EF4-FFF2-40B4-BE49-F238E27FC236}">
                <a16:creationId xmlns:a16="http://schemas.microsoft.com/office/drawing/2014/main" id="{80352092-86BA-42C9-B08D-44C94CBF8442}"/>
              </a:ext>
            </a:extLst>
          </p:cNvPr>
          <p:cNvSpPr txBox="1"/>
          <p:nvPr/>
        </p:nvSpPr>
        <p:spPr>
          <a:xfrm>
            <a:off x="1024129" y="1775012"/>
            <a:ext cx="4656236" cy="4534348"/>
          </a:xfrm>
          <a:prstGeom prst="rect">
            <a:avLst/>
          </a:prstGeom>
        </p:spPr>
        <p:txBody>
          <a:bodyPr vert="horz" lIns="45720" tIns="45720" rIns="45720" bIns="45720" rtlCol="0">
            <a:normAutofit fontScale="92500" lnSpcReduction="10000"/>
          </a:bodyPr>
          <a:lstStyle/>
          <a:p>
            <a:pPr defTabSz="914400">
              <a:lnSpc>
                <a:spcPct val="90000"/>
              </a:lnSpc>
              <a:spcAft>
                <a:spcPts val="600"/>
              </a:spcAft>
              <a:buClr>
                <a:schemeClr val="accent2"/>
              </a:buClr>
            </a:pPr>
            <a:r>
              <a:rPr lang="en-US" sz="2800" dirty="0"/>
              <a:t>Funding from the Norwegian Cancer Society in the framework of a project partnership with the Polish Ministry of Health by leveraging funding from Norway Grants (Donor Partnership Project no. NMF.PL-NOR.DOI.PDP2_2 /20/3725/2020/80) and the Truth Initiative</a:t>
            </a:r>
          </a:p>
          <a:p>
            <a:pPr defTabSz="914400">
              <a:lnSpc>
                <a:spcPct val="90000"/>
              </a:lnSpc>
              <a:spcAft>
                <a:spcPts val="600"/>
              </a:spcAft>
              <a:buClr>
                <a:schemeClr val="accent2"/>
              </a:buClr>
            </a:pPr>
            <a:r>
              <a:rPr lang="en-US" sz="2800" dirty="0"/>
              <a:t>Salary paid by TCORS grant U54CA229974 from the US National Cancer Institute and Food and Drug Administration</a:t>
            </a:r>
          </a:p>
        </p:txBody>
      </p:sp>
      <p:sp>
        <p:nvSpPr>
          <p:cNvPr id="13" name="Rectangle 12">
            <a:extLst>
              <a:ext uri="{FF2B5EF4-FFF2-40B4-BE49-F238E27FC236}">
                <a16:creationId xmlns:a16="http://schemas.microsoft.com/office/drawing/2014/main" id="{A60E76B6-34F8-4E6C-92B8-6F8C71DE3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3275" y="0"/>
            <a:ext cx="610545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99ED165-830E-4E68-AB64-C96EA50B1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009" y="321731"/>
            <a:ext cx="3932506" cy="36622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FB4EE052-57F7-4CD9-BB48-9EC7C7319B36}"/>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6596788" y="1383173"/>
            <a:ext cx="3602736" cy="1539350"/>
          </a:xfrm>
          <a:prstGeom prst="rect">
            <a:avLst/>
          </a:prstGeom>
        </p:spPr>
      </p:pic>
      <p:sp>
        <p:nvSpPr>
          <p:cNvPr id="17" name="Rectangle 16">
            <a:extLst>
              <a:ext uri="{FF2B5EF4-FFF2-40B4-BE49-F238E27FC236}">
                <a16:creationId xmlns:a16="http://schemas.microsoft.com/office/drawing/2014/main" id="{51FF5BD5-2504-4FF6-B6AC-D06DBDFB7D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09128" y="321732"/>
            <a:ext cx="1352695" cy="366854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8E98F08-4E7B-411E-AC2A-0419B8E76A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008" y="4157447"/>
            <a:ext cx="2104750" cy="2312282"/>
          </a:xfrm>
          <a:prstGeom prst="rect">
            <a:avLst/>
          </a:pr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AD1333C-075B-4963-A1F6-A5D1E1002E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0625" y="4157447"/>
            <a:ext cx="3206709" cy="23122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6A2354E-1EC2-4E7B-B1A8-4F54314AF1B5}"/>
              </a:ext>
            </a:extLst>
          </p:cNvPr>
          <p:cNvPicPr>
            <a:picLocks noChangeAspect="1"/>
          </p:cNvPicPr>
          <p:nvPr/>
        </p:nvPicPr>
        <p:blipFill>
          <a:blip r:embed="rId4"/>
          <a:stretch>
            <a:fillRect/>
          </a:stretch>
        </p:blipFill>
        <p:spPr>
          <a:xfrm>
            <a:off x="8833799" y="4514288"/>
            <a:ext cx="2880360" cy="1598599"/>
          </a:xfrm>
          <a:prstGeom prst="rect">
            <a:avLst/>
          </a:prstGeom>
        </p:spPr>
      </p:pic>
      <p:sp>
        <p:nvSpPr>
          <p:cNvPr id="6" name="TextBox 5">
            <a:extLst>
              <a:ext uri="{FF2B5EF4-FFF2-40B4-BE49-F238E27FC236}">
                <a16:creationId xmlns:a16="http://schemas.microsoft.com/office/drawing/2014/main" id="{20C9E4F5-8AE9-4475-BDA9-7D363C83F4EC}"/>
              </a:ext>
            </a:extLst>
          </p:cNvPr>
          <p:cNvSpPr txBox="1"/>
          <p:nvPr/>
        </p:nvSpPr>
        <p:spPr>
          <a:xfrm>
            <a:off x="6596788" y="2922523"/>
            <a:ext cx="3602736" cy="230832"/>
          </a:xfrm>
          <a:prstGeom prst="rect">
            <a:avLst/>
          </a:prstGeom>
          <a:noFill/>
        </p:spPr>
        <p:txBody>
          <a:bodyPr wrap="square" rtlCol="0">
            <a:spAutoFit/>
          </a:bodyPr>
          <a:lstStyle/>
          <a:p>
            <a:r>
              <a:rPr lang="en-US" sz="900">
                <a:hlinkClick r:id="rId3" tooltip="https://en.wikipedia.org/wiki/Truth_Initiative"/>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1835126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B4B6C-7C52-4CC4-ABEB-8B69F10F7557}"/>
              </a:ext>
            </a:extLst>
          </p:cNvPr>
          <p:cNvSpPr>
            <a:spLocks noGrp="1"/>
          </p:cNvSpPr>
          <p:nvPr>
            <p:ph type="title"/>
          </p:nvPr>
        </p:nvSpPr>
        <p:spPr/>
        <p:txBody>
          <a:bodyPr/>
          <a:lstStyle/>
          <a:p>
            <a:r>
              <a:rPr lang="en-US" dirty="0"/>
              <a:t>Universal Product Codes</a:t>
            </a:r>
          </a:p>
        </p:txBody>
      </p:sp>
      <p:pic>
        <p:nvPicPr>
          <p:cNvPr id="6" name="Content Placeholder 5">
            <a:extLst>
              <a:ext uri="{FF2B5EF4-FFF2-40B4-BE49-F238E27FC236}">
                <a16:creationId xmlns:a16="http://schemas.microsoft.com/office/drawing/2014/main" id="{A6F71E56-5E1C-401D-83F3-422D3D6F8A87}"/>
              </a:ext>
            </a:extLst>
          </p:cNvPr>
          <p:cNvPicPr>
            <a:picLocks noGrp="1" noChangeAspect="1"/>
          </p:cNvPicPr>
          <p:nvPr>
            <p:ph sz="half" idx="2"/>
          </p:nvPr>
        </p:nvPicPr>
        <p:blipFill rotWithShape="1">
          <a:blip r:embed="rId3"/>
          <a:srcRect l="38966" r="39086"/>
          <a:stretch/>
        </p:blipFill>
        <p:spPr>
          <a:xfrm>
            <a:off x="5858356" y="2334173"/>
            <a:ext cx="1115498" cy="3817285"/>
          </a:xfrm>
          <a:prstGeom prst="rect">
            <a:avLst/>
          </a:prstGeom>
        </p:spPr>
      </p:pic>
      <p:pic>
        <p:nvPicPr>
          <p:cNvPr id="7" name="Picture 6">
            <a:extLst>
              <a:ext uri="{FF2B5EF4-FFF2-40B4-BE49-F238E27FC236}">
                <a16:creationId xmlns:a16="http://schemas.microsoft.com/office/drawing/2014/main" id="{558ADBE5-534F-4EEF-A0A0-FA7C4AFF294D}"/>
              </a:ext>
            </a:extLst>
          </p:cNvPr>
          <p:cNvPicPr>
            <a:picLocks noChangeAspect="1"/>
          </p:cNvPicPr>
          <p:nvPr/>
        </p:nvPicPr>
        <p:blipFill rotWithShape="1">
          <a:blip r:embed="rId4"/>
          <a:srcRect l="39176" r="38659"/>
          <a:stretch/>
        </p:blipFill>
        <p:spPr>
          <a:xfrm>
            <a:off x="4284582" y="1947096"/>
            <a:ext cx="1115498" cy="3774575"/>
          </a:xfrm>
          <a:prstGeom prst="rect">
            <a:avLst/>
          </a:prstGeom>
        </p:spPr>
      </p:pic>
      <p:sp>
        <p:nvSpPr>
          <p:cNvPr id="8" name="TextBox 7">
            <a:extLst>
              <a:ext uri="{FF2B5EF4-FFF2-40B4-BE49-F238E27FC236}">
                <a16:creationId xmlns:a16="http://schemas.microsoft.com/office/drawing/2014/main" id="{92A09137-93AD-4D46-8410-F52780513FF0}"/>
              </a:ext>
            </a:extLst>
          </p:cNvPr>
          <p:cNvSpPr txBox="1"/>
          <p:nvPr/>
        </p:nvSpPr>
        <p:spPr>
          <a:xfrm>
            <a:off x="107576" y="6400800"/>
            <a:ext cx="3410175" cy="369332"/>
          </a:xfrm>
          <a:prstGeom prst="rect">
            <a:avLst/>
          </a:prstGeom>
          <a:noFill/>
        </p:spPr>
        <p:txBody>
          <a:bodyPr wrap="square" rtlCol="0">
            <a:spAutoFit/>
          </a:bodyPr>
          <a:lstStyle/>
          <a:p>
            <a:r>
              <a:rPr lang="en-US" dirty="0"/>
              <a:t>Source: Johns Hopkins </a:t>
            </a:r>
            <a:r>
              <a:rPr lang="en-US" dirty="0" err="1"/>
              <a:t>TPackSS</a:t>
            </a:r>
            <a:endParaRPr lang="en-US" dirty="0"/>
          </a:p>
        </p:txBody>
      </p:sp>
      <p:pic>
        <p:nvPicPr>
          <p:cNvPr id="9" name="Picture 8">
            <a:extLst>
              <a:ext uri="{FF2B5EF4-FFF2-40B4-BE49-F238E27FC236}">
                <a16:creationId xmlns:a16="http://schemas.microsoft.com/office/drawing/2014/main" id="{A2015CF9-0051-43F0-BDFD-60F38CC0FD9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55984" y="3834384"/>
            <a:ext cx="2438400" cy="2438400"/>
          </a:xfrm>
          <a:prstGeom prst="rect">
            <a:avLst/>
          </a:prstGeom>
        </p:spPr>
      </p:pic>
      <p:pic>
        <p:nvPicPr>
          <p:cNvPr id="10" name="Picture 9">
            <a:extLst>
              <a:ext uri="{FF2B5EF4-FFF2-40B4-BE49-F238E27FC236}">
                <a16:creationId xmlns:a16="http://schemas.microsoft.com/office/drawing/2014/main" id="{EA361783-1A8A-428F-AB74-8E89F30E4FD1}"/>
              </a:ext>
            </a:extLst>
          </p:cNvPr>
          <p:cNvPicPr>
            <a:picLocks noChangeAspect="1"/>
          </p:cNvPicPr>
          <p:nvPr/>
        </p:nvPicPr>
        <p:blipFill>
          <a:blip r:embed="rId6">
            <a:clrChange>
              <a:clrFrom>
                <a:srgbClr val="FFFFFD"/>
              </a:clrFrom>
              <a:clrTo>
                <a:srgbClr val="FFFFFD">
                  <a:alpha val="0"/>
                </a:srgbClr>
              </a:clrTo>
            </a:clrChange>
          </a:blip>
          <a:stretch>
            <a:fillRect/>
          </a:stretch>
        </p:blipFill>
        <p:spPr>
          <a:xfrm>
            <a:off x="107576" y="1804416"/>
            <a:ext cx="2438400" cy="2438400"/>
          </a:xfrm>
          <a:prstGeom prst="rect">
            <a:avLst/>
          </a:prstGeom>
        </p:spPr>
      </p:pic>
      <p:pic>
        <p:nvPicPr>
          <p:cNvPr id="13" name="Picture 12">
            <a:extLst>
              <a:ext uri="{FF2B5EF4-FFF2-40B4-BE49-F238E27FC236}">
                <a16:creationId xmlns:a16="http://schemas.microsoft.com/office/drawing/2014/main" id="{C7EEF16E-E880-4494-B6CE-6564934B7BD0}"/>
              </a:ext>
            </a:extLst>
          </p:cNvPr>
          <p:cNvPicPr>
            <a:picLocks noChangeAspect="1"/>
          </p:cNvPicPr>
          <p:nvPr/>
        </p:nvPicPr>
        <p:blipFill>
          <a:blip r:embed="rId7"/>
          <a:stretch>
            <a:fillRect/>
          </a:stretch>
        </p:blipFill>
        <p:spPr>
          <a:xfrm>
            <a:off x="7810052" y="585216"/>
            <a:ext cx="3933712" cy="2950284"/>
          </a:xfrm>
          <a:prstGeom prst="rect">
            <a:avLst/>
          </a:prstGeom>
        </p:spPr>
      </p:pic>
      <p:pic>
        <p:nvPicPr>
          <p:cNvPr id="14" name="Picture 13">
            <a:extLst>
              <a:ext uri="{FF2B5EF4-FFF2-40B4-BE49-F238E27FC236}">
                <a16:creationId xmlns:a16="http://schemas.microsoft.com/office/drawing/2014/main" id="{EC39B870-5C54-44B3-82FD-C0E53C6931CE}"/>
              </a:ext>
            </a:extLst>
          </p:cNvPr>
          <p:cNvPicPr>
            <a:picLocks noChangeAspect="1"/>
          </p:cNvPicPr>
          <p:nvPr/>
        </p:nvPicPr>
        <p:blipFill rotWithShape="1">
          <a:blip r:embed="rId8">
            <a:clrChange>
              <a:clrFrom>
                <a:srgbClr val="FDFFFF"/>
              </a:clrFrom>
              <a:clrTo>
                <a:srgbClr val="FDFFFF">
                  <a:alpha val="0"/>
                </a:srgbClr>
              </a:clrTo>
            </a:clrChange>
          </a:blip>
          <a:srcRect t="19209" b="19209"/>
          <a:stretch/>
        </p:blipFill>
        <p:spPr>
          <a:xfrm>
            <a:off x="7612933" y="3735556"/>
            <a:ext cx="4327950" cy="2665244"/>
          </a:xfrm>
          <a:prstGeom prst="rect">
            <a:avLst/>
          </a:prstGeom>
        </p:spPr>
      </p:pic>
    </p:spTree>
    <p:extLst>
      <p:ext uri="{BB962C8B-B14F-4D97-AF65-F5344CB8AC3E}">
        <p14:creationId xmlns:p14="http://schemas.microsoft.com/office/powerpoint/2010/main" val="609644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CCA7B-E2EF-4707-89D9-D9503BC1E587}"/>
              </a:ext>
            </a:extLst>
          </p:cNvPr>
          <p:cNvSpPr>
            <a:spLocks noGrp="1"/>
          </p:cNvSpPr>
          <p:nvPr>
            <p:ph type="title"/>
          </p:nvPr>
        </p:nvSpPr>
        <p:spPr>
          <a:xfrm>
            <a:off x="1024128" y="585216"/>
            <a:ext cx="9720072" cy="1499616"/>
          </a:xfrm>
        </p:spPr>
        <p:txBody>
          <a:bodyPr>
            <a:normAutofit/>
          </a:bodyPr>
          <a:lstStyle/>
          <a:p>
            <a:r>
              <a:rPr lang="en-US" dirty="0"/>
              <a:t>Data (Continued)</a:t>
            </a:r>
          </a:p>
        </p:txBody>
      </p:sp>
      <p:sp>
        <p:nvSpPr>
          <p:cNvPr id="3" name="Content Placeholder 2">
            <a:extLst>
              <a:ext uri="{FF2B5EF4-FFF2-40B4-BE49-F238E27FC236}">
                <a16:creationId xmlns:a16="http://schemas.microsoft.com/office/drawing/2014/main" id="{383670AB-4958-45D9-AC39-9C7C0098F6BC}"/>
              </a:ext>
            </a:extLst>
          </p:cNvPr>
          <p:cNvSpPr>
            <a:spLocks noGrp="1"/>
          </p:cNvSpPr>
          <p:nvPr>
            <p:ph sz="half" idx="1"/>
          </p:nvPr>
        </p:nvSpPr>
        <p:spPr>
          <a:xfrm>
            <a:off x="1024127" y="2286000"/>
            <a:ext cx="4754880" cy="4023360"/>
          </a:xfrm>
        </p:spPr>
        <p:txBody>
          <a:bodyPr>
            <a:normAutofit/>
          </a:bodyPr>
          <a:lstStyle/>
          <a:p>
            <a:r>
              <a:rPr lang="en-US" dirty="0"/>
              <a:t>Outcome Variable: Differenced, Indexed Per-Capita Unit Volumes</a:t>
            </a:r>
          </a:p>
          <a:p>
            <a:r>
              <a:rPr lang="en-US" dirty="0"/>
              <a:t>Total E-Cig Sales</a:t>
            </a:r>
          </a:p>
          <a:p>
            <a:pPr lvl="1"/>
            <a:r>
              <a:rPr lang="en-US" dirty="0"/>
              <a:t>Split by Refill Category + Hardware</a:t>
            </a:r>
          </a:p>
          <a:p>
            <a:r>
              <a:rPr lang="en-US" dirty="0"/>
              <a:t>Total Cigarette Sales</a:t>
            </a:r>
          </a:p>
          <a:p>
            <a:pPr lvl="1"/>
            <a:r>
              <a:rPr lang="en-US" dirty="0"/>
              <a:t>Split by Brand Group</a:t>
            </a:r>
          </a:p>
        </p:txBody>
      </p:sp>
      <p:sp>
        <p:nvSpPr>
          <p:cNvPr id="4" name="Content Placeholder 3">
            <a:extLst>
              <a:ext uri="{FF2B5EF4-FFF2-40B4-BE49-F238E27FC236}">
                <a16:creationId xmlns:a16="http://schemas.microsoft.com/office/drawing/2014/main" id="{EC790EAE-5240-4380-A29B-1744126A2530}"/>
              </a:ext>
            </a:extLst>
          </p:cNvPr>
          <p:cNvSpPr>
            <a:spLocks noGrp="1"/>
          </p:cNvSpPr>
          <p:nvPr>
            <p:ph sz="half" idx="2"/>
          </p:nvPr>
        </p:nvSpPr>
        <p:spPr>
          <a:xfrm>
            <a:off x="5989320" y="2286000"/>
            <a:ext cx="4754880" cy="4023360"/>
          </a:xfrm>
        </p:spPr>
        <p:txBody>
          <a:bodyPr>
            <a:normAutofit/>
          </a:bodyPr>
          <a:lstStyle/>
          <a:p>
            <a:r>
              <a:rPr lang="en-US" sz="2400" dirty="0"/>
              <a:t>Primary Input Variables (Differenced)</a:t>
            </a:r>
          </a:p>
          <a:p>
            <a:pPr lvl="1"/>
            <a:r>
              <a:rPr lang="en-US" sz="2000" dirty="0"/>
              <a:t>State Total Ban Days</a:t>
            </a:r>
          </a:p>
          <a:p>
            <a:pPr lvl="1"/>
            <a:r>
              <a:rPr lang="en-US" sz="2000" dirty="0"/>
              <a:t>State Partial Ban Days</a:t>
            </a:r>
          </a:p>
          <a:p>
            <a:pPr lvl="1"/>
            <a:r>
              <a:rPr lang="en-US" sz="2000" dirty="0"/>
              <a:t>EVALI Outbreak Measures (Differenced Indexed to Maxima) </a:t>
            </a:r>
          </a:p>
          <a:p>
            <a:pPr lvl="2"/>
            <a:r>
              <a:rPr lang="en-US" sz="1800" dirty="0"/>
              <a:t>EVALI Hospitalizations (Retroactive)</a:t>
            </a:r>
          </a:p>
          <a:p>
            <a:pPr lvl="2"/>
            <a:r>
              <a:rPr lang="en-US" sz="1800" dirty="0"/>
              <a:t>Media Coverage of E-cigarettes</a:t>
            </a:r>
          </a:p>
          <a:p>
            <a:pPr lvl="2"/>
            <a:r>
              <a:rPr lang="en-US" sz="1800" dirty="0"/>
              <a:t>EVALI Cases (Contemporaneous)</a:t>
            </a:r>
          </a:p>
          <a:p>
            <a:pPr lvl="2"/>
            <a:r>
              <a:rPr lang="en-US" sz="1800" dirty="0"/>
              <a:t>EVALI Deaths (Contemporaneous)</a:t>
            </a:r>
          </a:p>
          <a:p>
            <a:endParaRPr lang="en-US" sz="2400" dirty="0"/>
          </a:p>
        </p:txBody>
      </p:sp>
    </p:spTree>
    <p:extLst>
      <p:ext uri="{BB962C8B-B14F-4D97-AF65-F5344CB8AC3E}">
        <p14:creationId xmlns:p14="http://schemas.microsoft.com/office/powerpoint/2010/main" val="1613852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4447B9B-86DA-44D8-A47F-C1EEAD2346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blipFill dpi="0" rotWithShape="1">
            <a:blip r:embed="rId3">
              <a:duotone>
                <a:schemeClr val="accent2">
                  <a:shade val="45000"/>
                  <a:satMod val="135000"/>
                </a:schemeClr>
                <a:prstClr val="white"/>
              </a:duotone>
            </a:blip>
            <a:srcRect/>
            <a:tile tx="-393700" ty="-82550" sx="35000" sy="35000" flip="none" algn="tl"/>
          </a:blip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2D592B85-3A67-4F07-9315-79065B1DB9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3A6C4A9B-764C-4E4C-8ED3-411C811B47A3}"/>
              </a:ext>
            </a:extLst>
          </p:cNvPr>
          <p:cNvSpPr>
            <a:spLocks noGrp="1"/>
          </p:cNvSpPr>
          <p:nvPr>
            <p:ph type="title"/>
          </p:nvPr>
        </p:nvSpPr>
        <p:spPr>
          <a:xfrm>
            <a:off x="457200" y="4960137"/>
            <a:ext cx="7772400" cy="1463040"/>
          </a:xfrm>
        </p:spPr>
        <p:txBody>
          <a:bodyPr vert="horz" lIns="91440" tIns="45720" rIns="91440" bIns="45720" rtlCol="0" anchor="ctr">
            <a:normAutofit/>
          </a:bodyPr>
          <a:lstStyle/>
          <a:p>
            <a:pPr algn="r"/>
            <a:r>
              <a:rPr lang="en-US" sz="4600" spc="200"/>
              <a:t>NSDUH 2015—2018 Share of Brands Consumed by Respondents Under 21</a:t>
            </a:r>
          </a:p>
        </p:txBody>
      </p:sp>
      <p:sp>
        <p:nvSpPr>
          <p:cNvPr id="17" name="Rectangle 16">
            <a:extLst>
              <a:ext uri="{FF2B5EF4-FFF2-40B4-BE49-F238E27FC236}">
                <a16:creationId xmlns:a16="http://schemas.microsoft.com/office/drawing/2014/main" id="{3E21A60C-CC5D-4A59-8FE1-92EAC0E7C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hart 7">
            <a:extLst>
              <a:ext uri="{FF2B5EF4-FFF2-40B4-BE49-F238E27FC236}">
                <a16:creationId xmlns:a16="http://schemas.microsoft.com/office/drawing/2014/main" id="{F3C7A393-E637-4E3F-BAD1-7FAE00210A95}"/>
              </a:ext>
            </a:extLst>
          </p:cNvPr>
          <p:cNvGraphicFramePr>
            <a:graphicFrameLocks/>
          </p:cNvGraphicFramePr>
          <p:nvPr>
            <p:extLst>
              <p:ext uri="{D42A27DB-BD31-4B8C-83A1-F6EECF244321}">
                <p14:modId xmlns:p14="http://schemas.microsoft.com/office/powerpoint/2010/main" val="4231364420"/>
              </p:ext>
            </p:extLst>
          </p:nvPr>
        </p:nvGraphicFramePr>
        <p:xfrm>
          <a:off x="634276" y="640080"/>
          <a:ext cx="10917644" cy="39319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47326852"/>
      </p:ext>
    </p:extLst>
  </p:cSld>
  <p:clrMapOvr>
    <a:masterClrMapping/>
  </p:clrMapOvr>
  <mc:AlternateContent xmlns:mc="http://schemas.openxmlformats.org/markup-compatibility/2006" xmlns:p14="http://schemas.microsoft.com/office/powerpoint/2010/main">
    <mc:Choice Requires="p14">
      <p:transition spd="slow" p14:dur="2000" advTm="38165"/>
    </mc:Choice>
    <mc:Fallback xmlns="">
      <p:transition spd="slow" advTm="38165"/>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816749-21DF-4E42-990F-7E54F446D7B6}"/>
              </a:ext>
            </a:extLst>
          </p:cNvPr>
          <p:cNvPicPr>
            <a:picLocks noChangeAspect="1"/>
          </p:cNvPicPr>
          <p:nvPr/>
        </p:nvPicPr>
        <p:blipFill rotWithShape="1">
          <a:blip r:embed="rId3">
            <a:extLst>
              <a:ext uri="{28A0092B-C50C-407E-A947-70E740481C1C}">
                <a14:useLocalDpi xmlns:a14="http://schemas.microsoft.com/office/drawing/2010/main" val="0"/>
              </a:ext>
            </a:extLst>
          </a:blip>
          <a:srcRect l="18560" r="19099"/>
          <a:stretch/>
        </p:blipFill>
        <p:spPr>
          <a:xfrm>
            <a:off x="313715" y="162938"/>
            <a:ext cx="1669410" cy="2677886"/>
          </a:xfrm>
          <a:prstGeom prst="rect">
            <a:avLst/>
          </a:prstGeom>
        </p:spPr>
      </p:pic>
      <p:pic>
        <p:nvPicPr>
          <p:cNvPr id="9" name="Picture 8">
            <a:extLst>
              <a:ext uri="{FF2B5EF4-FFF2-40B4-BE49-F238E27FC236}">
                <a16:creationId xmlns:a16="http://schemas.microsoft.com/office/drawing/2014/main" id="{3FDDA994-A130-4515-B375-45A46BE9FDA1}"/>
              </a:ext>
            </a:extLst>
          </p:cNvPr>
          <p:cNvPicPr>
            <a:picLocks noChangeAspect="1"/>
          </p:cNvPicPr>
          <p:nvPr/>
        </p:nvPicPr>
        <p:blipFill rotWithShape="1">
          <a:blip r:embed="rId4">
            <a:extLst>
              <a:ext uri="{28A0092B-C50C-407E-A947-70E740481C1C}">
                <a14:useLocalDpi xmlns:a14="http://schemas.microsoft.com/office/drawing/2010/main" val="0"/>
              </a:ext>
            </a:extLst>
          </a:blip>
          <a:srcRect l="22933" r="20494"/>
          <a:stretch/>
        </p:blipFill>
        <p:spPr>
          <a:xfrm>
            <a:off x="2108123" y="114036"/>
            <a:ext cx="1514962" cy="2677886"/>
          </a:xfrm>
          <a:prstGeom prst="rect">
            <a:avLst/>
          </a:prstGeom>
        </p:spPr>
      </p:pic>
      <p:pic>
        <p:nvPicPr>
          <p:cNvPr id="11" name="Picture 10">
            <a:extLst>
              <a:ext uri="{FF2B5EF4-FFF2-40B4-BE49-F238E27FC236}">
                <a16:creationId xmlns:a16="http://schemas.microsoft.com/office/drawing/2014/main" id="{75573448-E8B8-465D-82A7-7E3006E01032}"/>
              </a:ext>
            </a:extLst>
          </p:cNvPr>
          <p:cNvPicPr>
            <a:picLocks noChangeAspect="1"/>
          </p:cNvPicPr>
          <p:nvPr/>
        </p:nvPicPr>
        <p:blipFill rotWithShape="1">
          <a:blip r:embed="rId5">
            <a:extLst>
              <a:ext uri="{28A0092B-C50C-407E-A947-70E740481C1C}">
                <a14:useLocalDpi xmlns:a14="http://schemas.microsoft.com/office/drawing/2010/main" val="0"/>
              </a:ext>
            </a:extLst>
          </a:blip>
          <a:srcRect l="17902" r="17238"/>
          <a:stretch/>
        </p:blipFill>
        <p:spPr>
          <a:xfrm>
            <a:off x="377504" y="2791922"/>
            <a:ext cx="1566402" cy="2415058"/>
          </a:xfrm>
          <a:prstGeom prst="rect">
            <a:avLst/>
          </a:prstGeom>
        </p:spPr>
      </p:pic>
      <p:pic>
        <p:nvPicPr>
          <p:cNvPr id="13" name="Picture 12">
            <a:extLst>
              <a:ext uri="{FF2B5EF4-FFF2-40B4-BE49-F238E27FC236}">
                <a16:creationId xmlns:a16="http://schemas.microsoft.com/office/drawing/2014/main" id="{7583200E-BAFB-43EE-A4F1-828822F5B860}"/>
              </a:ext>
            </a:extLst>
          </p:cNvPr>
          <p:cNvPicPr>
            <a:picLocks noChangeAspect="1"/>
          </p:cNvPicPr>
          <p:nvPr/>
        </p:nvPicPr>
        <p:blipFill rotWithShape="1">
          <a:blip r:embed="rId6">
            <a:extLst>
              <a:ext uri="{28A0092B-C50C-407E-A947-70E740481C1C}">
                <a14:useLocalDpi xmlns:a14="http://schemas.microsoft.com/office/drawing/2010/main" val="0"/>
              </a:ext>
            </a:extLst>
          </a:blip>
          <a:srcRect l="17472" r="17151"/>
          <a:stretch/>
        </p:blipFill>
        <p:spPr>
          <a:xfrm>
            <a:off x="2108123" y="2840824"/>
            <a:ext cx="1514962" cy="2317254"/>
          </a:xfrm>
          <a:prstGeom prst="rect">
            <a:avLst/>
          </a:prstGeom>
        </p:spPr>
      </p:pic>
      <p:pic>
        <p:nvPicPr>
          <p:cNvPr id="16" name="Picture 15">
            <a:extLst>
              <a:ext uri="{FF2B5EF4-FFF2-40B4-BE49-F238E27FC236}">
                <a16:creationId xmlns:a16="http://schemas.microsoft.com/office/drawing/2014/main" id="{6808C7AF-BA14-4E59-987B-DEA8B22E873E}"/>
              </a:ext>
            </a:extLst>
          </p:cNvPr>
          <p:cNvPicPr>
            <a:picLocks noChangeAspect="1"/>
          </p:cNvPicPr>
          <p:nvPr/>
        </p:nvPicPr>
        <p:blipFill rotWithShape="1">
          <a:blip r:embed="rId7">
            <a:extLst>
              <a:ext uri="{28A0092B-C50C-407E-A947-70E740481C1C}">
                <a14:useLocalDpi xmlns:a14="http://schemas.microsoft.com/office/drawing/2010/main" val="0"/>
              </a:ext>
            </a:extLst>
          </a:blip>
          <a:srcRect l="33315" t="31389" r="32483" b="3200"/>
          <a:stretch/>
        </p:blipFill>
        <p:spPr>
          <a:xfrm>
            <a:off x="4240289" y="189051"/>
            <a:ext cx="1527486" cy="2677886"/>
          </a:xfrm>
          <a:prstGeom prst="rect">
            <a:avLst/>
          </a:prstGeom>
        </p:spPr>
      </p:pic>
      <p:pic>
        <p:nvPicPr>
          <p:cNvPr id="18" name="Picture 17">
            <a:extLst>
              <a:ext uri="{FF2B5EF4-FFF2-40B4-BE49-F238E27FC236}">
                <a16:creationId xmlns:a16="http://schemas.microsoft.com/office/drawing/2014/main" id="{6A8E69BF-F2BF-47E3-A715-E936F8A338A1}"/>
              </a:ext>
            </a:extLst>
          </p:cNvPr>
          <p:cNvPicPr>
            <a:picLocks noChangeAspect="1"/>
          </p:cNvPicPr>
          <p:nvPr/>
        </p:nvPicPr>
        <p:blipFill rotWithShape="1">
          <a:blip r:embed="rId8">
            <a:extLst>
              <a:ext uri="{28A0092B-C50C-407E-A947-70E740481C1C}">
                <a14:useLocalDpi xmlns:a14="http://schemas.microsoft.com/office/drawing/2010/main" val="0"/>
              </a:ext>
            </a:extLst>
          </a:blip>
          <a:srcRect l="13799" r="13226"/>
          <a:stretch/>
        </p:blipFill>
        <p:spPr>
          <a:xfrm>
            <a:off x="6146403" y="353694"/>
            <a:ext cx="1779290" cy="2438228"/>
          </a:xfrm>
          <a:prstGeom prst="rect">
            <a:avLst/>
          </a:prstGeom>
        </p:spPr>
      </p:pic>
      <p:cxnSp>
        <p:nvCxnSpPr>
          <p:cNvPr id="20" name="Straight Connector 19">
            <a:extLst>
              <a:ext uri="{FF2B5EF4-FFF2-40B4-BE49-F238E27FC236}">
                <a16:creationId xmlns:a16="http://schemas.microsoft.com/office/drawing/2014/main" id="{BB798C66-4BD7-4860-AFED-57B81A6FD796}"/>
              </a:ext>
            </a:extLst>
          </p:cNvPr>
          <p:cNvCxnSpPr>
            <a:cxnSpLocks/>
          </p:cNvCxnSpPr>
          <p:nvPr/>
        </p:nvCxnSpPr>
        <p:spPr>
          <a:xfrm>
            <a:off x="3884103" y="114036"/>
            <a:ext cx="0" cy="6547168"/>
          </a:xfrm>
          <a:prstGeom prst="line">
            <a:avLst/>
          </a:prstGeom>
          <a:ln w="7620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D56D5B5C-EB84-4A35-A4BC-1588D40A653F}"/>
              </a:ext>
            </a:extLst>
          </p:cNvPr>
          <p:cNvCxnSpPr>
            <a:cxnSpLocks/>
          </p:cNvCxnSpPr>
          <p:nvPr/>
        </p:nvCxnSpPr>
        <p:spPr>
          <a:xfrm>
            <a:off x="8121941" y="114036"/>
            <a:ext cx="0" cy="6547168"/>
          </a:xfrm>
          <a:prstGeom prst="line">
            <a:avLst/>
          </a:prstGeom>
          <a:ln w="76200"/>
        </p:spPr>
        <p:style>
          <a:lnRef idx="1">
            <a:schemeClr val="dk1"/>
          </a:lnRef>
          <a:fillRef idx="0">
            <a:schemeClr val="dk1"/>
          </a:fillRef>
          <a:effectRef idx="0">
            <a:schemeClr val="dk1"/>
          </a:effectRef>
          <a:fontRef idx="minor">
            <a:schemeClr val="tx1"/>
          </a:fontRef>
        </p:style>
      </p:cxnSp>
      <p:pic>
        <p:nvPicPr>
          <p:cNvPr id="24" name="Picture 23">
            <a:extLst>
              <a:ext uri="{FF2B5EF4-FFF2-40B4-BE49-F238E27FC236}">
                <a16:creationId xmlns:a16="http://schemas.microsoft.com/office/drawing/2014/main" id="{6029CE73-F822-47A3-BAD7-D8C12E68E2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37261" y="2860991"/>
            <a:ext cx="1508256" cy="2395056"/>
          </a:xfrm>
          <a:prstGeom prst="rect">
            <a:avLst/>
          </a:prstGeom>
        </p:spPr>
      </p:pic>
      <p:pic>
        <p:nvPicPr>
          <p:cNvPr id="27" name="Picture 26">
            <a:extLst>
              <a:ext uri="{FF2B5EF4-FFF2-40B4-BE49-F238E27FC236}">
                <a16:creationId xmlns:a16="http://schemas.microsoft.com/office/drawing/2014/main" id="{7F81EBE1-9445-4881-AE25-9667E29D9CED}"/>
              </a:ext>
            </a:extLst>
          </p:cNvPr>
          <p:cNvPicPr>
            <a:picLocks noChangeAspect="1"/>
          </p:cNvPicPr>
          <p:nvPr/>
        </p:nvPicPr>
        <p:blipFill rotWithShape="1">
          <a:blip r:embed="rId10">
            <a:extLst>
              <a:ext uri="{28A0092B-C50C-407E-A947-70E740481C1C}">
                <a14:useLocalDpi xmlns:a14="http://schemas.microsoft.com/office/drawing/2010/main" val="0"/>
              </a:ext>
            </a:extLst>
          </a:blip>
          <a:srcRect l="57332" t="2321" r="4746" b="5235"/>
          <a:stretch/>
        </p:blipFill>
        <p:spPr>
          <a:xfrm>
            <a:off x="6135407" y="2714871"/>
            <a:ext cx="1801282" cy="2541176"/>
          </a:xfrm>
          <a:prstGeom prst="rect">
            <a:avLst/>
          </a:prstGeom>
        </p:spPr>
      </p:pic>
      <p:pic>
        <p:nvPicPr>
          <p:cNvPr id="29" name="Picture 28">
            <a:extLst>
              <a:ext uri="{FF2B5EF4-FFF2-40B4-BE49-F238E27FC236}">
                <a16:creationId xmlns:a16="http://schemas.microsoft.com/office/drawing/2014/main" id="{D235CFDB-B687-4148-935E-957756047CF5}"/>
              </a:ext>
            </a:extLst>
          </p:cNvPr>
          <p:cNvPicPr>
            <a:picLocks noChangeAspect="1"/>
          </p:cNvPicPr>
          <p:nvPr/>
        </p:nvPicPr>
        <p:blipFill rotWithShape="1">
          <a:blip r:embed="rId11">
            <a:extLst>
              <a:ext uri="{28A0092B-C50C-407E-A947-70E740481C1C}">
                <a14:useLocalDpi xmlns:a14="http://schemas.microsoft.com/office/drawing/2010/main" val="0"/>
              </a:ext>
            </a:extLst>
          </a:blip>
          <a:srcRect l="22707" r="23796"/>
          <a:stretch/>
        </p:blipFill>
        <p:spPr>
          <a:xfrm>
            <a:off x="8397142" y="168884"/>
            <a:ext cx="1454182" cy="2718220"/>
          </a:xfrm>
          <a:prstGeom prst="rect">
            <a:avLst/>
          </a:prstGeom>
        </p:spPr>
      </p:pic>
      <p:pic>
        <p:nvPicPr>
          <p:cNvPr id="31" name="Picture 30">
            <a:extLst>
              <a:ext uri="{FF2B5EF4-FFF2-40B4-BE49-F238E27FC236}">
                <a16:creationId xmlns:a16="http://schemas.microsoft.com/office/drawing/2014/main" id="{CEB01FD6-DD6C-4BD3-AA91-DE863EEB242D}"/>
              </a:ext>
            </a:extLst>
          </p:cNvPr>
          <p:cNvPicPr>
            <a:picLocks noChangeAspect="1"/>
          </p:cNvPicPr>
          <p:nvPr/>
        </p:nvPicPr>
        <p:blipFill rotWithShape="1">
          <a:blip r:embed="rId12">
            <a:extLst>
              <a:ext uri="{28A0092B-C50C-407E-A947-70E740481C1C}">
                <a14:useLocalDpi xmlns:a14="http://schemas.microsoft.com/office/drawing/2010/main" val="0"/>
              </a:ext>
            </a:extLst>
          </a:blip>
          <a:srcRect l="20692" t="4972" r="20300" b="4752"/>
          <a:stretch/>
        </p:blipFill>
        <p:spPr>
          <a:xfrm>
            <a:off x="10143638" y="168884"/>
            <a:ext cx="1776782" cy="2718220"/>
          </a:xfrm>
          <a:prstGeom prst="rect">
            <a:avLst/>
          </a:prstGeom>
        </p:spPr>
      </p:pic>
      <p:pic>
        <p:nvPicPr>
          <p:cNvPr id="33" name="Picture 32">
            <a:extLst>
              <a:ext uri="{FF2B5EF4-FFF2-40B4-BE49-F238E27FC236}">
                <a16:creationId xmlns:a16="http://schemas.microsoft.com/office/drawing/2014/main" id="{7403E749-D074-4102-A5CE-51EC38046EE2}"/>
              </a:ext>
            </a:extLst>
          </p:cNvPr>
          <p:cNvPicPr>
            <a:picLocks noChangeAspect="1"/>
          </p:cNvPicPr>
          <p:nvPr/>
        </p:nvPicPr>
        <p:blipFill rotWithShape="1">
          <a:blip r:embed="rId13">
            <a:extLst>
              <a:ext uri="{28A0092B-C50C-407E-A947-70E740481C1C}">
                <a14:useLocalDpi xmlns:a14="http://schemas.microsoft.com/office/drawing/2010/main" val="0"/>
              </a:ext>
            </a:extLst>
          </a:blip>
          <a:srcRect l="25306" t="2108" r="25539" b="1671"/>
          <a:stretch/>
        </p:blipFill>
        <p:spPr>
          <a:xfrm>
            <a:off x="8603778" y="2887104"/>
            <a:ext cx="1247546" cy="2442010"/>
          </a:xfrm>
          <a:prstGeom prst="rect">
            <a:avLst/>
          </a:prstGeom>
        </p:spPr>
      </p:pic>
      <p:pic>
        <p:nvPicPr>
          <p:cNvPr id="35" name="Picture 34">
            <a:extLst>
              <a:ext uri="{FF2B5EF4-FFF2-40B4-BE49-F238E27FC236}">
                <a16:creationId xmlns:a16="http://schemas.microsoft.com/office/drawing/2014/main" id="{E436934F-33BB-4839-BF9F-55B8F0C087BA}"/>
              </a:ext>
            </a:extLst>
          </p:cNvPr>
          <p:cNvPicPr>
            <a:picLocks noChangeAspect="1"/>
          </p:cNvPicPr>
          <p:nvPr/>
        </p:nvPicPr>
        <p:blipFill rotWithShape="1">
          <a:blip r:embed="rId14">
            <a:extLst>
              <a:ext uri="{28A0092B-C50C-407E-A947-70E740481C1C}">
                <a14:useLocalDpi xmlns:a14="http://schemas.microsoft.com/office/drawing/2010/main" val="0"/>
              </a:ext>
            </a:extLst>
          </a:blip>
          <a:srcRect l="17374" r="17087"/>
          <a:stretch/>
        </p:blipFill>
        <p:spPr>
          <a:xfrm>
            <a:off x="10279712" y="2960259"/>
            <a:ext cx="1504634" cy="2295788"/>
          </a:xfrm>
          <a:prstGeom prst="rect">
            <a:avLst/>
          </a:prstGeom>
        </p:spPr>
      </p:pic>
      <p:sp>
        <p:nvSpPr>
          <p:cNvPr id="36" name="TextBox 35">
            <a:extLst>
              <a:ext uri="{FF2B5EF4-FFF2-40B4-BE49-F238E27FC236}">
                <a16:creationId xmlns:a16="http://schemas.microsoft.com/office/drawing/2014/main" id="{0AD73494-2BC2-4B6F-A0B8-39EDD2076E30}"/>
              </a:ext>
            </a:extLst>
          </p:cNvPr>
          <p:cNvSpPr txBox="1"/>
          <p:nvPr/>
        </p:nvSpPr>
        <p:spPr>
          <a:xfrm>
            <a:off x="377504" y="5329114"/>
            <a:ext cx="3309368" cy="1077218"/>
          </a:xfrm>
          <a:prstGeom prst="rect">
            <a:avLst/>
          </a:prstGeom>
          <a:noFill/>
        </p:spPr>
        <p:txBody>
          <a:bodyPr wrap="square" rtlCol="0">
            <a:spAutoFit/>
          </a:bodyPr>
          <a:lstStyle/>
          <a:p>
            <a:pPr algn="ctr"/>
            <a:r>
              <a:rPr lang="en-US" sz="3200" dirty="0"/>
              <a:t>Disproportionately Young</a:t>
            </a:r>
          </a:p>
        </p:txBody>
      </p:sp>
      <p:sp>
        <p:nvSpPr>
          <p:cNvPr id="37" name="TextBox 36">
            <a:extLst>
              <a:ext uri="{FF2B5EF4-FFF2-40B4-BE49-F238E27FC236}">
                <a16:creationId xmlns:a16="http://schemas.microsoft.com/office/drawing/2014/main" id="{CACC8388-1564-41CE-8358-15A7DADAFC5F}"/>
              </a:ext>
            </a:extLst>
          </p:cNvPr>
          <p:cNvSpPr txBox="1"/>
          <p:nvPr/>
        </p:nvSpPr>
        <p:spPr>
          <a:xfrm>
            <a:off x="8625028" y="5329114"/>
            <a:ext cx="3309368" cy="1077218"/>
          </a:xfrm>
          <a:prstGeom prst="rect">
            <a:avLst/>
          </a:prstGeom>
          <a:noFill/>
        </p:spPr>
        <p:txBody>
          <a:bodyPr wrap="square" rtlCol="0">
            <a:spAutoFit/>
          </a:bodyPr>
          <a:lstStyle/>
          <a:p>
            <a:pPr algn="ctr"/>
            <a:r>
              <a:rPr lang="en-US" sz="3200" dirty="0"/>
              <a:t>Disproportionately Old</a:t>
            </a:r>
          </a:p>
        </p:txBody>
      </p:sp>
      <p:sp>
        <p:nvSpPr>
          <p:cNvPr id="38" name="TextBox 37">
            <a:extLst>
              <a:ext uri="{FF2B5EF4-FFF2-40B4-BE49-F238E27FC236}">
                <a16:creationId xmlns:a16="http://schemas.microsoft.com/office/drawing/2014/main" id="{5AEA5511-F08C-449D-B677-F2BBDB0956EF}"/>
              </a:ext>
            </a:extLst>
          </p:cNvPr>
          <p:cNvSpPr txBox="1"/>
          <p:nvPr/>
        </p:nvSpPr>
        <p:spPr>
          <a:xfrm>
            <a:off x="4128008" y="5329114"/>
            <a:ext cx="3701619" cy="584775"/>
          </a:xfrm>
          <a:prstGeom prst="rect">
            <a:avLst/>
          </a:prstGeom>
          <a:noFill/>
        </p:spPr>
        <p:txBody>
          <a:bodyPr wrap="square" rtlCol="0">
            <a:spAutoFit/>
          </a:bodyPr>
          <a:lstStyle/>
          <a:p>
            <a:pPr algn="ctr"/>
            <a:r>
              <a:rPr lang="en-US" sz="3200" dirty="0"/>
              <a:t>Age-Proportionate</a:t>
            </a:r>
          </a:p>
        </p:txBody>
      </p:sp>
    </p:spTree>
    <p:extLst>
      <p:ext uri="{BB962C8B-B14F-4D97-AF65-F5344CB8AC3E}">
        <p14:creationId xmlns:p14="http://schemas.microsoft.com/office/powerpoint/2010/main" val="2792987599"/>
      </p:ext>
    </p:extLst>
  </p:cSld>
  <p:clrMapOvr>
    <a:masterClrMapping/>
  </p:clrMapOvr>
  <mc:AlternateContent xmlns:mc="http://schemas.openxmlformats.org/markup-compatibility/2006" xmlns:p14="http://schemas.microsoft.com/office/powerpoint/2010/main">
    <mc:Choice Requires="p14">
      <p:transition spd="slow" p14:dur="2000" advTm="73474"/>
    </mc:Choice>
    <mc:Fallback xmlns="">
      <p:transition spd="slow" advTm="73474"/>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571340-B85D-4E1B-AC25-1F3DAB456E36}"/>
              </a:ext>
            </a:extLst>
          </p:cNvPr>
          <p:cNvSpPr>
            <a:spLocks noGrp="1"/>
          </p:cNvSpPr>
          <p:nvPr>
            <p:ph type="title"/>
          </p:nvPr>
        </p:nvSpPr>
        <p:spPr>
          <a:xfrm>
            <a:off x="964788" y="804333"/>
            <a:ext cx="3391900" cy="5249334"/>
          </a:xfrm>
        </p:spPr>
        <p:txBody>
          <a:bodyPr>
            <a:normAutofit/>
          </a:bodyPr>
          <a:lstStyle/>
          <a:p>
            <a:pPr algn="r"/>
            <a:r>
              <a:rPr lang="en-US">
                <a:solidFill>
                  <a:srgbClr val="FFFFFF"/>
                </a:solidFill>
              </a:rPr>
              <a:t>Data (Continued)</a:t>
            </a:r>
          </a:p>
        </p:txBody>
      </p:sp>
      <p:sp>
        <p:nvSpPr>
          <p:cNvPr id="3" name="Content Placeholder 2">
            <a:extLst>
              <a:ext uri="{FF2B5EF4-FFF2-40B4-BE49-F238E27FC236}">
                <a16:creationId xmlns:a16="http://schemas.microsoft.com/office/drawing/2014/main" id="{E2436CAB-2FD2-4A12-91D1-BB9E1007FF17}"/>
              </a:ext>
            </a:extLst>
          </p:cNvPr>
          <p:cNvSpPr>
            <a:spLocks noGrp="1"/>
          </p:cNvSpPr>
          <p:nvPr>
            <p:ph idx="1"/>
          </p:nvPr>
        </p:nvSpPr>
        <p:spPr>
          <a:xfrm>
            <a:off x="4951048" y="804333"/>
            <a:ext cx="6306003" cy="5249334"/>
          </a:xfrm>
        </p:spPr>
        <p:txBody>
          <a:bodyPr anchor="ctr">
            <a:normAutofit/>
          </a:bodyPr>
          <a:lstStyle/>
          <a:p>
            <a:pPr marL="0" indent="0">
              <a:buNone/>
            </a:pPr>
            <a:r>
              <a:rPr lang="en-US" dirty="0"/>
              <a:t>Secondary Input Variables (All Differenced):</a:t>
            </a:r>
          </a:p>
          <a:p>
            <a:r>
              <a:rPr lang="en-US" b="1" dirty="0"/>
              <a:t>Time</a:t>
            </a:r>
          </a:p>
          <a:p>
            <a:r>
              <a:rPr lang="en-US" b="1" dirty="0"/>
              <a:t>Price</a:t>
            </a:r>
            <a:r>
              <a:rPr lang="en-US" dirty="0"/>
              <a:t> – Inflation-adjusted average unit price</a:t>
            </a:r>
          </a:p>
          <a:p>
            <a:r>
              <a:rPr lang="en-US" b="1" dirty="0"/>
              <a:t>Tobacco 21 </a:t>
            </a:r>
            <a:r>
              <a:rPr lang="en-US" dirty="0"/>
              <a:t>– Coverage (% of Population)</a:t>
            </a:r>
          </a:p>
          <a:p>
            <a:r>
              <a:rPr lang="en-US" b="1" dirty="0"/>
              <a:t>Weather</a:t>
            </a:r>
            <a:r>
              <a:rPr lang="en-US" dirty="0"/>
              <a:t> – Heating Degree Days (HDD), Differenced Proportion of Days Where Heat Must be Turned On</a:t>
            </a:r>
          </a:p>
          <a:p>
            <a:r>
              <a:rPr lang="en-US" b="1" dirty="0"/>
              <a:t>HDD * HDD Mean </a:t>
            </a:r>
            <a:r>
              <a:rPr lang="en-US" dirty="0"/>
              <a:t>– Unseasonably Cold Weather</a:t>
            </a:r>
          </a:p>
          <a:p>
            <a:r>
              <a:rPr lang="en-US" b="1" dirty="0"/>
              <a:t>Distribution</a:t>
            </a:r>
            <a:r>
              <a:rPr lang="en-US" dirty="0"/>
              <a:t> – Weighted proportion of stores reporting sales of a given category</a:t>
            </a:r>
          </a:p>
          <a:p>
            <a:r>
              <a:rPr lang="en-US" b="1" dirty="0"/>
              <a:t>JUUL Fruit and Mint Distribution </a:t>
            </a:r>
            <a:r>
              <a:rPr lang="en-US" dirty="0"/>
              <a:t>– Differenced, Distribution of JUUL’s Fruit and Mint Flavored Pods</a:t>
            </a:r>
          </a:p>
        </p:txBody>
      </p:sp>
    </p:spTree>
    <p:extLst>
      <p:ext uri="{BB962C8B-B14F-4D97-AF65-F5344CB8AC3E}">
        <p14:creationId xmlns:p14="http://schemas.microsoft.com/office/powerpoint/2010/main" val="2908743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4447B9B-86DA-44D8-A47F-C1EEAD2346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blipFill dpi="0" rotWithShape="1">
            <a:blip r:embed="rId3">
              <a:duotone>
                <a:schemeClr val="accent2">
                  <a:shade val="45000"/>
                  <a:satMod val="135000"/>
                </a:schemeClr>
                <a:prstClr val="white"/>
              </a:duotone>
            </a:blip>
            <a:srcRect/>
            <a:tile tx="-393700" ty="-82550" sx="35000" sy="35000" flip="none" algn="tl"/>
          </a:blip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2D592B85-3A67-4F07-9315-79065B1DB9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553E43E-8685-47C2-A90C-D7FB9C8E96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93A4F4-3EBA-4CCD-9AB3-846A34032897}"/>
              </a:ext>
            </a:extLst>
          </p:cNvPr>
          <p:cNvSpPr>
            <a:spLocks noGrp="1"/>
          </p:cNvSpPr>
          <p:nvPr>
            <p:ph type="title"/>
          </p:nvPr>
        </p:nvSpPr>
        <p:spPr>
          <a:xfrm>
            <a:off x="636805" y="640080"/>
            <a:ext cx="3378099" cy="3034857"/>
          </a:xfrm>
        </p:spPr>
        <p:txBody>
          <a:bodyPr vert="horz" lIns="91440" tIns="45720" rIns="91440" bIns="45720" rtlCol="0" anchor="b">
            <a:normAutofit/>
          </a:bodyPr>
          <a:lstStyle/>
          <a:p>
            <a:pPr algn="r"/>
            <a:r>
              <a:rPr lang="en-US" sz="4000" spc="200" dirty="0"/>
              <a:t>US E-Cigarette Sales and EVALI Outbreak Measurement Variables </a:t>
            </a:r>
          </a:p>
        </p:txBody>
      </p:sp>
      <p:sp>
        <p:nvSpPr>
          <p:cNvPr id="8" name="Content Placeholder 7">
            <a:extLst>
              <a:ext uri="{FF2B5EF4-FFF2-40B4-BE49-F238E27FC236}">
                <a16:creationId xmlns:a16="http://schemas.microsoft.com/office/drawing/2014/main" id="{F05EEA87-7703-431A-9503-5D866FD5F4A7}"/>
              </a:ext>
            </a:extLst>
          </p:cNvPr>
          <p:cNvSpPr>
            <a:spLocks noGrp="1"/>
          </p:cNvSpPr>
          <p:nvPr>
            <p:ph idx="1"/>
          </p:nvPr>
        </p:nvSpPr>
        <p:spPr>
          <a:xfrm>
            <a:off x="636806" y="3849539"/>
            <a:ext cx="3378098" cy="2367405"/>
          </a:xfrm>
        </p:spPr>
        <p:txBody>
          <a:bodyPr vert="horz" lIns="91440" tIns="45720" rIns="91440" bIns="45720" rtlCol="0" anchor="t">
            <a:normAutofit/>
          </a:bodyPr>
          <a:lstStyle/>
          <a:p>
            <a:pPr marL="0" indent="0" algn="r">
              <a:lnSpc>
                <a:spcPct val="100000"/>
              </a:lnSpc>
              <a:spcBef>
                <a:spcPts val="0"/>
              </a:spcBef>
              <a:buNone/>
            </a:pPr>
            <a:r>
              <a:rPr lang="en-US" sz="1600" dirty="0">
                <a:solidFill>
                  <a:schemeClr val="tx1">
                    <a:lumMod val="95000"/>
                    <a:lumOff val="5000"/>
                  </a:schemeClr>
                </a:solidFill>
              </a:rPr>
              <a:t>We determined which measure of the EVALI outbreak best fit changes in sales using BIC for total e-cigarette sales on simple and full models</a:t>
            </a:r>
          </a:p>
          <a:p>
            <a:pPr marL="0" indent="0" algn="r">
              <a:lnSpc>
                <a:spcPct val="100000"/>
              </a:lnSpc>
              <a:spcBef>
                <a:spcPts val="0"/>
              </a:spcBef>
              <a:buNone/>
            </a:pPr>
            <a:endParaRPr lang="en-US" sz="1600" dirty="0">
              <a:solidFill>
                <a:schemeClr val="tx1">
                  <a:lumMod val="95000"/>
                  <a:lumOff val="5000"/>
                </a:schemeClr>
              </a:solidFill>
            </a:endParaRPr>
          </a:p>
          <a:p>
            <a:pPr marL="0" indent="0" algn="r">
              <a:lnSpc>
                <a:spcPct val="100000"/>
              </a:lnSpc>
              <a:spcBef>
                <a:spcPts val="0"/>
              </a:spcBef>
              <a:buNone/>
            </a:pPr>
            <a:r>
              <a:rPr lang="en-US" sz="1600" dirty="0">
                <a:solidFill>
                  <a:schemeClr val="tx1">
                    <a:lumMod val="95000"/>
                    <a:lumOff val="5000"/>
                  </a:schemeClr>
                </a:solidFill>
              </a:rPr>
              <a:t>Deaths fit best </a:t>
            </a:r>
          </a:p>
        </p:txBody>
      </p:sp>
      <p:cxnSp>
        <p:nvCxnSpPr>
          <p:cNvPr id="19" name="Straight Connector 18">
            <a:extLst>
              <a:ext uri="{FF2B5EF4-FFF2-40B4-BE49-F238E27FC236}">
                <a16:creationId xmlns:a16="http://schemas.microsoft.com/office/drawing/2014/main" id="{5C05BDAE-DE9E-4332-8C5D-69C27B6977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32004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7933B804-B5E7-4327-8AD2-F5269955FA7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901099" y="702567"/>
            <a:ext cx="8287628" cy="5531990"/>
          </a:xfrm>
          <a:prstGeom prst="rect">
            <a:avLst/>
          </a:prstGeom>
          <a:noFill/>
        </p:spPr>
      </p:pic>
    </p:spTree>
    <p:extLst>
      <p:ext uri="{BB962C8B-B14F-4D97-AF65-F5344CB8AC3E}">
        <p14:creationId xmlns:p14="http://schemas.microsoft.com/office/powerpoint/2010/main" val="17097135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F9E77-92AA-4015-A7B8-2BDE7CEEFF66}"/>
              </a:ext>
            </a:extLst>
          </p:cNvPr>
          <p:cNvSpPr>
            <a:spLocks noGrp="1"/>
          </p:cNvSpPr>
          <p:nvPr>
            <p:ph type="title"/>
          </p:nvPr>
        </p:nvSpPr>
        <p:spPr>
          <a:xfrm>
            <a:off x="1024128" y="585216"/>
            <a:ext cx="3133581" cy="1499616"/>
          </a:xfrm>
        </p:spPr>
        <p:txBody>
          <a:bodyPr>
            <a:normAutofit/>
          </a:bodyPr>
          <a:lstStyle/>
          <a:p>
            <a:r>
              <a:rPr lang="en-US" sz="4000"/>
              <a:t>EVALI and E-Cigarette Sales</a:t>
            </a:r>
          </a:p>
        </p:txBody>
      </p:sp>
      <p:sp>
        <p:nvSpPr>
          <p:cNvPr id="9" name="Content Placeholder 8">
            <a:extLst>
              <a:ext uri="{FF2B5EF4-FFF2-40B4-BE49-F238E27FC236}">
                <a16:creationId xmlns:a16="http://schemas.microsoft.com/office/drawing/2014/main" id="{1F674122-926F-4EDC-8CFC-AB5053A3C492}"/>
              </a:ext>
            </a:extLst>
          </p:cNvPr>
          <p:cNvSpPr>
            <a:spLocks noGrp="1"/>
          </p:cNvSpPr>
          <p:nvPr>
            <p:ph idx="1"/>
          </p:nvPr>
        </p:nvSpPr>
        <p:spPr>
          <a:xfrm>
            <a:off x="1024128" y="2286000"/>
            <a:ext cx="3133580" cy="3931920"/>
          </a:xfrm>
        </p:spPr>
        <p:txBody>
          <a:bodyPr>
            <a:normAutofit/>
          </a:bodyPr>
          <a:lstStyle/>
          <a:p>
            <a:r>
              <a:rPr lang="en-US" sz="1600" dirty="0"/>
              <a:t>Average Per Capita Sales of E-Cigarettes By State E-Cigarette Policy Group </a:t>
            </a:r>
          </a:p>
          <a:p>
            <a:r>
              <a:rPr lang="en-US" sz="1600" dirty="0"/>
              <a:t>January 2017 – January 2020</a:t>
            </a:r>
          </a:p>
        </p:txBody>
      </p:sp>
      <p:pic>
        <p:nvPicPr>
          <p:cNvPr id="5" name="Content Placeholder 4">
            <a:extLst>
              <a:ext uri="{FF2B5EF4-FFF2-40B4-BE49-F238E27FC236}">
                <a16:creationId xmlns:a16="http://schemas.microsoft.com/office/drawing/2014/main" id="{61E5E98B-A1A5-4D97-835A-5DA25B6AC086}"/>
              </a:ext>
            </a:extLst>
          </p:cNvPr>
          <p:cNvPicPr>
            <a:picLocks noChangeAspect="1"/>
          </p:cNvPicPr>
          <p:nvPr/>
        </p:nvPicPr>
        <p:blipFill>
          <a:blip r:embed="rId3"/>
          <a:stretch>
            <a:fillRect/>
          </a:stretch>
        </p:blipFill>
        <p:spPr>
          <a:xfrm>
            <a:off x="4157708" y="695674"/>
            <a:ext cx="8034292" cy="5362889"/>
          </a:xfrm>
          <a:prstGeom prst="rect">
            <a:avLst/>
          </a:prstGeom>
        </p:spPr>
      </p:pic>
    </p:spTree>
    <p:extLst>
      <p:ext uri="{BB962C8B-B14F-4D97-AF65-F5344CB8AC3E}">
        <p14:creationId xmlns:p14="http://schemas.microsoft.com/office/powerpoint/2010/main" val="2169420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4061B-44BD-411A-BBBA-822CA4B58E59}"/>
              </a:ext>
            </a:extLst>
          </p:cNvPr>
          <p:cNvSpPr>
            <a:spLocks noGrp="1"/>
          </p:cNvSpPr>
          <p:nvPr>
            <p:ph type="title"/>
          </p:nvPr>
        </p:nvSpPr>
        <p:spPr>
          <a:xfrm>
            <a:off x="1024129" y="585215"/>
            <a:ext cx="2644230" cy="1700785"/>
          </a:xfrm>
        </p:spPr>
        <p:txBody>
          <a:bodyPr>
            <a:normAutofit/>
          </a:bodyPr>
          <a:lstStyle/>
          <a:p>
            <a:r>
              <a:rPr lang="en-US" sz="3600" dirty="0"/>
              <a:t>Category-Level Sales of </a:t>
            </a:r>
            <a:br>
              <a:rPr lang="en-US" sz="3600" dirty="0"/>
            </a:br>
            <a:r>
              <a:rPr lang="en-US" sz="3600" dirty="0"/>
              <a:t>E-Cigarettes</a:t>
            </a:r>
          </a:p>
        </p:txBody>
      </p:sp>
      <p:sp>
        <p:nvSpPr>
          <p:cNvPr id="9" name="Content Placeholder 8">
            <a:extLst>
              <a:ext uri="{FF2B5EF4-FFF2-40B4-BE49-F238E27FC236}">
                <a16:creationId xmlns:a16="http://schemas.microsoft.com/office/drawing/2014/main" id="{A1E7B67A-79B1-4BA5-813F-28452F350309}"/>
              </a:ext>
            </a:extLst>
          </p:cNvPr>
          <p:cNvSpPr>
            <a:spLocks noGrp="1"/>
          </p:cNvSpPr>
          <p:nvPr>
            <p:ph idx="1"/>
          </p:nvPr>
        </p:nvSpPr>
        <p:spPr>
          <a:xfrm>
            <a:off x="1024128" y="2286000"/>
            <a:ext cx="3133580" cy="3931920"/>
          </a:xfrm>
        </p:spPr>
        <p:txBody>
          <a:bodyPr>
            <a:normAutofit/>
          </a:bodyPr>
          <a:lstStyle/>
          <a:p>
            <a:r>
              <a:rPr lang="en-US" sz="1600" dirty="0"/>
              <a:t>Average Per Capita Sales of E-Cigarettes By State E-Cigarette Policy Group </a:t>
            </a:r>
          </a:p>
          <a:p>
            <a:r>
              <a:rPr lang="en-US" sz="1600" dirty="0"/>
              <a:t>January 2017 – January 2020</a:t>
            </a:r>
          </a:p>
        </p:txBody>
      </p:sp>
      <p:pic>
        <p:nvPicPr>
          <p:cNvPr id="5" name="Content Placeholder 4" descr="Chart&#10;&#10;Description automatically generated">
            <a:extLst>
              <a:ext uri="{FF2B5EF4-FFF2-40B4-BE49-F238E27FC236}">
                <a16:creationId xmlns:a16="http://schemas.microsoft.com/office/drawing/2014/main" id="{D47C4EEB-2AB3-40D9-9C21-55A0E37FE90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157708" y="640080"/>
            <a:ext cx="8117580" cy="5418484"/>
          </a:xfrm>
          <a:prstGeom prst="rect">
            <a:avLst/>
          </a:prstGeom>
        </p:spPr>
      </p:pic>
    </p:spTree>
    <p:extLst>
      <p:ext uri="{BB962C8B-B14F-4D97-AF65-F5344CB8AC3E}">
        <p14:creationId xmlns:p14="http://schemas.microsoft.com/office/powerpoint/2010/main" val="16975270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81AA8-C9C8-4D34-8644-CA9C5E307E2F}"/>
              </a:ext>
            </a:extLst>
          </p:cNvPr>
          <p:cNvSpPr>
            <a:spLocks noGrp="1"/>
          </p:cNvSpPr>
          <p:nvPr>
            <p:ph type="title"/>
          </p:nvPr>
        </p:nvSpPr>
        <p:spPr>
          <a:xfrm>
            <a:off x="1024128" y="585216"/>
            <a:ext cx="3133581" cy="1499616"/>
          </a:xfrm>
        </p:spPr>
        <p:txBody>
          <a:bodyPr>
            <a:normAutofit/>
          </a:bodyPr>
          <a:lstStyle/>
          <a:p>
            <a:r>
              <a:rPr lang="en-US" sz="4000"/>
              <a:t>EVALI and Cigarette Sales</a:t>
            </a:r>
          </a:p>
        </p:txBody>
      </p:sp>
      <p:sp>
        <p:nvSpPr>
          <p:cNvPr id="9" name="Content Placeholder 8">
            <a:extLst>
              <a:ext uri="{FF2B5EF4-FFF2-40B4-BE49-F238E27FC236}">
                <a16:creationId xmlns:a16="http://schemas.microsoft.com/office/drawing/2014/main" id="{AD4C6921-F631-488F-AFD7-D9F18CDAE792}"/>
              </a:ext>
            </a:extLst>
          </p:cNvPr>
          <p:cNvSpPr>
            <a:spLocks noGrp="1"/>
          </p:cNvSpPr>
          <p:nvPr>
            <p:ph idx="1"/>
          </p:nvPr>
        </p:nvSpPr>
        <p:spPr>
          <a:xfrm>
            <a:off x="1024128" y="2286000"/>
            <a:ext cx="3133580" cy="3931920"/>
          </a:xfrm>
        </p:spPr>
        <p:txBody>
          <a:bodyPr>
            <a:normAutofit/>
          </a:bodyPr>
          <a:lstStyle/>
          <a:p>
            <a:r>
              <a:rPr lang="en-US" sz="1600" dirty="0"/>
              <a:t>Average Per Capita Cigarette Sales by E-Cigarette Policy and Brand Age Category </a:t>
            </a:r>
          </a:p>
          <a:p>
            <a:r>
              <a:rPr lang="en-US" sz="1600" dirty="0"/>
              <a:t>Adjusted for Seasonal Consumption Patterns</a:t>
            </a:r>
          </a:p>
          <a:p>
            <a:r>
              <a:rPr lang="en-US" sz="1600" dirty="0"/>
              <a:t>December 2018 – January 2020</a:t>
            </a:r>
          </a:p>
        </p:txBody>
      </p:sp>
      <p:pic>
        <p:nvPicPr>
          <p:cNvPr id="5" name="Content Placeholder 4">
            <a:extLst>
              <a:ext uri="{FF2B5EF4-FFF2-40B4-BE49-F238E27FC236}">
                <a16:creationId xmlns:a16="http://schemas.microsoft.com/office/drawing/2014/main" id="{619B9204-6497-4C90-B13A-C5C08FED8D9A}"/>
              </a:ext>
            </a:extLst>
          </p:cNvPr>
          <p:cNvPicPr>
            <a:picLocks noChangeAspect="1"/>
          </p:cNvPicPr>
          <p:nvPr/>
        </p:nvPicPr>
        <p:blipFill>
          <a:blip r:embed="rId2"/>
          <a:stretch>
            <a:fillRect/>
          </a:stretch>
        </p:blipFill>
        <p:spPr>
          <a:xfrm>
            <a:off x="4157708" y="784238"/>
            <a:ext cx="7901614" cy="5274326"/>
          </a:xfrm>
          <a:prstGeom prst="rect">
            <a:avLst/>
          </a:prstGeom>
        </p:spPr>
      </p:pic>
    </p:spTree>
    <p:extLst>
      <p:ext uri="{BB962C8B-B14F-4D97-AF65-F5344CB8AC3E}">
        <p14:creationId xmlns:p14="http://schemas.microsoft.com/office/powerpoint/2010/main" val="31352074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A99D5-FD9B-4589-814B-4BAA4594B706}"/>
              </a:ext>
            </a:extLst>
          </p:cNvPr>
          <p:cNvSpPr>
            <a:spLocks noGrp="1"/>
          </p:cNvSpPr>
          <p:nvPr>
            <p:ph type="title"/>
          </p:nvPr>
        </p:nvSpPr>
        <p:spPr>
          <a:xfrm>
            <a:off x="1024128" y="585216"/>
            <a:ext cx="9864852" cy="1499616"/>
          </a:xfrm>
        </p:spPr>
        <p:txBody>
          <a:bodyPr>
            <a:normAutofit fontScale="90000"/>
          </a:bodyPr>
          <a:lstStyle/>
          <a:p>
            <a:r>
              <a:rPr lang="en-US" dirty="0"/>
              <a:t>First-Differenced Results for Log-Differenced TOTAL E-Cigarette Sales and by Product Category</a:t>
            </a:r>
          </a:p>
        </p:txBody>
      </p:sp>
      <p:graphicFrame>
        <p:nvGraphicFramePr>
          <p:cNvPr id="4" name="Content Placeholder 3">
            <a:extLst>
              <a:ext uri="{FF2B5EF4-FFF2-40B4-BE49-F238E27FC236}">
                <a16:creationId xmlns:a16="http://schemas.microsoft.com/office/drawing/2014/main" id="{B1479585-1735-42FF-A9E3-E3611805BEA1}"/>
              </a:ext>
            </a:extLst>
          </p:cNvPr>
          <p:cNvGraphicFramePr>
            <a:graphicFrameLocks noGrp="1"/>
          </p:cNvGraphicFramePr>
          <p:nvPr>
            <p:ph idx="1"/>
            <p:extLst>
              <p:ext uri="{D42A27DB-BD31-4B8C-83A1-F6EECF244321}">
                <p14:modId xmlns:p14="http://schemas.microsoft.com/office/powerpoint/2010/main" val="84288364"/>
              </p:ext>
            </p:extLst>
          </p:nvPr>
        </p:nvGraphicFramePr>
        <p:xfrm>
          <a:off x="740229" y="2166257"/>
          <a:ext cx="10360030" cy="2322959"/>
        </p:xfrm>
        <a:graphic>
          <a:graphicData uri="http://schemas.openxmlformats.org/drawingml/2006/table">
            <a:tbl>
              <a:tblPr firstRow="1" firstCol="1">
                <a:tableStyleId>{5C22544A-7EE6-4342-B048-85BDC9FD1C3A}</a:tableStyleId>
              </a:tblPr>
              <a:tblGrid>
                <a:gridCol w="3495147">
                  <a:extLst>
                    <a:ext uri="{9D8B030D-6E8A-4147-A177-3AD203B41FA5}">
                      <a16:colId xmlns:a16="http://schemas.microsoft.com/office/drawing/2014/main" val="2234448145"/>
                    </a:ext>
                  </a:extLst>
                </a:gridCol>
                <a:gridCol w="1269299">
                  <a:extLst>
                    <a:ext uri="{9D8B030D-6E8A-4147-A177-3AD203B41FA5}">
                      <a16:colId xmlns:a16="http://schemas.microsoft.com/office/drawing/2014/main" val="2331563172"/>
                    </a:ext>
                  </a:extLst>
                </a:gridCol>
                <a:gridCol w="1341020">
                  <a:extLst>
                    <a:ext uri="{9D8B030D-6E8A-4147-A177-3AD203B41FA5}">
                      <a16:colId xmlns:a16="http://schemas.microsoft.com/office/drawing/2014/main" val="845560149"/>
                    </a:ext>
                  </a:extLst>
                </a:gridCol>
                <a:gridCol w="1499154">
                  <a:extLst>
                    <a:ext uri="{9D8B030D-6E8A-4147-A177-3AD203B41FA5}">
                      <a16:colId xmlns:a16="http://schemas.microsoft.com/office/drawing/2014/main" val="3862598993"/>
                    </a:ext>
                  </a:extLst>
                </a:gridCol>
                <a:gridCol w="1395636">
                  <a:extLst>
                    <a:ext uri="{9D8B030D-6E8A-4147-A177-3AD203B41FA5}">
                      <a16:colId xmlns:a16="http://schemas.microsoft.com/office/drawing/2014/main" val="741646900"/>
                    </a:ext>
                  </a:extLst>
                </a:gridCol>
                <a:gridCol w="1359774">
                  <a:extLst>
                    <a:ext uri="{9D8B030D-6E8A-4147-A177-3AD203B41FA5}">
                      <a16:colId xmlns:a16="http://schemas.microsoft.com/office/drawing/2014/main" val="3607680326"/>
                    </a:ext>
                  </a:extLst>
                </a:gridCol>
              </a:tblGrid>
              <a:tr h="274774">
                <a:tc>
                  <a:txBody>
                    <a:bodyPr/>
                    <a:lstStyle/>
                    <a:p>
                      <a:pPr marL="0" marR="0">
                        <a:lnSpc>
                          <a:spcPct val="107000"/>
                        </a:lnSpc>
                        <a:spcBef>
                          <a:spcPts val="0"/>
                        </a:spcBef>
                        <a:spcAft>
                          <a:spcPts val="0"/>
                        </a:spcAft>
                      </a:pPr>
                      <a:r>
                        <a:rPr lang="en-US" sz="18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Total</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Hardware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Other Flavors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 Menthol Flavor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Tobacco Flavor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extLst>
                  <a:ext uri="{0D108BD9-81ED-4DB2-BD59-A6C34878D82A}">
                    <a16:rowId xmlns:a16="http://schemas.microsoft.com/office/drawing/2014/main" val="2751306500"/>
                  </a:ext>
                </a:extLst>
              </a:tr>
              <a:tr h="0">
                <a:tc>
                  <a:txBody>
                    <a:bodyPr/>
                    <a:lstStyle/>
                    <a:p>
                      <a:pPr marL="0" marR="0">
                        <a:lnSpc>
                          <a:spcPct val="107000"/>
                        </a:lnSpc>
                        <a:spcBef>
                          <a:spcPts val="0"/>
                        </a:spcBef>
                        <a:spcAft>
                          <a:spcPts val="0"/>
                        </a:spcAft>
                      </a:pPr>
                      <a:r>
                        <a:rPr lang="en-US" sz="1800">
                          <a:effectLst/>
                        </a:rPr>
                        <a:t>EVALI Deaths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-0.106</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-0.381</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-0.321</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0.00153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-0.0299</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extLst>
                  <a:ext uri="{0D108BD9-81ED-4DB2-BD59-A6C34878D82A}">
                    <a16:rowId xmlns:a16="http://schemas.microsoft.com/office/drawing/2014/main" val="2976285703"/>
                  </a:ext>
                </a:extLst>
              </a:tr>
              <a:tr h="0">
                <a:tc>
                  <a:txBody>
                    <a:bodyPr/>
                    <a:lstStyle/>
                    <a:p>
                      <a:pPr marL="0" marR="0">
                        <a:lnSpc>
                          <a:spcPct val="107000"/>
                        </a:lnSpc>
                        <a:spcBef>
                          <a:spcPts val="0"/>
                        </a:spcBef>
                        <a:spcAft>
                          <a:spcPts val="0"/>
                        </a:spcAft>
                      </a:pPr>
                      <a:r>
                        <a:rPr lang="en-US" sz="1800" dirty="0">
                          <a:effectLst/>
                        </a:rPr>
                        <a:t>State Total Ban Days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-2.343</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-2.786</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-1.252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-0.473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-1.489</a:t>
                      </a:r>
                      <a:r>
                        <a:rPr lang="en-US" sz="1800" baseline="30000" dirty="0">
                          <a:effectLst/>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extLst>
                  <a:ext uri="{0D108BD9-81ED-4DB2-BD59-A6C34878D82A}">
                    <a16:rowId xmlns:a16="http://schemas.microsoft.com/office/drawing/2014/main" val="965710775"/>
                  </a:ext>
                </a:extLst>
              </a:tr>
              <a:tr h="0">
                <a:tc>
                  <a:txBody>
                    <a:bodyPr/>
                    <a:lstStyle/>
                    <a:p>
                      <a:pPr marL="0" marR="0">
                        <a:lnSpc>
                          <a:spcPct val="107000"/>
                        </a:lnSpc>
                        <a:spcBef>
                          <a:spcPts val="0"/>
                        </a:spcBef>
                        <a:spcAft>
                          <a:spcPts val="0"/>
                        </a:spcAft>
                      </a:pPr>
                      <a:r>
                        <a:rPr lang="en-US" sz="1800">
                          <a:effectLst/>
                        </a:rPr>
                        <a:t>State Partial Ban Days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-0.830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-0.542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-2.987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-2.400</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0.196</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extLst>
                  <a:ext uri="{0D108BD9-81ED-4DB2-BD59-A6C34878D82A}">
                    <a16:rowId xmlns:a16="http://schemas.microsoft.com/office/drawing/2014/main" val="1192356201"/>
                  </a:ext>
                </a:extLst>
              </a:tr>
              <a:tr h="283464">
                <a:tc>
                  <a:txBody>
                    <a:bodyPr/>
                    <a:lstStyle/>
                    <a:p>
                      <a:pPr marL="0" marR="0" algn="l" defTabSz="914400" rtl="0" eaLnBrk="1" fontAlgn="ctr" latinLnBrk="0" hangingPunct="1">
                        <a:lnSpc>
                          <a:spcPct val="107000"/>
                        </a:lnSpc>
                        <a:spcBef>
                          <a:spcPts val="0"/>
                        </a:spcBef>
                        <a:spcAft>
                          <a:spcPts val="0"/>
                        </a:spcAft>
                      </a:pPr>
                      <a:endParaRPr lang="en-US" sz="1800" b="1" kern="1200" dirty="0">
                        <a:solidFill>
                          <a:schemeClr val="lt1"/>
                        </a:solidFill>
                        <a:effectLst/>
                        <a:latin typeface="+mn-lt"/>
                        <a:ea typeface="+mn-ea"/>
                        <a:cs typeface="+mn-cs"/>
                      </a:endParaRPr>
                    </a:p>
                  </a:txBody>
                  <a:tcPr marL="9525" marR="9525" marT="9525" marB="0" anchor="ctr"/>
                </a:tc>
                <a:tc>
                  <a:txBody>
                    <a:bodyPr/>
                    <a:lstStyle/>
                    <a:p>
                      <a:pPr algn="ctr" fontAlgn="b"/>
                      <a:endParaRPr lang="en-US" sz="1800" b="0" i="0" u="none" strike="noStrike" dirty="0">
                        <a:solidFill>
                          <a:srgbClr val="000000"/>
                        </a:solidFill>
                        <a:effectLst/>
                        <a:latin typeface="+mn-lt"/>
                      </a:endParaRPr>
                    </a:p>
                  </a:txBody>
                  <a:tcPr marL="9525" marR="9525" marT="9525" marB="0" anchor="b"/>
                </a:tc>
                <a:tc>
                  <a:txBody>
                    <a:bodyPr/>
                    <a:lstStyle/>
                    <a:p>
                      <a:pPr algn="ctr" fontAlgn="b"/>
                      <a:endParaRPr lang="en-US" sz="1800" b="0" i="0" u="none" strike="noStrike" dirty="0">
                        <a:solidFill>
                          <a:srgbClr val="000000"/>
                        </a:solidFill>
                        <a:effectLst/>
                        <a:latin typeface="+mn-lt"/>
                      </a:endParaRPr>
                    </a:p>
                  </a:txBody>
                  <a:tcPr marL="9525" marR="9525" marT="9525" marB="0" anchor="b"/>
                </a:tc>
                <a:tc>
                  <a:txBody>
                    <a:bodyPr/>
                    <a:lstStyle/>
                    <a:p>
                      <a:pPr algn="ctr" fontAlgn="b"/>
                      <a:endParaRPr lang="en-US" sz="1800" b="0" i="0" u="none" strike="noStrike" dirty="0">
                        <a:solidFill>
                          <a:srgbClr val="000000"/>
                        </a:solidFill>
                        <a:effectLst/>
                        <a:latin typeface="+mn-lt"/>
                      </a:endParaRPr>
                    </a:p>
                  </a:txBody>
                  <a:tcPr marL="9525" marR="9525" marT="9525" marB="0" anchor="b"/>
                </a:tc>
                <a:tc>
                  <a:txBody>
                    <a:bodyPr/>
                    <a:lstStyle/>
                    <a:p>
                      <a:pPr algn="ctr" fontAlgn="b"/>
                      <a:endParaRPr lang="en-US" sz="1800" b="0" i="0" u="none" strike="noStrike" dirty="0">
                        <a:solidFill>
                          <a:srgbClr val="000000"/>
                        </a:solidFill>
                        <a:effectLst/>
                        <a:latin typeface="+mn-lt"/>
                      </a:endParaRPr>
                    </a:p>
                  </a:txBody>
                  <a:tcPr marL="9525" marR="9525" marT="9525" marB="0" anchor="b"/>
                </a:tc>
                <a:tc>
                  <a:txBody>
                    <a:bodyPr/>
                    <a:lstStyle/>
                    <a:p>
                      <a:pPr algn="ctr" fontAlgn="b"/>
                      <a:endParaRPr lang="en-US" sz="18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445287281"/>
                  </a:ext>
                </a:extLst>
              </a:tr>
              <a:tr h="283464">
                <a:tc>
                  <a:txBody>
                    <a:bodyPr/>
                    <a:lstStyle/>
                    <a:p>
                      <a:pPr marL="0" marR="0" algn="l" defTabSz="914400" rtl="0" eaLnBrk="1" fontAlgn="ctr" latinLnBrk="0" hangingPunct="1">
                        <a:lnSpc>
                          <a:spcPct val="107000"/>
                        </a:lnSpc>
                        <a:spcBef>
                          <a:spcPts val="0"/>
                        </a:spcBef>
                        <a:spcAft>
                          <a:spcPts val="0"/>
                        </a:spcAft>
                      </a:pPr>
                      <a:r>
                        <a:rPr lang="en-US" sz="1800" b="1" kern="1200" dirty="0">
                          <a:solidFill>
                            <a:schemeClr val="lt1"/>
                          </a:solidFill>
                          <a:effectLst/>
                          <a:latin typeface="+mn-lt"/>
                          <a:ea typeface="+mn-ea"/>
                          <a:cs typeface="+mn-cs"/>
                        </a:rPr>
                        <a:t>Population Mean</a:t>
                      </a:r>
                    </a:p>
                  </a:txBody>
                  <a:tcPr marL="9525" marR="9525" marT="9525" marB="0" anchor="ctr"/>
                </a:tc>
                <a:tc>
                  <a:txBody>
                    <a:bodyPr/>
                    <a:lstStyle/>
                    <a:p>
                      <a:pPr algn="ctr" fontAlgn="b"/>
                      <a:r>
                        <a:rPr lang="en-US" sz="1800" b="0" i="0" u="none" strike="noStrike" dirty="0">
                          <a:solidFill>
                            <a:srgbClr val="000000"/>
                          </a:solidFill>
                          <a:effectLst/>
                          <a:latin typeface="+mn-lt"/>
                        </a:rPr>
                        <a:t>0.0193</a:t>
                      </a:r>
                    </a:p>
                  </a:txBody>
                  <a:tcPr marL="9525" marR="9525" marT="9525" marB="0" anchor="b"/>
                </a:tc>
                <a:tc>
                  <a:txBody>
                    <a:bodyPr/>
                    <a:lstStyle/>
                    <a:p>
                      <a:pPr algn="ctr" fontAlgn="b"/>
                      <a:r>
                        <a:rPr lang="en-US" sz="1800" b="0" i="0" u="none" strike="noStrike" dirty="0">
                          <a:solidFill>
                            <a:srgbClr val="000000"/>
                          </a:solidFill>
                          <a:effectLst/>
                          <a:latin typeface="+mn-lt"/>
                        </a:rPr>
                        <a:t>0.0111</a:t>
                      </a:r>
                    </a:p>
                  </a:txBody>
                  <a:tcPr marL="9525" marR="9525" marT="9525" marB="0" anchor="b"/>
                </a:tc>
                <a:tc>
                  <a:txBody>
                    <a:bodyPr/>
                    <a:lstStyle/>
                    <a:p>
                      <a:pPr algn="ctr" fontAlgn="b"/>
                      <a:r>
                        <a:rPr lang="en-US" sz="1800" b="0" i="0" u="none" strike="noStrike" dirty="0">
                          <a:solidFill>
                            <a:srgbClr val="000000"/>
                          </a:solidFill>
                          <a:effectLst/>
                          <a:latin typeface="+mn-lt"/>
                        </a:rPr>
                        <a:t>0.0315</a:t>
                      </a:r>
                    </a:p>
                  </a:txBody>
                  <a:tcPr marL="9525" marR="9525" marT="9525" marB="0" anchor="b"/>
                </a:tc>
                <a:tc>
                  <a:txBody>
                    <a:bodyPr/>
                    <a:lstStyle/>
                    <a:p>
                      <a:pPr algn="ctr" fontAlgn="b"/>
                      <a:r>
                        <a:rPr lang="en-US" sz="1800" b="0" i="0" u="none" strike="noStrike" dirty="0">
                          <a:solidFill>
                            <a:srgbClr val="000000"/>
                          </a:solidFill>
                          <a:effectLst/>
                          <a:latin typeface="+mn-lt"/>
                        </a:rPr>
                        <a:t>0.0158</a:t>
                      </a:r>
                    </a:p>
                  </a:txBody>
                  <a:tcPr marL="9525" marR="9525" marT="9525" marB="0" anchor="b"/>
                </a:tc>
                <a:tc>
                  <a:txBody>
                    <a:bodyPr/>
                    <a:lstStyle/>
                    <a:p>
                      <a:pPr algn="ctr" fontAlgn="b"/>
                      <a:r>
                        <a:rPr lang="en-US" sz="1800" b="0" i="0" u="none" strike="noStrike" dirty="0">
                          <a:solidFill>
                            <a:srgbClr val="000000"/>
                          </a:solidFill>
                          <a:effectLst/>
                          <a:latin typeface="+mn-lt"/>
                        </a:rPr>
                        <a:t>0.0132</a:t>
                      </a:r>
                    </a:p>
                  </a:txBody>
                  <a:tcPr marL="9525" marR="9525" marT="9525" marB="0" anchor="b"/>
                </a:tc>
                <a:extLst>
                  <a:ext uri="{0D108BD9-81ED-4DB2-BD59-A6C34878D82A}">
                    <a16:rowId xmlns:a16="http://schemas.microsoft.com/office/drawing/2014/main" val="2055155555"/>
                  </a:ext>
                </a:extLst>
              </a:tr>
              <a:tr h="0">
                <a:tc>
                  <a:txBody>
                    <a:bodyPr/>
                    <a:lstStyle/>
                    <a:p>
                      <a:pPr marL="0" marR="0" algn="l" defTabSz="914400" rtl="0" eaLnBrk="1" fontAlgn="ctr" latinLnBrk="0" hangingPunct="1">
                        <a:lnSpc>
                          <a:spcPct val="107000"/>
                        </a:lnSpc>
                        <a:spcBef>
                          <a:spcPts val="0"/>
                        </a:spcBef>
                        <a:spcAft>
                          <a:spcPts val="0"/>
                        </a:spcAft>
                      </a:pPr>
                      <a:r>
                        <a:rPr lang="en-US" sz="1800" b="1" kern="1200" dirty="0">
                          <a:solidFill>
                            <a:schemeClr val="lt1"/>
                          </a:solidFill>
                          <a:effectLst/>
                          <a:latin typeface="+mn-lt"/>
                          <a:ea typeface="+mn-ea"/>
                          <a:cs typeface="+mn-cs"/>
                        </a:rPr>
                        <a:t>Population Std Dev</a:t>
                      </a:r>
                    </a:p>
                  </a:txBody>
                  <a:tcPr marL="9525" marR="9525" marT="9525" marB="0" anchor="ctr"/>
                </a:tc>
                <a:tc>
                  <a:txBody>
                    <a:bodyPr/>
                    <a:lstStyle/>
                    <a:p>
                      <a:pPr algn="ctr" fontAlgn="b"/>
                      <a:r>
                        <a:rPr lang="en-US" sz="1800" b="0" i="0" u="none" strike="noStrike" dirty="0">
                          <a:solidFill>
                            <a:srgbClr val="000000"/>
                          </a:solidFill>
                          <a:effectLst/>
                          <a:latin typeface="+mn-lt"/>
                        </a:rPr>
                        <a:t>0.1189</a:t>
                      </a:r>
                    </a:p>
                  </a:txBody>
                  <a:tcPr marL="9525" marR="9525" marT="9525" marB="0" anchor="b"/>
                </a:tc>
                <a:tc>
                  <a:txBody>
                    <a:bodyPr/>
                    <a:lstStyle/>
                    <a:p>
                      <a:pPr algn="ctr" fontAlgn="b"/>
                      <a:r>
                        <a:rPr lang="en-US" sz="1800" b="0" i="0" u="none" strike="noStrike" dirty="0">
                          <a:solidFill>
                            <a:srgbClr val="000000"/>
                          </a:solidFill>
                          <a:effectLst/>
                          <a:latin typeface="+mn-lt"/>
                        </a:rPr>
                        <a:t>0.2358</a:t>
                      </a:r>
                    </a:p>
                  </a:txBody>
                  <a:tcPr marL="9525" marR="9525" marT="9525" marB="0" anchor="b"/>
                </a:tc>
                <a:tc>
                  <a:txBody>
                    <a:bodyPr/>
                    <a:lstStyle/>
                    <a:p>
                      <a:pPr algn="ctr" fontAlgn="b"/>
                      <a:r>
                        <a:rPr lang="en-US" sz="1800" b="0" i="0" u="none" strike="noStrike" dirty="0">
                          <a:solidFill>
                            <a:srgbClr val="000000"/>
                          </a:solidFill>
                          <a:effectLst/>
                          <a:latin typeface="+mn-lt"/>
                        </a:rPr>
                        <a:t>0.2667</a:t>
                      </a:r>
                    </a:p>
                  </a:txBody>
                  <a:tcPr marL="9525" marR="9525" marT="9525" marB="0" anchor="b"/>
                </a:tc>
                <a:tc>
                  <a:txBody>
                    <a:bodyPr/>
                    <a:lstStyle/>
                    <a:p>
                      <a:pPr algn="ctr" fontAlgn="b"/>
                      <a:r>
                        <a:rPr lang="en-US" sz="1800" b="0" i="0" u="none" strike="noStrike" dirty="0">
                          <a:solidFill>
                            <a:srgbClr val="000000"/>
                          </a:solidFill>
                          <a:effectLst/>
                          <a:latin typeface="+mn-lt"/>
                        </a:rPr>
                        <a:t>0.2023</a:t>
                      </a:r>
                    </a:p>
                  </a:txBody>
                  <a:tcPr marL="9525" marR="9525" marT="9525" marB="0" anchor="b"/>
                </a:tc>
                <a:tc>
                  <a:txBody>
                    <a:bodyPr/>
                    <a:lstStyle/>
                    <a:p>
                      <a:pPr algn="ctr" fontAlgn="b"/>
                      <a:r>
                        <a:rPr lang="en-US" sz="1800" b="0" i="0" u="none" strike="noStrike" dirty="0">
                          <a:solidFill>
                            <a:srgbClr val="000000"/>
                          </a:solidFill>
                          <a:effectLst/>
                          <a:latin typeface="+mn-lt"/>
                        </a:rPr>
                        <a:t>0.1063</a:t>
                      </a:r>
                    </a:p>
                  </a:txBody>
                  <a:tcPr marL="9525" marR="9525" marT="9525" marB="0" anchor="b"/>
                </a:tc>
                <a:extLst>
                  <a:ext uri="{0D108BD9-81ED-4DB2-BD59-A6C34878D82A}">
                    <a16:rowId xmlns:a16="http://schemas.microsoft.com/office/drawing/2014/main" val="2301102239"/>
                  </a:ext>
                </a:extLst>
              </a:tr>
            </a:tbl>
          </a:graphicData>
        </a:graphic>
      </p:graphicFrame>
      <p:sp>
        <p:nvSpPr>
          <p:cNvPr id="6" name="TextBox 5">
            <a:extLst>
              <a:ext uri="{FF2B5EF4-FFF2-40B4-BE49-F238E27FC236}">
                <a16:creationId xmlns:a16="http://schemas.microsoft.com/office/drawing/2014/main" id="{97D71BE9-64D2-4244-8D04-5960855A583D}"/>
              </a:ext>
            </a:extLst>
          </p:cNvPr>
          <p:cNvSpPr txBox="1"/>
          <p:nvPr/>
        </p:nvSpPr>
        <p:spPr>
          <a:xfrm>
            <a:off x="-37011" y="6577923"/>
            <a:ext cx="12229011" cy="280077"/>
          </a:xfrm>
          <a:prstGeom prst="rect">
            <a:avLst/>
          </a:prstGeom>
          <a:noFill/>
        </p:spPr>
        <p:txBody>
          <a:bodyPr wrap="square">
            <a:spAutoFit/>
          </a:bodyPr>
          <a:lstStyle/>
          <a:p>
            <a:pPr marL="0" marR="0">
              <a:lnSpc>
                <a:spcPct val="107000"/>
              </a:lnSpc>
              <a:spcBef>
                <a:spcPts val="0"/>
              </a:spcBef>
              <a:spcAft>
                <a:spcPts val="0"/>
              </a:spcAft>
            </a:pPr>
            <a:r>
              <a:rPr lang="en-US" sz="1200" dirty="0">
                <a:effectLst/>
                <a:ea typeface="Calibri" panose="020F0502020204030204" pitchFamily="34" charset="0"/>
                <a:cs typeface="Times New Roman" panose="02020603050405020304" pitchFamily="18" charset="0"/>
              </a:rPr>
              <a:t>Not</a:t>
            </a:r>
            <a:r>
              <a:rPr lang="en-US" sz="1200" dirty="0">
                <a:solidFill>
                  <a:srgbClr val="000000"/>
                </a:solidFill>
                <a:effectLst/>
                <a:ea typeface="Times New Roman" panose="02020603050405020304" pitchFamily="18" charset="0"/>
                <a:cs typeface="Times New Roman" panose="02020603050405020304" pitchFamily="18" charset="0"/>
              </a:rPr>
              <a:t>e:</a:t>
            </a:r>
            <a:r>
              <a:rPr lang="en-US" sz="1200" dirty="0">
                <a:effectLst/>
                <a:ea typeface="Calibri" panose="020F0502020204030204" pitchFamily="34" charset="0"/>
                <a:cs typeface="Times New Roman" panose="02020603050405020304" pitchFamily="18" charset="0"/>
              </a:rPr>
              <a:t> </a:t>
            </a:r>
            <a:r>
              <a:rPr lang="en-US" sz="1200" baseline="30000" dirty="0">
                <a:effectLst/>
                <a:ea typeface="Calibri" panose="020F0502020204030204" pitchFamily="34" charset="0"/>
                <a:cs typeface="Times New Roman" panose="02020603050405020304" pitchFamily="18" charset="0"/>
              </a:rPr>
              <a:t>*</a:t>
            </a:r>
            <a:r>
              <a:rPr lang="en-US" sz="1200" dirty="0">
                <a:effectLst/>
                <a:ea typeface="Calibri" panose="020F0502020204030204" pitchFamily="34" charset="0"/>
                <a:cs typeface="Times New Roman" panose="02020603050405020304" pitchFamily="18" charset="0"/>
              </a:rPr>
              <a:t> </a:t>
            </a:r>
            <a:r>
              <a:rPr lang="en-US" sz="1200" i="1" dirty="0">
                <a:effectLst/>
                <a:ea typeface="Calibri" panose="020F0502020204030204" pitchFamily="34" charset="0"/>
                <a:cs typeface="Times New Roman" panose="02020603050405020304" pitchFamily="18" charset="0"/>
              </a:rPr>
              <a:t>p</a:t>
            </a:r>
            <a:r>
              <a:rPr lang="en-US" sz="1200" dirty="0">
                <a:effectLst/>
                <a:ea typeface="Calibri" panose="020F0502020204030204" pitchFamily="34" charset="0"/>
                <a:cs typeface="Times New Roman" panose="02020603050405020304" pitchFamily="18" charset="0"/>
              </a:rPr>
              <a:t> &lt; 0.05, All 23 panels except Michigan (n=68, starting in November 2014) have 78 observations. Covariate results are not displayed. Standard errors are clustered at the state level. </a:t>
            </a:r>
            <a:endParaRPr lang="en-US" sz="1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0377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22442-3142-430A-B826-3E0A100E52AC}"/>
              </a:ext>
            </a:extLst>
          </p:cNvPr>
          <p:cNvSpPr>
            <a:spLocks noGrp="1"/>
          </p:cNvSpPr>
          <p:nvPr>
            <p:ph type="title"/>
          </p:nvPr>
        </p:nvSpPr>
        <p:spPr/>
        <p:txBody>
          <a:bodyPr/>
          <a:lstStyle/>
          <a:p>
            <a:r>
              <a:rPr lang="en-US" dirty="0"/>
              <a:t>Co-Authors and Helpful Colleagues</a:t>
            </a:r>
          </a:p>
        </p:txBody>
      </p:sp>
      <p:sp>
        <p:nvSpPr>
          <p:cNvPr id="3" name="Content Placeholder 2">
            <a:extLst>
              <a:ext uri="{FF2B5EF4-FFF2-40B4-BE49-F238E27FC236}">
                <a16:creationId xmlns:a16="http://schemas.microsoft.com/office/drawing/2014/main" id="{881A0874-6FCA-42BD-8DBE-C6E3AA7B8DA2}"/>
              </a:ext>
            </a:extLst>
          </p:cNvPr>
          <p:cNvSpPr>
            <a:spLocks noGrp="1"/>
          </p:cNvSpPr>
          <p:nvPr>
            <p:ph idx="1"/>
          </p:nvPr>
        </p:nvSpPr>
        <p:spPr>
          <a:xfrm>
            <a:off x="1024129" y="2286001"/>
            <a:ext cx="9948672" cy="3435292"/>
          </a:xfrm>
        </p:spPr>
        <p:txBody>
          <a:bodyPr numCol="2">
            <a:normAutofit fontScale="92500" lnSpcReduction="20000"/>
          </a:bodyPr>
          <a:lstStyle/>
          <a:p>
            <a:r>
              <a:rPr lang="en-US" sz="3200" dirty="0"/>
              <a:t>David Levy</a:t>
            </a:r>
          </a:p>
          <a:p>
            <a:r>
              <a:rPr lang="en-US" sz="3200" dirty="0"/>
              <a:t>Christopher </a:t>
            </a:r>
            <a:r>
              <a:rPr lang="en-US" sz="3200" dirty="0" err="1"/>
              <a:t>Cadham</a:t>
            </a:r>
            <a:endParaRPr lang="en-US" sz="3200" dirty="0"/>
          </a:p>
          <a:p>
            <a:r>
              <a:rPr lang="en-US" sz="3200" dirty="0"/>
              <a:t>Luz-Maria Sanchez Romero</a:t>
            </a:r>
          </a:p>
          <a:p>
            <a:r>
              <a:rPr lang="en-US" sz="3200" dirty="0"/>
              <a:t>Michael </a:t>
            </a:r>
            <a:r>
              <a:rPr lang="en-US" sz="3200" dirty="0" err="1"/>
              <a:t>Pesko</a:t>
            </a:r>
            <a:endParaRPr lang="en-US" sz="3200" dirty="0"/>
          </a:p>
          <a:p>
            <a:r>
              <a:rPr lang="en-US" sz="3200" dirty="0"/>
              <a:t>Michal </a:t>
            </a:r>
            <a:r>
              <a:rPr lang="en-US" sz="3200" dirty="0" err="1"/>
              <a:t>Stoklosa</a:t>
            </a:r>
            <a:endParaRPr lang="en-US" sz="3200" dirty="0"/>
          </a:p>
          <a:p>
            <a:r>
              <a:rPr lang="en-US" sz="3200" dirty="0"/>
              <a:t>Zachary Cahn</a:t>
            </a:r>
          </a:p>
          <a:p>
            <a:r>
              <a:rPr lang="en-US" sz="3200" dirty="0"/>
              <a:t>Megan Diaz</a:t>
            </a:r>
          </a:p>
          <a:p>
            <a:r>
              <a:rPr lang="en-US" sz="3200" dirty="0"/>
              <a:t>Emily Donovan</a:t>
            </a:r>
          </a:p>
          <a:p>
            <a:r>
              <a:rPr lang="en-US" sz="3200" dirty="0"/>
              <a:t>Barbara </a:t>
            </a:r>
            <a:r>
              <a:rPr lang="en-US" sz="3200" dirty="0" err="1"/>
              <a:t>Schillo</a:t>
            </a:r>
            <a:endParaRPr lang="en-US" sz="3200" dirty="0"/>
          </a:p>
          <a:p>
            <a:r>
              <a:rPr lang="en-US" sz="3200" dirty="0"/>
              <a:t>Ken Warner</a:t>
            </a:r>
          </a:p>
          <a:p>
            <a:r>
              <a:rPr lang="en-US" sz="3200" dirty="0"/>
              <a:t>Jeffrey </a:t>
            </a:r>
            <a:r>
              <a:rPr lang="en-US" sz="3200" dirty="0" err="1"/>
              <a:t>Drope</a:t>
            </a:r>
            <a:endParaRPr lang="en-US" sz="3200" dirty="0"/>
          </a:p>
          <a:p>
            <a:r>
              <a:rPr lang="en-US" sz="3200" dirty="0"/>
              <a:t>Holly </a:t>
            </a:r>
            <a:r>
              <a:rPr lang="en-US" sz="3200" dirty="0" err="1"/>
              <a:t>Jarman</a:t>
            </a:r>
            <a:endParaRPr lang="en-US" sz="3200" dirty="0"/>
          </a:p>
          <a:p>
            <a:r>
              <a:rPr lang="en-US" sz="3200" dirty="0"/>
              <a:t>Scott Greer</a:t>
            </a:r>
          </a:p>
          <a:p>
            <a:endParaRPr lang="en-US" sz="1800" dirty="0"/>
          </a:p>
        </p:txBody>
      </p:sp>
    </p:spTree>
    <p:extLst>
      <p:ext uri="{BB962C8B-B14F-4D97-AF65-F5344CB8AC3E}">
        <p14:creationId xmlns:p14="http://schemas.microsoft.com/office/powerpoint/2010/main" val="3251163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A99D5-FD9B-4589-814B-4BAA4594B706}"/>
              </a:ext>
            </a:extLst>
          </p:cNvPr>
          <p:cNvSpPr>
            <a:spLocks noGrp="1"/>
          </p:cNvSpPr>
          <p:nvPr>
            <p:ph type="title"/>
          </p:nvPr>
        </p:nvSpPr>
        <p:spPr>
          <a:xfrm>
            <a:off x="1024128" y="191589"/>
            <a:ext cx="9864852" cy="1893243"/>
          </a:xfrm>
        </p:spPr>
        <p:txBody>
          <a:bodyPr>
            <a:normAutofit fontScale="90000"/>
          </a:bodyPr>
          <a:lstStyle/>
          <a:p>
            <a:r>
              <a:rPr lang="en-US" dirty="0"/>
              <a:t>First-Differenced Results for Log-Differenced TOTAL E-Cigarette Sales and by Product Category</a:t>
            </a:r>
            <a:br>
              <a:rPr lang="en-US" dirty="0"/>
            </a:br>
            <a:r>
              <a:rPr lang="en-US" dirty="0"/>
              <a:t>(WITHOUT MASSACHUSETTS)</a:t>
            </a:r>
          </a:p>
        </p:txBody>
      </p:sp>
      <p:graphicFrame>
        <p:nvGraphicFramePr>
          <p:cNvPr id="4" name="Content Placeholder 3">
            <a:extLst>
              <a:ext uri="{FF2B5EF4-FFF2-40B4-BE49-F238E27FC236}">
                <a16:creationId xmlns:a16="http://schemas.microsoft.com/office/drawing/2014/main" id="{B1479585-1735-42FF-A9E3-E3611805BEA1}"/>
              </a:ext>
            </a:extLst>
          </p:cNvPr>
          <p:cNvGraphicFramePr>
            <a:graphicFrameLocks noGrp="1"/>
          </p:cNvGraphicFramePr>
          <p:nvPr>
            <p:ph idx="1"/>
            <p:extLst>
              <p:ext uri="{D42A27DB-BD31-4B8C-83A1-F6EECF244321}">
                <p14:modId xmlns:p14="http://schemas.microsoft.com/office/powerpoint/2010/main" val="1516768355"/>
              </p:ext>
            </p:extLst>
          </p:nvPr>
        </p:nvGraphicFramePr>
        <p:xfrm>
          <a:off x="1024128" y="2171700"/>
          <a:ext cx="10111958" cy="2050352"/>
        </p:xfrm>
        <a:graphic>
          <a:graphicData uri="http://schemas.openxmlformats.org/drawingml/2006/table">
            <a:tbl>
              <a:tblPr firstRow="1" firstCol="1">
                <a:tableStyleId>{5C22544A-7EE6-4342-B048-85BDC9FD1C3A}</a:tableStyleId>
              </a:tblPr>
              <a:tblGrid>
                <a:gridCol w="3531022">
                  <a:extLst>
                    <a:ext uri="{9D8B030D-6E8A-4147-A177-3AD203B41FA5}">
                      <a16:colId xmlns:a16="http://schemas.microsoft.com/office/drawing/2014/main" val="2234448145"/>
                    </a:ext>
                  </a:extLst>
                </a:gridCol>
                <a:gridCol w="1216799">
                  <a:extLst>
                    <a:ext uri="{9D8B030D-6E8A-4147-A177-3AD203B41FA5}">
                      <a16:colId xmlns:a16="http://schemas.microsoft.com/office/drawing/2014/main" val="2331563172"/>
                    </a:ext>
                  </a:extLst>
                </a:gridCol>
                <a:gridCol w="1285552">
                  <a:extLst>
                    <a:ext uri="{9D8B030D-6E8A-4147-A177-3AD203B41FA5}">
                      <a16:colId xmlns:a16="http://schemas.microsoft.com/office/drawing/2014/main" val="845560149"/>
                    </a:ext>
                  </a:extLst>
                </a:gridCol>
                <a:gridCol w="1437145">
                  <a:extLst>
                    <a:ext uri="{9D8B030D-6E8A-4147-A177-3AD203B41FA5}">
                      <a16:colId xmlns:a16="http://schemas.microsoft.com/office/drawing/2014/main" val="3862598993"/>
                    </a:ext>
                  </a:extLst>
                </a:gridCol>
                <a:gridCol w="1337909">
                  <a:extLst>
                    <a:ext uri="{9D8B030D-6E8A-4147-A177-3AD203B41FA5}">
                      <a16:colId xmlns:a16="http://schemas.microsoft.com/office/drawing/2014/main" val="741646900"/>
                    </a:ext>
                  </a:extLst>
                </a:gridCol>
                <a:gridCol w="1303531">
                  <a:extLst>
                    <a:ext uri="{9D8B030D-6E8A-4147-A177-3AD203B41FA5}">
                      <a16:colId xmlns:a16="http://schemas.microsoft.com/office/drawing/2014/main" val="3607680326"/>
                    </a:ext>
                  </a:extLst>
                </a:gridCol>
              </a:tblGrid>
              <a:tr h="274320">
                <a:tc>
                  <a:txBody>
                    <a:bodyPr/>
                    <a:lstStyle/>
                    <a:p>
                      <a:pPr marL="0" marR="0">
                        <a:lnSpc>
                          <a:spcPct val="107000"/>
                        </a:lnSpc>
                        <a:spcBef>
                          <a:spcPts val="0"/>
                        </a:spcBef>
                        <a:spcAft>
                          <a:spcPts val="0"/>
                        </a:spcAft>
                      </a:pPr>
                      <a:r>
                        <a:rPr lang="en-US" sz="18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Total</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Hardware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Other Flavors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 Menthol Flavor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Tobacco Flavor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extLst>
                  <a:ext uri="{0D108BD9-81ED-4DB2-BD59-A6C34878D82A}">
                    <a16:rowId xmlns:a16="http://schemas.microsoft.com/office/drawing/2014/main" val="2751306500"/>
                  </a:ext>
                </a:extLst>
              </a:tr>
              <a:tr h="274320">
                <a:tc>
                  <a:txBody>
                    <a:bodyPr/>
                    <a:lstStyle/>
                    <a:p>
                      <a:pPr marL="0" marR="0">
                        <a:lnSpc>
                          <a:spcPct val="107000"/>
                        </a:lnSpc>
                        <a:spcBef>
                          <a:spcPts val="0"/>
                        </a:spcBef>
                        <a:spcAft>
                          <a:spcPts val="0"/>
                        </a:spcAft>
                      </a:pPr>
                      <a:r>
                        <a:rPr lang="en-US" sz="1800" dirty="0">
                          <a:effectLst/>
                        </a:rPr>
                        <a:t>EVALI Deaths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algn="ctr" fontAlgn="ctr"/>
                      <a:r>
                        <a:rPr lang="en-US" sz="1800" b="0" i="0" u="none" strike="noStrike">
                          <a:solidFill>
                            <a:srgbClr val="000000"/>
                          </a:solidFill>
                          <a:effectLst/>
                          <a:latin typeface="+mn-lt"/>
                        </a:rPr>
                        <a:t>-0.0578</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tc>
                <a:tc>
                  <a:txBody>
                    <a:bodyPr/>
                    <a:lstStyle/>
                    <a:p>
                      <a:pPr algn="ctr" fontAlgn="ctr"/>
                      <a:r>
                        <a:rPr lang="en-US" sz="1800" b="0" i="0" u="none" strike="noStrike">
                          <a:solidFill>
                            <a:srgbClr val="000000"/>
                          </a:solidFill>
                          <a:effectLst/>
                          <a:latin typeface="+mn-lt"/>
                        </a:rPr>
                        <a:t>-0.343</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tc>
                <a:tc>
                  <a:txBody>
                    <a:bodyPr/>
                    <a:lstStyle/>
                    <a:p>
                      <a:pPr algn="ctr" fontAlgn="ctr"/>
                      <a:r>
                        <a:rPr lang="en-US" sz="1800" b="0" i="0" u="none" strike="noStrike">
                          <a:solidFill>
                            <a:srgbClr val="000000"/>
                          </a:solidFill>
                          <a:effectLst/>
                          <a:latin typeface="+mn-lt"/>
                        </a:rPr>
                        <a:t>-0.181</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tc>
                <a:tc>
                  <a:txBody>
                    <a:bodyPr/>
                    <a:lstStyle/>
                    <a:p>
                      <a:pPr algn="ctr" fontAlgn="ctr"/>
                      <a:r>
                        <a:rPr lang="en-US" sz="1800" b="0" i="0" u="none" strike="noStrike">
                          <a:solidFill>
                            <a:srgbClr val="000000"/>
                          </a:solidFill>
                          <a:effectLst/>
                          <a:latin typeface="+mn-lt"/>
                        </a:rPr>
                        <a:t>0.0907</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tc>
                <a:tc>
                  <a:txBody>
                    <a:bodyPr/>
                    <a:lstStyle/>
                    <a:p>
                      <a:pPr algn="ctr" fontAlgn="ctr"/>
                      <a:r>
                        <a:rPr lang="en-US" sz="1800" b="0" i="0" u="none" strike="noStrike">
                          <a:solidFill>
                            <a:srgbClr val="000000"/>
                          </a:solidFill>
                          <a:effectLst/>
                          <a:latin typeface="+mn-lt"/>
                        </a:rPr>
                        <a:t>0.0133</a:t>
                      </a:r>
                    </a:p>
                  </a:txBody>
                  <a:tcPr marL="9525" marR="9525" marT="9525" marB="0" anchor="ctr"/>
                </a:tc>
                <a:extLst>
                  <a:ext uri="{0D108BD9-81ED-4DB2-BD59-A6C34878D82A}">
                    <a16:rowId xmlns:a16="http://schemas.microsoft.com/office/drawing/2014/main" val="2976285703"/>
                  </a:ext>
                </a:extLst>
              </a:tr>
              <a:tr h="274320">
                <a:tc>
                  <a:txBody>
                    <a:bodyPr/>
                    <a:lstStyle/>
                    <a:p>
                      <a:pPr marL="0" marR="0">
                        <a:lnSpc>
                          <a:spcPct val="107000"/>
                        </a:lnSpc>
                        <a:spcBef>
                          <a:spcPts val="0"/>
                        </a:spcBef>
                        <a:spcAft>
                          <a:spcPts val="0"/>
                        </a:spcAft>
                      </a:pPr>
                      <a:r>
                        <a:rPr lang="en-US" sz="1800">
                          <a:effectLst/>
                        </a:rPr>
                        <a:t>State Partial Ban Days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algn="ctr" fontAlgn="ctr"/>
                      <a:r>
                        <a:rPr lang="en-US" sz="1800" b="0" i="0" u="none" strike="noStrike">
                          <a:solidFill>
                            <a:srgbClr val="000000"/>
                          </a:solidFill>
                          <a:effectLst/>
                          <a:latin typeface="+mn-lt"/>
                        </a:rPr>
                        <a:t>-0.226</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tc>
                <a:tc>
                  <a:txBody>
                    <a:bodyPr/>
                    <a:lstStyle/>
                    <a:p>
                      <a:pPr algn="ctr" fontAlgn="ctr"/>
                      <a:r>
                        <a:rPr lang="en-US" sz="1800" b="0" i="0" u="none" strike="noStrike">
                          <a:solidFill>
                            <a:srgbClr val="000000"/>
                          </a:solidFill>
                          <a:effectLst/>
                          <a:latin typeface="+mn-lt"/>
                        </a:rPr>
                        <a:t>-0.152</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tc>
                <a:tc>
                  <a:txBody>
                    <a:bodyPr/>
                    <a:lstStyle/>
                    <a:p>
                      <a:pPr algn="ctr" fontAlgn="ctr"/>
                      <a:r>
                        <a:rPr lang="en-US" sz="1800" b="0" i="0" u="none" strike="noStrike">
                          <a:solidFill>
                            <a:srgbClr val="000000"/>
                          </a:solidFill>
                          <a:effectLst/>
                          <a:latin typeface="+mn-lt"/>
                        </a:rPr>
                        <a:t>-1.282</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tc>
                <a:tc>
                  <a:txBody>
                    <a:bodyPr/>
                    <a:lstStyle/>
                    <a:p>
                      <a:pPr algn="ctr" fontAlgn="ctr"/>
                      <a:r>
                        <a:rPr lang="en-US" sz="1800" b="0" i="0" u="none" strike="noStrike">
                          <a:solidFill>
                            <a:srgbClr val="000000"/>
                          </a:solidFill>
                          <a:effectLst/>
                          <a:latin typeface="+mn-lt"/>
                        </a:rPr>
                        <a:t>-1.305</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tc>
                <a:tc>
                  <a:txBody>
                    <a:bodyPr/>
                    <a:lstStyle/>
                    <a:p>
                      <a:pPr algn="ctr" fontAlgn="ctr"/>
                      <a:r>
                        <a:rPr lang="en-US" sz="1800" b="0" i="0" u="none" strike="noStrike" dirty="0">
                          <a:solidFill>
                            <a:srgbClr val="000000"/>
                          </a:solidFill>
                          <a:effectLst/>
                          <a:latin typeface="+mn-lt"/>
                        </a:rPr>
                        <a:t>0.751</a:t>
                      </a:r>
                      <a:r>
                        <a:rPr lang="en-US" sz="1800" b="0" i="0" u="none" strike="noStrike" baseline="30000" dirty="0">
                          <a:solidFill>
                            <a:srgbClr val="000000"/>
                          </a:solidFill>
                          <a:effectLst/>
                          <a:latin typeface="+mn-lt"/>
                        </a:rPr>
                        <a:t>*</a:t>
                      </a:r>
                      <a:endParaRPr lang="en-US" sz="18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192356201"/>
                  </a:ext>
                </a:extLst>
              </a:tr>
              <a:tr h="274320">
                <a:tc>
                  <a:txBody>
                    <a:bodyPr/>
                    <a:lstStyle/>
                    <a:p>
                      <a:pPr marL="0" marR="0" algn="l" defTabSz="914400" rtl="0" eaLnBrk="1" fontAlgn="ctr" latinLnBrk="0" hangingPunct="1">
                        <a:lnSpc>
                          <a:spcPct val="107000"/>
                        </a:lnSpc>
                        <a:spcBef>
                          <a:spcPts val="0"/>
                        </a:spcBef>
                        <a:spcAft>
                          <a:spcPts val="0"/>
                        </a:spcAft>
                      </a:pPr>
                      <a:endParaRPr lang="en-US" sz="1800" b="1" kern="1200" dirty="0">
                        <a:solidFill>
                          <a:schemeClr val="lt1"/>
                        </a:solidFill>
                        <a:effectLst/>
                        <a:latin typeface="+mn-lt"/>
                        <a:ea typeface="+mn-ea"/>
                        <a:cs typeface="+mn-cs"/>
                      </a:endParaRPr>
                    </a:p>
                  </a:txBody>
                  <a:tcPr marL="9525" marR="9525" marT="9525" marB="0" anchor="ctr"/>
                </a:tc>
                <a:tc>
                  <a:txBody>
                    <a:bodyPr/>
                    <a:lstStyle/>
                    <a:p>
                      <a:pPr algn="ctr" fontAlgn="b"/>
                      <a:endParaRPr lang="en-US" sz="1800" b="0" i="0" u="none" strike="noStrike" dirty="0">
                        <a:solidFill>
                          <a:srgbClr val="000000"/>
                        </a:solidFill>
                        <a:effectLst/>
                        <a:latin typeface="+mn-lt"/>
                      </a:endParaRPr>
                    </a:p>
                  </a:txBody>
                  <a:tcPr marL="9525" marR="9525" marT="9525" marB="0" anchor="b"/>
                </a:tc>
                <a:tc>
                  <a:txBody>
                    <a:bodyPr/>
                    <a:lstStyle/>
                    <a:p>
                      <a:pPr algn="ctr" fontAlgn="b"/>
                      <a:endParaRPr lang="en-US" sz="1800" b="0" i="0" u="none" strike="noStrike" dirty="0">
                        <a:solidFill>
                          <a:srgbClr val="000000"/>
                        </a:solidFill>
                        <a:effectLst/>
                        <a:latin typeface="+mn-lt"/>
                      </a:endParaRPr>
                    </a:p>
                  </a:txBody>
                  <a:tcPr marL="9525" marR="9525" marT="9525" marB="0" anchor="b"/>
                </a:tc>
                <a:tc>
                  <a:txBody>
                    <a:bodyPr/>
                    <a:lstStyle/>
                    <a:p>
                      <a:pPr algn="ctr" fontAlgn="b"/>
                      <a:endParaRPr lang="en-US" sz="1800" b="0" i="0" u="none" strike="noStrike" dirty="0">
                        <a:solidFill>
                          <a:srgbClr val="000000"/>
                        </a:solidFill>
                        <a:effectLst/>
                        <a:latin typeface="+mn-lt"/>
                      </a:endParaRPr>
                    </a:p>
                  </a:txBody>
                  <a:tcPr marL="9525" marR="9525" marT="9525" marB="0" anchor="b"/>
                </a:tc>
                <a:tc>
                  <a:txBody>
                    <a:bodyPr/>
                    <a:lstStyle/>
                    <a:p>
                      <a:pPr algn="ctr" fontAlgn="b"/>
                      <a:endParaRPr lang="en-US" sz="1800" b="0" i="0" u="none" strike="noStrike" dirty="0">
                        <a:solidFill>
                          <a:srgbClr val="000000"/>
                        </a:solidFill>
                        <a:effectLst/>
                        <a:latin typeface="+mn-lt"/>
                      </a:endParaRPr>
                    </a:p>
                  </a:txBody>
                  <a:tcPr marL="9525" marR="9525" marT="9525" marB="0" anchor="b"/>
                </a:tc>
                <a:tc>
                  <a:txBody>
                    <a:bodyPr/>
                    <a:lstStyle/>
                    <a:p>
                      <a:pPr algn="ctr" fontAlgn="b"/>
                      <a:endParaRPr lang="en-US" sz="18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699769612"/>
                  </a:ext>
                </a:extLst>
              </a:tr>
              <a:tr h="274320">
                <a:tc>
                  <a:txBody>
                    <a:bodyPr/>
                    <a:lstStyle/>
                    <a:p>
                      <a:pPr marL="0" marR="0" algn="l" defTabSz="914400" rtl="0" eaLnBrk="1" fontAlgn="ctr" latinLnBrk="0" hangingPunct="1">
                        <a:lnSpc>
                          <a:spcPct val="107000"/>
                        </a:lnSpc>
                        <a:spcBef>
                          <a:spcPts val="0"/>
                        </a:spcBef>
                        <a:spcAft>
                          <a:spcPts val="0"/>
                        </a:spcAft>
                      </a:pPr>
                      <a:r>
                        <a:rPr lang="en-US" sz="1800" b="1" kern="1200" dirty="0">
                          <a:solidFill>
                            <a:schemeClr val="lt1"/>
                          </a:solidFill>
                          <a:effectLst/>
                          <a:latin typeface="+mn-lt"/>
                          <a:ea typeface="+mn-ea"/>
                          <a:cs typeface="+mn-cs"/>
                        </a:rPr>
                        <a:t>Population Mean</a:t>
                      </a:r>
                    </a:p>
                  </a:txBody>
                  <a:tcPr marL="9525" marR="9525" marT="9525" marB="0" anchor="ctr"/>
                </a:tc>
                <a:tc>
                  <a:txBody>
                    <a:bodyPr/>
                    <a:lstStyle/>
                    <a:p>
                      <a:pPr algn="ctr" fontAlgn="b"/>
                      <a:r>
                        <a:rPr lang="en-US" sz="1800" b="0" i="0" u="none" strike="noStrike" dirty="0">
                          <a:solidFill>
                            <a:srgbClr val="000000"/>
                          </a:solidFill>
                          <a:effectLst/>
                          <a:latin typeface="+mn-lt"/>
                        </a:rPr>
                        <a:t>0.0211</a:t>
                      </a:r>
                    </a:p>
                  </a:txBody>
                  <a:tcPr marL="9525" marR="9525" marT="9525" marB="0" anchor="b"/>
                </a:tc>
                <a:tc>
                  <a:txBody>
                    <a:bodyPr/>
                    <a:lstStyle/>
                    <a:p>
                      <a:pPr algn="ctr" fontAlgn="b"/>
                      <a:r>
                        <a:rPr lang="en-US" sz="1800" b="0" i="0" u="none" strike="noStrike" dirty="0">
                          <a:solidFill>
                            <a:srgbClr val="000000"/>
                          </a:solidFill>
                          <a:effectLst/>
                          <a:latin typeface="+mn-lt"/>
                        </a:rPr>
                        <a:t>0.0124</a:t>
                      </a:r>
                    </a:p>
                  </a:txBody>
                  <a:tcPr marL="9525" marR="9525" marT="9525" marB="0" anchor="b"/>
                </a:tc>
                <a:tc>
                  <a:txBody>
                    <a:bodyPr/>
                    <a:lstStyle/>
                    <a:p>
                      <a:pPr algn="ctr" fontAlgn="b"/>
                      <a:r>
                        <a:rPr lang="en-US" sz="1800" b="0" i="0" u="none" strike="noStrike" dirty="0">
                          <a:solidFill>
                            <a:srgbClr val="000000"/>
                          </a:solidFill>
                          <a:effectLst/>
                          <a:latin typeface="+mn-lt"/>
                        </a:rPr>
                        <a:t>0.0365</a:t>
                      </a:r>
                    </a:p>
                  </a:txBody>
                  <a:tcPr marL="9525" marR="9525" marT="9525" marB="0" anchor="b"/>
                </a:tc>
                <a:tc>
                  <a:txBody>
                    <a:bodyPr/>
                    <a:lstStyle/>
                    <a:p>
                      <a:pPr algn="ctr" fontAlgn="b"/>
                      <a:r>
                        <a:rPr lang="en-US" sz="1800" b="0" i="0" u="none" strike="noStrike" dirty="0">
                          <a:solidFill>
                            <a:srgbClr val="000000"/>
                          </a:solidFill>
                          <a:effectLst/>
                          <a:latin typeface="+mn-lt"/>
                        </a:rPr>
                        <a:t>0.0200</a:t>
                      </a:r>
                    </a:p>
                  </a:txBody>
                  <a:tcPr marL="9525" marR="9525" marT="9525" marB="0" anchor="b"/>
                </a:tc>
                <a:tc>
                  <a:txBody>
                    <a:bodyPr/>
                    <a:lstStyle/>
                    <a:p>
                      <a:pPr algn="ctr" fontAlgn="b"/>
                      <a:r>
                        <a:rPr lang="en-US" sz="1800" b="0" i="0" u="none" strike="noStrike" dirty="0">
                          <a:solidFill>
                            <a:srgbClr val="000000"/>
                          </a:solidFill>
                          <a:effectLst/>
                          <a:latin typeface="+mn-lt"/>
                        </a:rPr>
                        <a:t>0.0144</a:t>
                      </a:r>
                    </a:p>
                  </a:txBody>
                  <a:tcPr marL="9525" marR="9525" marT="9525" marB="0" anchor="b"/>
                </a:tc>
                <a:extLst>
                  <a:ext uri="{0D108BD9-81ED-4DB2-BD59-A6C34878D82A}">
                    <a16:rowId xmlns:a16="http://schemas.microsoft.com/office/drawing/2014/main" val="4088783046"/>
                  </a:ext>
                </a:extLst>
              </a:tr>
              <a:tr h="274320">
                <a:tc>
                  <a:txBody>
                    <a:bodyPr/>
                    <a:lstStyle/>
                    <a:p>
                      <a:pPr marL="0" marR="0" algn="l" defTabSz="914400" rtl="0" eaLnBrk="1" fontAlgn="ctr" latinLnBrk="0" hangingPunct="1">
                        <a:lnSpc>
                          <a:spcPct val="107000"/>
                        </a:lnSpc>
                        <a:spcBef>
                          <a:spcPts val="0"/>
                        </a:spcBef>
                        <a:spcAft>
                          <a:spcPts val="0"/>
                        </a:spcAft>
                      </a:pPr>
                      <a:r>
                        <a:rPr lang="en-US" sz="1800" b="1" kern="1200" dirty="0">
                          <a:solidFill>
                            <a:schemeClr val="lt1"/>
                          </a:solidFill>
                          <a:effectLst/>
                          <a:latin typeface="+mn-lt"/>
                          <a:ea typeface="+mn-ea"/>
                          <a:cs typeface="+mn-cs"/>
                        </a:rPr>
                        <a:t>Population Std Dev</a:t>
                      </a:r>
                    </a:p>
                  </a:txBody>
                  <a:tcPr marL="9525" marR="9525" marT="9525" marB="0" anchor="ctr"/>
                </a:tc>
                <a:tc>
                  <a:txBody>
                    <a:bodyPr/>
                    <a:lstStyle/>
                    <a:p>
                      <a:pPr algn="ctr" fontAlgn="b"/>
                      <a:r>
                        <a:rPr lang="en-US" sz="1800" b="0" i="0" u="none" strike="noStrike" dirty="0">
                          <a:solidFill>
                            <a:srgbClr val="000000"/>
                          </a:solidFill>
                          <a:effectLst/>
                          <a:latin typeface="+mn-lt"/>
                        </a:rPr>
                        <a:t>0.0886</a:t>
                      </a:r>
                    </a:p>
                  </a:txBody>
                  <a:tcPr marL="9525" marR="9525" marT="9525" marB="0" anchor="b"/>
                </a:tc>
                <a:tc>
                  <a:txBody>
                    <a:bodyPr/>
                    <a:lstStyle/>
                    <a:p>
                      <a:pPr algn="ctr" fontAlgn="b"/>
                      <a:r>
                        <a:rPr lang="en-US" sz="1800" b="0" i="0" u="none" strike="noStrike" dirty="0">
                          <a:solidFill>
                            <a:srgbClr val="000000"/>
                          </a:solidFill>
                          <a:effectLst/>
                          <a:latin typeface="+mn-lt"/>
                        </a:rPr>
                        <a:t>0.2243</a:t>
                      </a:r>
                    </a:p>
                  </a:txBody>
                  <a:tcPr marL="9525" marR="9525" marT="9525" marB="0" anchor="b"/>
                </a:tc>
                <a:tc>
                  <a:txBody>
                    <a:bodyPr/>
                    <a:lstStyle/>
                    <a:p>
                      <a:pPr algn="ctr" fontAlgn="b"/>
                      <a:r>
                        <a:rPr lang="en-US" sz="1800" b="0" i="0" u="none" strike="noStrike" dirty="0">
                          <a:solidFill>
                            <a:srgbClr val="000000"/>
                          </a:solidFill>
                          <a:effectLst/>
                          <a:latin typeface="+mn-lt"/>
                        </a:rPr>
                        <a:t>0.2072</a:t>
                      </a:r>
                    </a:p>
                  </a:txBody>
                  <a:tcPr marL="9525" marR="9525" marT="9525" marB="0" anchor="b"/>
                </a:tc>
                <a:tc>
                  <a:txBody>
                    <a:bodyPr/>
                    <a:lstStyle/>
                    <a:p>
                      <a:pPr algn="ctr" fontAlgn="b"/>
                      <a:r>
                        <a:rPr lang="en-US" sz="1800" b="0" i="0" u="none" strike="noStrike" dirty="0">
                          <a:solidFill>
                            <a:srgbClr val="000000"/>
                          </a:solidFill>
                          <a:effectLst/>
                          <a:latin typeface="+mn-lt"/>
                        </a:rPr>
                        <a:t>0.1435</a:t>
                      </a:r>
                    </a:p>
                  </a:txBody>
                  <a:tcPr marL="9525" marR="9525" marT="9525" marB="0" anchor="b"/>
                </a:tc>
                <a:tc>
                  <a:txBody>
                    <a:bodyPr/>
                    <a:lstStyle/>
                    <a:p>
                      <a:pPr algn="ctr" fontAlgn="b"/>
                      <a:r>
                        <a:rPr lang="en-US" sz="1800" b="0" i="0" u="none" strike="noStrike" dirty="0">
                          <a:solidFill>
                            <a:srgbClr val="000000"/>
                          </a:solidFill>
                          <a:effectLst/>
                          <a:latin typeface="+mn-lt"/>
                        </a:rPr>
                        <a:t>0.0893</a:t>
                      </a:r>
                    </a:p>
                  </a:txBody>
                  <a:tcPr marL="9525" marR="9525" marT="9525" marB="0" anchor="b"/>
                </a:tc>
                <a:extLst>
                  <a:ext uri="{0D108BD9-81ED-4DB2-BD59-A6C34878D82A}">
                    <a16:rowId xmlns:a16="http://schemas.microsoft.com/office/drawing/2014/main" val="1391021570"/>
                  </a:ext>
                </a:extLst>
              </a:tr>
            </a:tbl>
          </a:graphicData>
        </a:graphic>
      </p:graphicFrame>
      <p:sp>
        <p:nvSpPr>
          <p:cNvPr id="6" name="TextBox 5">
            <a:extLst>
              <a:ext uri="{FF2B5EF4-FFF2-40B4-BE49-F238E27FC236}">
                <a16:creationId xmlns:a16="http://schemas.microsoft.com/office/drawing/2014/main" id="{97D71BE9-64D2-4244-8D04-5960855A583D}"/>
              </a:ext>
            </a:extLst>
          </p:cNvPr>
          <p:cNvSpPr txBox="1"/>
          <p:nvPr/>
        </p:nvSpPr>
        <p:spPr>
          <a:xfrm>
            <a:off x="-37011" y="6577923"/>
            <a:ext cx="12229011" cy="280077"/>
          </a:xfrm>
          <a:prstGeom prst="rect">
            <a:avLst/>
          </a:prstGeom>
          <a:noFill/>
        </p:spPr>
        <p:txBody>
          <a:bodyPr wrap="square">
            <a:spAutoFit/>
          </a:bodyPr>
          <a:lstStyle/>
          <a:p>
            <a:pPr marL="0" marR="0">
              <a:lnSpc>
                <a:spcPct val="107000"/>
              </a:lnSpc>
              <a:spcBef>
                <a:spcPts val="0"/>
              </a:spcBef>
              <a:spcAft>
                <a:spcPts val="0"/>
              </a:spcAft>
            </a:pPr>
            <a:r>
              <a:rPr lang="en-US" sz="1200" dirty="0">
                <a:effectLst/>
                <a:ea typeface="Calibri" panose="020F0502020204030204" pitchFamily="34" charset="0"/>
                <a:cs typeface="Times New Roman" panose="02020603050405020304" pitchFamily="18" charset="0"/>
              </a:rPr>
              <a:t>Not</a:t>
            </a:r>
            <a:r>
              <a:rPr lang="en-US" sz="1200" dirty="0">
                <a:solidFill>
                  <a:srgbClr val="000000"/>
                </a:solidFill>
                <a:effectLst/>
                <a:ea typeface="Times New Roman" panose="02020603050405020304" pitchFamily="18" charset="0"/>
                <a:cs typeface="Times New Roman" panose="02020603050405020304" pitchFamily="18" charset="0"/>
              </a:rPr>
              <a:t>e:</a:t>
            </a:r>
            <a:r>
              <a:rPr lang="en-US" sz="1200" dirty="0">
                <a:effectLst/>
                <a:ea typeface="Calibri" panose="020F0502020204030204" pitchFamily="34" charset="0"/>
                <a:cs typeface="Times New Roman" panose="02020603050405020304" pitchFamily="18" charset="0"/>
              </a:rPr>
              <a:t> </a:t>
            </a:r>
            <a:r>
              <a:rPr lang="en-US" sz="1200" baseline="30000" dirty="0">
                <a:effectLst/>
                <a:ea typeface="Calibri" panose="020F0502020204030204" pitchFamily="34" charset="0"/>
                <a:cs typeface="Times New Roman" panose="02020603050405020304" pitchFamily="18" charset="0"/>
              </a:rPr>
              <a:t>*</a:t>
            </a:r>
            <a:r>
              <a:rPr lang="en-US" sz="1200" dirty="0">
                <a:effectLst/>
                <a:ea typeface="Calibri" panose="020F0502020204030204" pitchFamily="34" charset="0"/>
                <a:cs typeface="Times New Roman" panose="02020603050405020304" pitchFamily="18" charset="0"/>
              </a:rPr>
              <a:t> </a:t>
            </a:r>
            <a:r>
              <a:rPr lang="en-US" sz="1200" i="1" dirty="0">
                <a:effectLst/>
                <a:ea typeface="Calibri" panose="020F0502020204030204" pitchFamily="34" charset="0"/>
                <a:cs typeface="Times New Roman" panose="02020603050405020304" pitchFamily="18" charset="0"/>
              </a:rPr>
              <a:t>p</a:t>
            </a:r>
            <a:r>
              <a:rPr lang="en-US" sz="1200" dirty="0">
                <a:effectLst/>
                <a:ea typeface="Calibri" panose="020F0502020204030204" pitchFamily="34" charset="0"/>
                <a:cs typeface="Times New Roman" panose="02020603050405020304" pitchFamily="18" charset="0"/>
              </a:rPr>
              <a:t> &lt; 0.05, All 22 panels except Michigan (n=68, starting in November 2014) have 78 observations. Covariate results are not displayed. Standard errors are clustered at the state level. </a:t>
            </a:r>
            <a:endParaRPr lang="en-US" sz="1600" dirty="0">
              <a:effectLst/>
              <a:ea typeface="Calibri" panose="020F0502020204030204" pitchFamily="34" charset="0"/>
              <a:cs typeface="Times New Roman" panose="02020603050405020304" pitchFamily="18" charset="0"/>
            </a:endParaRPr>
          </a:p>
        </p:txBody>
      </p:sp>
      <p:pic>
        <p:nvPicPr>
          <p:cNvPr id="8" name="Graphic 7" descr="Lock with solid fill">
            <a:extLst>
              <a:ext uri="{FF2B5EF4-FFF2-40B4-BE49-F238E27FC236}">
                <a16:creationId xmlns:a16="http://schemas.microsoft.com/office/drawing/2014/main" id="{2AE1B6EC-8D5E-4547-8023-828E3BE142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14978" y="5209391"/>
            <a:ext cx="914400" cy="914400"/>
          </a:xfrm>
          <a:prstGeom prst="rect">
            <a:avLst/>
          </a:prstGeom>
        </p:spPr>
      </p:pic>
      <p:pic>
        <p:nvPicPr>
          <p:cNvPr id="10" name="Graphic 9" descr="Raised hand with solid fill">
            <a:extLst>
              <a:ext uri="{FF2B5EF4-FFF2-40B4-BE49-F238E27FC236}">
                <a16:creationId xmlns:a16="http://schemas.microsoft.com/office/drawing/2014/main" id="{B0385079-CE4D-43D0-A7CC-BDDE0542AD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97215" y="5209391"/>
            <a:ext cx="914400" cy="914400"/>
          </a:xfrm>
          <a:prstGeom prst="rect">
            <a:avLst/>
          </a:prstGeom>
        </p:spPr>
      </p:pic>
      <p:pic>
        <p:nvPicPr>
          <p:cNvPr id="12" name="Graphic 11" descr="Unlock with solid fill">
            <a:extLst>
              <a:ext uri="{FF2B5EF4-FFF2-40B4-BE49-F238E27FC236}">
                <a16:creationId xmlns:a16="http://schemas.microsoft.com/office/drawing/2014/main" id="{BDE83285-4C38-4365-8F05-4A175420522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50482" y="5209391"/>
            <a:ext cx="914400" cy="914400"/>
          </a:xfrm>
          <a:prstGeom prst="rect">
            <a:avLst/>
          </a:prstGeom>
        </p:spPr>
      </p:pic>
      <p:pic>
        <p:nvPicPr>
          <p:cNvPr id="13" name="Graphic 12" descr="Raised hand with solid fill">
            <a:extLst>
              <a:ext uri="{FF2B5EF4-FFF2-40B4-BE49-F238E27FC236}">
                <a16:creationId xmlns:a16="http://schemas.microsoft.com/office/drawing/2014/main" id="{BFB00076-0755-47D4-B699-3DCEF72EAF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24573" y="5209391"/>
            <a:ext cx="914400" cy="914400"/>
          </a:xfrm>
          <a:prstGeom prst="rect">
            <a:avLst/>
          </a:prstGeom>
        </p:spPr>
      </p:pic>
      <p:cxnSp>
        <p:nvCxnSpPr>
          <p:cNvPr id="15" name="Straight Arrow Connector 14">
            <a:extLst>
              <a:ext uri="{FF2B5EF4-FFF2-40B4-BE49-F238E27FC236}">
                <a16:creationId xmlns:a16="http://schemas.microsoft.com/office/drawing/2014/main" id="{421E45E0-635E-4C12-B59E-8745924D90DD}"/>
              </a:ext>
            </a:extLst>
          </p:cNvPr>
          <p:cNvCxnSpPr>
            <a:stCxn id="8" idx="3"/>
            <a:endCxn id="13" idx="1"/>
          </p:cNvCxnSpPr>
          <p:nvPr/>
        </p:nvCxnSpPr>
        <p:spPr>
          <a:xfrm>
            <a:off x="3129378" y="5666591"/>
            <a:ext cx="1095195" cy="0"/>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CDC05A8-4A87-4D54-9C85-AD0488D40ADD}"/>
              </a:ext>
            </a:extLst>
          </p:cNvPr>
          <p:cNvCxnSpPr>
            <a:cxnSpLocks/>
            <a:stCxn id="12" idx="3"/>
            <a:endCxn id="10" idx="1"/>
          </p:cNvCxnSpPr>
          <p:nvPr/>
        </p:nvCxnSpPr>
        <p:spPr>
          <a:xfrm>
            <a:off x="8564882" y="5666591"/>
            <a:ext cx="1032333" cy="0"/>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74DBDAD-7609-47D8-AF2F-7A7CDA7624F2}"/>
              </a:ext>
            </a:extLst>
          </p:cNvPr>
          <p:cNvSpPr txBox="1"/>
          <p:nvPr/>
        </p:nvSpPr>
        <p:spPr>
          <a:xfrm>
            <a:off x="2672178" y="4787155"/>
            <a:ext cx="1772871" cy="400110"/>
          </a:xfrm>
          <a:prstGeom prst="rect">
            <a:avLst/>
          </a:prstGeom>
          <a:noFill/>
        </p:spPr>
        <p:txBody>
          <a:bodyPr wrap="square" rtlCol="0">
            <a:spAutoFit/>
          </a:bodyPr>
          <a:lstStyle/>
          <a:p>
            <a:pPr algn="ctr"/>
            <a:r>
              <a:rPr lang="en-US" sz="2000" dirty="0"/>
              <a:t>Massachusetts</a:t>
            </a:r>
          </a:p>
        </p:txBody>
      </p:sp>
      <p:sp>
        <p:nvSpPr>
          <p:cNvPr id="20" name="TextBox 19">
            <a:extLst>
              <a:ext uri="{FF2B5EF4-FFF2-40B4-BE49-F238E27FC236}">
                <a16:creationId xmlns:a16="http://schemas.microsoft.com/office/drawing/2014/main" id="{1265A90E-94BF-4055-B696-CF2770496976}"/>
              </a:ext>
            </a:extLst>
          </p:cNvPr>
          <p:cNvSpPr txBox="1"/>
          <p:nvPr/>
        </p:nvSpPr>
        <p:spPr>
          <a:xfrm>
            <a:off x="7542906" y="4628382"/>
            <a:ext cx="2861132" cy="707886"/>
          </a:xfrm>
          <a:prstGeom prst="rect">
            <a:avLst/>
          </a:prstGeom>
          <a:noFill/>
        </p:spPr>
        <p:txBody>
          <a:bodyPr wrap="square" rtlCol="0">
            <a:spAutoFit/>
          </a:bodyPr>
          <a:lstStyle/>
          <a:p>
            <a:pPr algn="ctr"/>
            <a:r>
              <a:rPr lang="en-US" sz="2000" dirty="0"/>
              <a:t>Michigan, Oregon, Washington</a:t>
            </a:r>
          </a:p>
        </p:txBody>
      </p:sp>
    </p:spTree>
    <p:extLst>
      <p:ext uri="{BB962C8B-B14F-4D97-AF65-F5344CB8AC3E}">
        <p14:creationId xmlns:p14="http://schemas.microsoft.com/office/powerpoint/2010/main" val="208445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A99D5-FD9B-4589-814B-4BAA4594B706}"/>
              </a:ext>
            </a:extLst>
          </p:cNvPr>
          <p:cNvSpPr>
            <a:spLocks noGrp="1"/>
          </p:cNvSpPr>
          <p:nvPr>
            <p:ph type="title"/>
          </p:nvPr>
        </p:nvSpPr>
        <p:spPr/>
        <p:txBody>
          <a:bodyPr>
            <a:normAutofit fontScale="90000"/>
          </a:bodyPr>
          <a:lstStyle/>
          <a:p>
            <a:r>
              <a:rPr lang="en-US" dirty="0"/>
              <a:t>First-Differenced Results for Log-Differenced TOTAL Cigarette Sales AND by Brand Group</a:t>
            </a:r>
          </a:p>
        </p:txBody>
      </p:sp>
      <p:graphicFrame>
        <p:nvGraphicFramePr>
          <p:cNvPr id="4" name="Content Placeholder 3">
            <a:extLst>
              <a:ext uri="{FF2B5EF4-FFF2-40B4-BE49-F238E27FC236}">
                <a16:creationId xmlns:a16="http://schemas.microsoft.com/office/drawing/2014/main" id="{B1479585-1735-42FF-A9E3-E3611805BEA1}"/>
              </a:ext>
            </a:extLst>
          </p:cNvPr>
          <p:cNvGraphicFramePr>
            <a:graphicFrameLocks noGrp="1"/>
          </p:cNvGraphicFramePr>
          <p:nvPr>
            <p:ph idx="1"/>
            <p:extLst>
              <p:ext uri="{D42A27DB-BD31-4B8C-83A1-F6EECF244321}">
                <p14:modId xmlns:p14="http://schemas.microsoft.com/office/powerpoint/2010/main" val="2492856274"/>
              </p:ext>
            </p:extLst>
          </p:nvPr>
        </p:nvGraphicFramePr>
        <p:xfrm>
          <a:off x="850119" y="2162851"/>
          <a:ext cx="10068090" cy="1971931"/>
        </p:xfrm>
        <a:graphic>
          <a:graphicData uri="http://schemas.openxmlformats.org/drawingml/2006/table">
            <a:tbl>
              <a:tblPr firstRow="1" firstCol="1">
                <a:tableStyleId>{5C22544A-7EE6-4342-B048-85BDC9FD1C3A}</a:tableStyleId>
              </a:tblPr>
              <a:tblGrid>
                <a:gridCol w="3495147">
                  <a:extLst>
                    <a:ext uri="{9D8B030D-6E8A-4147-A177-3AD203B41FA5}">
                      <a16:colId xmlns:a16="http://schemas.microsoft.com/office/drawing/2014/main" val="2234448145"/>
                    </a:ext>
                  </a:extLst>
                </a:gridCol>
                <a:gridCol w="1320973">
                  <a:extLst>
                    <a:ext uri="{9D8B030D-6E8A-4147-A177-3AD203B41FA5}">
                      <a16:colId xmlns:a16="http://schemas.microsoft.com/office/drawing/2014/main" val="3826807010"/>
                    </a:ext>
                  </a:extLst>
                </a:gridCol>
                <a:gridCol w="1458956">
                  <a:extLst>
                    <a:ext uri="{9D8B030D-6E8A-4147-A177-3AD203B41FA5}">
                      <a16:colId xmlns:a16="http://schemas.microsoft.com/office/drawing/2014/main" val="3614219465"/>
                    </a:ext>
                  </a:extLst>
                </a:gridCol>
                <a:gridCol w="2499658">
                  <a:extLst>
                    <a:ext uri="{9D8B030D-6E8A-4147-A177-3AD203B41FA5}">
                      <a16:colId xmlns:a16="http://schemas.microsoft.com/office/drawing/2014/main" val="1463957955"/>
                    </a:ext>
                  </a:extLst>
                </a:gridCol>
                <a:gridCol w="1293356">
                  <a:extLst>
                    <a:ext uri="{9D8B030D-6E8A-4147-A177-3AD203B41FA5}">
                      <a16:colId xmlns:a16="http://schemas.microsoft.com/office/drawing/2014/main" val="739552258"/>
                    </a:ext>
                  </a:extLst>
                </a:gridCol>
              </a:tblGrid>
              <a:tr h="274320">
                <a:tc>
                  <a:txBody>
                    <a:bodyPr/>
                    <a:lstStyle/>
                    <a:p>
                      <a:pPr marL="0" marR="0">
                        <a:lnSpc>
                          <a:spcPct val="107000"/>
                        </a:lnSpc>
                        <a:spcBef>
                          <a:spcPts val="0"/>
                        </a:spcBef>
                        <a:spcAft>
                          <a:spcPts val="0"/>
                        </a:spcAft>
                      </a:pPr>
                      <a:r>
                        <a:rPr lang="en-US" sz="18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Total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Young Brands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Age-Proportional Brands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Old Brands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extLst>
                  <a:ext uri="{0D108BD9-81ED-4DB2-BD59-A6C34878D82A}">
                    <a16:rowId xmlns:a16="http://schemas.microsoft.com/office/drawing/2014/main" val="2751306500"/>
                  </a:ext>
                </a:extLst>
              </a:tr>
              <a:tr h="274320">
                <a:tc>
                  <a:txBody>
                    <a:bodyPr/>
                    <a:lstStyle/>
                    <a:p>
                      <a:pPr marL="0" marR="0">
                        <a:lnSpc>
                          <a:spcPct val="107000"/>
                        </a:lnSpc>
                        <a:spcBef>
                          <a:spcPts val="0"/>
                        </a:spcBef>
                        <a:spcAft>
                          <a:spcPts val="0"/>
                        </a:spcAft>
                      </a:pPr>
                      <a:r>
                        <a:rPr lang="en-US" sz="1800">
                          <a:effectLst/>
                        </a:rPr>
                        <a:t>EVALI Deaths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-0.00460</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-0.00686</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-0.00352</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-0.00754</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extLst>
                  <a:ext uri="{0D108BD9-81ED-4DB2-BD59-A6C34878D82A}">
                    <a16:rowId xmlns:a16="http://schemas.microsoft.com/office/drawing/2014/main" val="2976285703"/>
                  </a:ext>
                </a:extLst>
              </a:tr>
              <a:tr h="274320">
                <a:tc>
                  <a:txBody>
                    <a:bodyPr/>
                    <a:lstStyle/>
                    <a:p>
                      <a:pPr marL="0" marR="0">
                        <a:lnSpc>
                          <a:spcPct val="107000"/>
                        </a:lnSpc>
                        <a:spcBef>
                          <a:spcPts val="0"/>
                        </a:spcBef>
                        <a:spcAft>
                          <a:spcPts val="0"/>
                        </a:spcAft>
                      </a:pPr>
                      <a:r>
                        <a:rPr lang="en-US" sz="1800">
                          <a:effectLst/>
                        </a:rPr>
                        <a:t>State Total Ban Days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0.0414</a:t>
                      </a:r>
                      <a:r>
                        <a:rPr lang="en-US" sz="1800" baseline="30000" dirty="0">
                          <a:effectLst/>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0.0813</a:t>
                      </a:r>
                      <a:r>
                        <a:rPr lang="en-US" sz="1800" baseline="30000" dirty="0">
                          <a:effectLst/>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0.0274</a:t>
                      </a:r>
                      <a:r>
                        <a:rPr lang="en-US" sz="1800" baseline="30000" dirty="0">
                          <a:effectLst/>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0.00960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extLst>
                  <a:ext uri="{0D108BD9-81ED-4DB2-BD59-A6C34878D82A}">
                    <a16:rowId xmlns:a16="http://schemas.microsoft.com/office/drawing/2014/main" val="965710775"/>
                  </a:ext>
                </a:extLst>
              </a:tr>
              <a:tr h="274320">
                <a:tc>
                  <a:txBody>
                    <a:bodyPr/>
                    <a:lstStyle/>
                    <a:p>
                      <a:pPr marL="0" marR="0">
                        <a:lnSpc>
                          <a:spcPct val="107000"/>
                        </a:lnSpc>
                        <a:spcBef>
                          <a:spcPts val="0"/>
                        </a:spcBef>
                        <a:spcAft>
                          <a:spcPts val="0"/>
                        </a:spcAft>
                      </a:pPr>
                      <a:r>
                        <a:rPr lang="en-US" sz="1800">
                          <a:effectLst/>
                        </a:rPr>
                        <a:t>State Partial Ban Days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-0.0115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-0.0144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-0.00972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-0.0382</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extLst>
                  <a:ext uri="{0D108BD9-81ED-4DB2-BD59-A6C34878D82A}">
                    <a16:rowId xmlns:a16="http://schemas.microsoft.com/office/drawing/2014/main" val="1192356201"/>
                  </a:ext>
                </a:extLst>
              </a:tr>
              <a:tr h="274320">
                <a:tc>
                  <a:txBody>
                    <a:bodyPr/>
                    <a:lstStyle/>
                    <a:p>
                      <a:pPr marL="0" marR="0">
                        <a:lnSpc>
                          <a:spcPct val="107000"/>
                        </a:lnSpc>
                        <a:spcBef>
                          <a:spcPts val="0"/>
                        </a:spcBef>
                        <a:spcAft>
                          <a:spcPts val="0"/>
                        </a:spcAft>
                      </a:pPr>
                      <a:endParaRPr lang="en-US" sz="1800" dirty="0">
                        <a:effectLst/>
                        <a:latin typeface="+mn-lt"/>
                        <a:ea typeface="Calibri" panose="020F0502020204030204" pitchFamily="34" charset="0"/>
                        <a:cs typeface="Times New Roman" panose="02020603050405020304" pitchFamily="18" charset="0"/>
                      </a:endParaRPr>
                    </a:p>
                  </a:txBody>
                  <a:tcPr marL="50028" marR="50028" marT="0" marB="0"/>
                </a:tc>
                <a:tc>
                  <a:txBody>
                    <a:bodyPr/>
                    <a:lstStyle/>
                    <a:p>
                      <a:pPr algn="ctr" fontAlgn="b"/>
                      <a:endParaRPr lang="en-US" sz="1800" b="0" i="0" u="none" strike="noStrike" dirty="0">
                        <a:solidFill>
                          <a:srgbClr val="000000"/>
                        </a:solidFill>
                        <a:effectLst/>
                        <a:latin typeface="+mn-lt"/>
                      </a:endParaRPr>
                    </a:p>
                  </a:txBody>
                  <a:tcPr marL="9525" marR="9525" marT="9525" marB="0" anchor="b"/>
                </a:tc>
                <a:tc>
                  <a:txBody>
                    <a:bodyPr/>
                    <a:lstStyle/>
                    <a:p>
                      <a:pPr algn="ctr" fontAlgn="b"/>
                      <a:endParaRPr lang="en-US" sz="1800" b="0" i="0" u="none" strike="noStrike">
                        <a:solidFill>
                          <a:srgbClr val="000000"/>
                        </a:solidFill>
                        <a:effectLst/>
                        <a:latin typeface="+mn-lt"/>
                      </a:endParaRPr>
                    </a:p>
                  </a:txBody>
                  <a:tcPr marL="9525" marR="9525" marT="9525" marB="0" anchor="b"/>
                </a:tc>
                <a:tc>
                  <a:txBody>
                    <a:bodyPr/>
                    <a:lstStyle/>
                    <a:p>
                      <a:pPr algn="ctr" fontAlgn="b"/>
                      <a:endParaRPr lang="en-US" sz="1800" b="0" i="0" u="none" strike="noStrike">
                        <a:solidFill>
                          <a:srgbClr val="000000"/>
                        </a:solidFill>
                        <a:effectLst/>
                        <a:latin typeface="+mn-lt"/>
                      </a:endParaRPr>
                    </a:p>
                  </a:txBody>
                  <a:tcPr marL="9525" marR="9525" marT="9525" marB="0" anchor="b"/>
                </a:tc>
                <a:tc>
                  <a:txBody>
                    <a:bodyPr/>
                    <a:lstStyle/>
                    <a:p>
                      <a:pPr algn="ctr" fontAlgn="b"/>
                      <a:endParaRPr lang="en-US" sz="18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482792360"/>
                  </a:ext>
                </a:extLst>
              </a:tr>
              <a:tr h="274320">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Population Mean</a:t>
                      </a:r>
                    </a:p>
                  </a:txBody>
                  <a:tcPr marL="50028" marR="50028" marT="0" marB="0"/>
                </a:tc>
                <a:tc>
                  <a:txBody>
                    <a:bodyPr/>
                    <a:lstStyle/>
                    <a:p>
                      <a:pPr algn="ctr" fontAlgn="b"/>
                      <a:r>
                        <a:rPr lang="en-US" sz="1800" b="0" i="0" u="none" strike="noStrike" dirty="0">
                          <a:solidFill>
                            <a:srgbClr val="000000"/>
                          </a:solidFill>
                          <a:effectLst/>
                          <a:latin typeface="+mn-lt"/>
                        </a:rPr>
                        <a:t>-0.0026</a:t>
                      </a:r>
                    </a:p>
                  </a:txBody>
                  <a:tcPr marL="9525" marR="9525" marT="9525" marB="0" anchor="b"/>
                </a:tc>
                <a:tc>
                  <a:txBody>
                    <a:bodyPr/>
                    <a:lstStyle/>
                    <a:p>
                      <a:pPr algn="ctr" fontAlgn="b"/>
                      <a:r>
                        <a:rPr lang="en-US" sz="1800" b="0" i="0" u="none" strike="noStrike">
                          <a:solidFill>
                            <a:srgbClr val="000000"/>
                          </a:solidFill>
                          <a:effectLst/>
                          <a:latin typeface="+mn-lt"/>
                        </a:rPr>
                        <a:t>-0.0010</a:t>
                      </a:r>
                    </a:p>
                  </a:txBody>
                  <a:tcPr marL="9525" marR="9525" marT="9525" marB="0" anchor="b"/>
                </a:tc>
                <a:tc>
                  <a:txBody>
                    <a:bodyPr/>
                    <a:lstStyle/>
                    <a:p>
                      <a:pPr algn="ctr" fontAlgn="b"/>
                      <a:r>
                        <a:rPr lang="en-US" sz="1800" b="0" i="0" u="none" strike="noStrike">
                          <a:solidFill>
                            <a:srgbClr val="000000"/>
                          </a:solidFill>
                          <a:effectLst/>
                          <a:latin typeface="+mn-lt"/>
                        </a:rPr>
                        <a:t>-0.0030</a:t>
                      </a:r>
                    </a:p>
                  </a:txBody>
                  <a:tcPr marL="9525" marR="9525" marT="9525" marB="0" anchor="b"/>
                </a:tc>
                <a:tc>
                  <a:txBody>
                    <a:bodyPr/>
                    <a:lstStyle/>
                    <a:p>
                      <a:pPr algn="ctr" fontAlgn="b"/>
                      <a:r>
                        <a:rPr lang="en-US" sz="1800" b="0" i="0" u="none" strike="noStrike" dirty="0">
                          <a:solidFill>
                            <a:srgbClr val="000000"/>
                          </a:solidFill>
                          <a:effectLst/>
                          <a:latin typeface="+mn-lt"/>
                        </a:rPr>
                        <a:t>-0.0092</a:t>
                      </a:r>
                    </a:p>
                  </a:txBody>
                  <a:tcPr marL="9525" marR="9525" marT="9525" marB="0" anchor="b"/>
                </a:tc>
                <a:extLst>
                  <a:ext uri="{0D108BD9-81ED-4DB2-BD59-A6C34878D82A}">
                    <a16:rowId xmlns:a16="http://schemas.microsoft.com/office/drawing/2014/main" val="3048152276"/>
                  </a:ext>
                </a:extLst>
              </a:tr>
              <a:tr h="274320">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Population Std Dev</a:t>
                      </a:r>
                    </a:p>
                  </a:txBody>
                  <a:tcPr marL="50028" marR="50028" marT="0" marB="0"/>
                </a:tc>
                <a:tc>
                  <a:txBody>
                    <a:bodyPr/>
                    <a:lstStyle/>
                    <a:p>
                      <a:pPr algn="ctr" fontAlgn="b"/>
                      <a:r>
                        <a:rPr lang="en-US" sz="1800" b="0" i="0" u="none" strike="noStrike" dirty="0">
                          <a:solidFill>
                            <a:srgbClr val="000000"/>
                          </a:solidFill>
                          <a:effectLst/>
                          <a:latin typeface="+mn-lt"/>
                        </a:rPr>
                        <a:t>0.0388</a:t>
                      </a:r>
                    </a:p>
                  </a:txBody>
                  <a:tcPr marL="9525" marR="9525" marT="9525" marB="0" anchor="b"/>
                </a:tc>
                <a:tc>
                  <a:txBody>
                    <a:bodyPr/>
                    <a:lstStyle/>
                    <a:p>
                      <a:pPr algn="ctr" fontAlgn="b"/>
                      <a:r>
                        <a:rPr lang="en-US" sz="1800" b="0" i="0" u="none" strike="noStrike" dirty="0">
                          <a:solidFill>
                            <a:srgbClr val="000000"/>
                          </a:solidFill>
                          <a:effectLst/>
                          <a:latin typeface="+mn-lt"/>
                        </a:rPr>
                        <a:t>0.0442</a:t>
                      </a:r>
                    </a:p>
                  </a:txBody>
                  <a:tcPr marL="9525" marR="9525" marT="9525" marB="0" anchor="b"/>
                </a:tc>
                <a:tc>
                  <a:txBody>
                    <a:bodyPr/>
                    <a:lstStyle/>
                    <a:p>
                      <a:pPr algn="ctr" fontAlgn="b"/>
                      <a:r>
                        <a:rPr lang="en-US" sz="1800" b="0" i="0" u="none" strike="noStrike" dirty="0">
                          <a:solidFill>
                            <a:srgbClr val="000000"/>
                          </a:solidFill>
                          <a:effectLst/>
                          <a:latin typeface="+mn-lt"/>
                        </a:rPr>
                        <a:t>0.0372</a:t>
                      </a:r>
                    </a:p>
                  </a:txBody>
                  <a:tcPr marL="9525" marR="9525" marT="9525" marB="0" anchor="b"/>
                </a:tc>
                <a:tc>
                  <a:txBody>
                    <a:bodyPr/>
                    <a:lstStyle/>
                    <a:p>
                      <a:pPr algn="ctr" fontAlgn="b"/>
                      <a:r>
                        <a:rPr lang="en-US" sz="1800" b="0" i="0" u="none" strike="noStrike" dirty="0">
                          <a:solidFill>
                            <a:srgbClr val="000000"/>
                          </a:solidFill>
                          <a:effectLst/>
                          <a:latin typeface="+mn-lt"/>
                        </a:rPr>
                        <a:t>0.0638</a:t>
                      </a:r>
                    </a:p>
                  </a:txBody>
                  <a:tcPr marL="9525" marR="9525" marT="9525" marB="0" anchor="b"/>
                </a:tc>
                <a:extLst>
                  <a:ext uri="{0D108BD9-81ED-4DB2-BD59-A6C34878D82A}">
                    <a16:rowId xmlns:a16="http://schemas.microsoft.com/office/drawing/2014/main" val="1779895087"/>
                  </a:ext>
                </a:extLst>
              </a:tr>
            </a:tbl>
          </a:graphicData>
        </a:graphic>
      </p:graphicFrame>
      <p:sp>
        <p:nvSpPr>
          <p:cNvPr id="5" name="TextBox 4">
            <a:extLst>
              <a:ext uri="{FF2B5EF4-FFF2-40B4-BE49-F238E27FC236}">
                <a16:creationId xmlns:a16="http://schemas.microsoft.com/office/drawing/2014/main" id="{05ABB533-AC1D-4897-8DB4-BEDACDEDDDB6}"/>
              </a:ext>
            </a:extLst>
          </p:cNvPr>
          <p:cNvSpPr txBox="1"/>
          <p:nvPr/>
        </p:nvSpPr>
        <p:spPr>
          <a:xfrm>
            <a:off x="-37011" y="6577923"/>
            <a:ext cx="12229011" cy="280077"/>
          </a:xfrm>
          <a:prstGeom prst="rect">
            <a:avLst/>
          </a:prstGeom>
          <a:noFill/>
        </p:spPr>
        <p:txBody>
          <a:bodyPr wrap="square">
            <a:spAutoFit/>
          </a:bodyPr>
          <a:lstStyle/>
          <a:p>
            <a:pPr marL="0" marR="0">
              <a:lnSpc>
                <a:spcPct val="107000"/>
              </a:lnSpc>
              <a:spcBef>
                <a:spcPts val="0"/>
              </a:spcBef>
              <a:spcAft>
                <a:spcPts val="0"/>
              </a:spcAft>
            </a:pPr>
            <a:r>
              <a:rPr lang="en-US" sz="1200" dirty="0">
                <a:effectLst/>
                <a:ea typeface="Calibri" panose="020F0502020204030204" pitchFamily="34" charset="0"/>
                <a:cs typeface="Times New Roman" panose="02020603050405020304" pitchFamily="18" charset="0"/>
              </a:rPr>
              <a:t>Not</a:t>
            </a:r>
            <a:r>
              <a:rPr lang="en-US" sz="1200" dirty="0">
                <a:solidFill>
                  <a:srgbClr val="000000"/>
                </a:solidFill>
                <a:effectLst/>
                <a:ea typeface="Times New Roman" panose="02020603050405020304" pitchFamily="18" charset="0"/>
                <a:cs typeface="Times New Roman" panose="02020603050405020304" pitchFamily="18" charset="0"/>
              </a:rPr>
              <a:t>e:</a:t>
            </a:r>
            <a:r>
              <a:rPr lang="en-US" sz="1200" dirty="0">
                <a:effectLst/>
                <a:ea typeface="Calibri" panose="020F0502020204030204" pitchFamily="34" charset="0"/>
                <a:cs typeface="Times New Roman" panose="02020603050405020304" pitchFamily="18" charset="0"/>
              </a:rPr>
              <a:t> </a:t>
            </a:r>
            <a:r>
              <a:rPr lang="en-US" sz="1200" baseline="30000" dirty="0">
                <a:effectLst/>
                <a:ea typeface="Calibri" panose="020F0502020204030204" pitchFamily="34" charset="0"/>
                <a:cs typeface="Times New Roman" panose="02020603050405020304" pitchFamily="18" charset="0"/>
              </a:rPr>
              <a:t>*</a:t>
            </a:r>
            <a:r>
              <a:rPr lang="en-US" sz="1200" dirty="0">
                <a:effectLst/>
                <a:ea typeface="Calibri" panose="020F0502020204030204" pitchFamily="34" charset="0"/>
                <a:cs typeface="Times New Roman" panose="02020603050405020304" pitchFamily="18" charset="0"/>
              </a:rPr>
              <a:t> </a:t>
            </a:r>
            <a:r>
              <a:rPr lang="en-US" sz="1200" i="1" dirty="0">
                <a:effectLst/>
                <a:ea typeface="Calibri" panose="020F0502020204030204" pitchFamily="34" charset="0"/>
                <a:cs typeface="Times New Roman" panose="02020603050405020304" pitchFamily="18" charset="0"/>
              </a:rPr>
              <a:t>p</a:t>
            </a:r>
            <a:r>
              <a:rPr lang="en-US" sz="1200" dirty="0">
                <a:effectLst/>
                <a:ea typeface="Calibri" panose="020F0502020204030204" pitchFamily="34" charset="0"/>
                <a:cs typeface="Times New Roman" panose="02020603050405020304" pitchFamily="18" charset="0"/>
              </a:rPr>
              <a:t> &lt; 0.05, All 23 panels except Michigan (n=68, starting in November 2014) have 78 observations. Covariate results are not displayed. Standard errors are clustered at the state level. </a:t>
            </a:r>
            <a:endParaRPr lang="en-US" sz="1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5188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513C0-E9F8-4FEA-A8E1-5E836CE6E4D0}"/>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1F64981F-D117-4397-9D2F-B1429323C282}"/>
              </a:ext>
            </a:extLst>
          </p:cNvPr>
          <p:cNvSpPr>
            <a:spLocks noGrp="1"/>
          </p:cNvSpPr>
          <p:nvPr>
            <p:ph idx="1"/>
          </p:nvPr>
        </p:nvSpPr>
        <p:spPr/>
        <p:txBody>
          <a:bodyPr/>
          <a:lstStyle/>
          <a:p>
            <a:r>
              <a:rPr lang="en-US" dirty="0"/>
              <a:t>E-cigarette sales declined in response to the EVALI outbreak, and in response to policy-response measures limiting the sale of e-cigarettes</a:t>
            </a:r>
          </a:p>
          <a:p>
            <a:r>
              <a:rPr lang="en-US" dirty="0"/>
              <a:t>Sales of cigarettes rose during MA’s total ban on e-cigarette sales</a:t>
            </a:r>
          </a:p>
          <a:p>
            <a:r>
              <a:rPr lang="en-US" dirty="0"/>
              <a:t>No rise in cigarette sales could be observed in reaction to the EVALI outbreak or partial e-cigarette sales bans</a:t>
            </a:r>
          </a:p>
          <a:p>
            <a:r>
              <a:rPr lang="en-US" b="1" i="1" dirty="0"/>
              <a:t>Policies restricting e-cigarette sales may not always generate the worst-possible outcomes of substitution toward cigarettes</a:t>
            </a:r>
          </a:p>
        </p:txBody>
      </p:sp>
    </p:spTree>
    <p:extLst>
      <p:ext uri="{BB962C8B-B14F-4D97-AF65-F5344CB8AC3E}">
        <p14:creationId xmlns:p14="http://schemas.microsoft.com/office/powerpoint/2010/main" val="209256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A52A7CC-DE6F-4AB3-9100-068394AFF02B}"/>
              </a:ext>
            </a:extLst>
          </p:cNvPr>
          <p:cNvSpPr>
            <a:spLocks noGrp="1"/>
          </p:cNvSpPr>
          <p:nvPr>
            <p:ph type="title"/>
          </p:nvPr>
        </p:nvSpPr>
        <p:spPr/>
        <p:txBody>
          <a:bodyPr/>
          <a:lstStyle/>
          <a:p>
            <a:r>
              <a:rPr lang="en-US" dirty="0"/>
              <a:t>Poland’s Menthol Cigarette Ban</a:t>
            </a:r>
          </a:p>
        </p:txBody>
      </p:sp>
      <p:sp>
        <p:nvSpPr>
          <p:cNvPr id="4" name="Text Placeholder 3">
            <a:extLst>
              <a:ext uri="{FF2B5EF4-FFF2-40B4-BE49-F238E27FC236}">
                <a16:creationId xmlns:a16="http://schemas.microsoft.com/office/drawing/2014/main" id="{E618D602-442F-4B1A-87E4-AD1DA860E998}"/>
              </a:ext>
            </a:extLst>
          </p:cNvPr>
          <p:cNvSpPr>
            <a:spLocks noGrp="1"/>
          </p:cNvSpPr>
          <p:nvPr>
            <p:ph type="body" idx="1"/>
          </p:nvPr>
        </p:nvSpPr>
        <p:spPr>
          <a:prstGeom prst="roundRect">
            <a:avLst>
              <a:gd name="adj" fmla="val 10000"/>
            </a:avLst>
          </a:prstGeom>
          <a:blipFill>
            <a:blip r:embed="rId2">
              <a:extLst>
                <a:ext uri="{96DAC541-7B7A-43D3-8B79-37D633B846F1}">
                  <asvg:svgBlip xmlns:asvg="http://schemas.microsoft.com/office/drawing/2016/SVG/main" r:embed="rId3"/>
                </a:ext>
              </a:extLst>
            </a:blip>
            <a:srcRect/>
            <a:stretch>
              <a:fillRect t="-8000" b="-8000"/>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Tree>
    <p:extLst>
      <p:ext uri="{BB962C8B-B14F-4D97-AF65-F5344CB8AC3E}">
        <p14:creationId xmlns:p14="http://schemas.microsoft.com/office/powerpoint/2010/main" val="1419708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853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26C3D83-E2C3-46CC-8CA4-2296F3B16E1F}"/>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European Union Menthol Ban </a:t>
            </a:r>
          </a:p>
        </p:txBody>
      </p:sp>
      <p:pic>
        <p:nvPicPr>
          <p:cNvPr id="7" name="Content Placeholder 6" descr="A picture containing indoor&#10;&#10;Description automatically generated">
            <a:extLst>
              <a:ext uri="{FF2B5EF4-FFF2-40B4-BE49-F238E27FC236}">
                <a16:creationId xmlns:a16="http://schemas.microsoft.com/office/drawing/2014/main" id="{5BCC2270-1B36-4C99-ABCB-23139BEDD6FF}"/>
              </a:ext>
            </a:extLst>
          </p:cNvPr>
          <p:cNvPicPr>
            <a:picLocks noChangeAspect="1"/>
          </p:cNvPicPr>
          <p:nvPr/>
        </p:nvPicPr>
        <p:blipFill rotWithShape="1">
          <a:blip r:embed="rId3"/>
          <a:srcRect t="24348" r="1" b="17460"/>
          <a:stretch/>
        </p:blipFill>
        <p:spPr>
          <a:xfrm>
            <a:off x="327547" y="321733"/>
            <a:ext cx="7058306" cy="4107392"/>
          </a:xfrm>
          <a:prstGeom prst="rect">
            <a:avLst/>
          </a:prstGeom>
        </p:spPr>
      </p:pic>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0">
            <a:extLst>
              <a:ext uri="{FF2B5EF4-FFF2-40B4-BE49-F238E27FC236}">
                <a16:creationId xmlns:a16="http://schemas.microsoft.com/office/drawing/2014/main" id="{9EA57178-65B7-4943-9D67-5D7D5CB734BE}"/>
              </a:ext>
            </a:extLst>
          </p:cNvPr>
          <p:cNvSpPr>
            <a:spLocks noGrp="1"/>
          </p:cNvSpPr>
          <p:nvPr>
            <p:ph idx="1"/>
          </p:nvPr>
        </p:nvSpPr>
        <p:spPr>
          <a:xfrm>
            <a:off x="8029319" y="917724"/>
            <a:ext cx="3424739" cy="5474557"/>
          </a:xfrm>
        </p:spPr>
        <p:txBody>
          <a:bodyPr anchor="ctr">
            <a:normAutofit/>
          </a:bodyPr>
          <a:lstStyle/>
          <a:p>
            <a:r>
              <a:rPr lang="en-US" dirty="0">
                <a:solidFill>
                  <a:srgbClr val="FFFFFF"/>
                </a:solidFill>
              </a:rPr>
              <a:t>In May 2020 menthol cigarette sales ended across the EU</a:t>
            </a:r>
          </a:p>
          <a:p>
            <a:endParaRPr lang="en-US" sz="1200" dirty="0">
              <a:solidFill>
                <a:srgbClr val="FFFFFF"/>
              </a:solidFill>
            </a:endParaRPr>
          </a:p>
          <a:p>
            <a:r>
              <a:rPr lang="en-US" dirty="0">
                <a:solidFill>
                  <a:srgbClr val="FFFFFF"/>
                </a:solidFill>
              </a:rPr>
              <a:t>Prior analyses of the effects of menthol cigarette sales bans have come from areas with menthol cigarette shares or small areas with legal access to menthol cigarettes elsewhere </a:t>
            </a:r>
          </a:p>
          <a:p>
            <a:r>
              <a:rPr lang="en-US" dirty="0">
                <a:solidFill>
                  <a:srgbClr val="FFFFFF"/>
                </a:solidFill>
              </a:rPr>
              <a:t>Menthol cigarettes </a:t>
            </a:r>
            <a:r>
              <a:rPr lang="en-US" dirty="0">
                <a:solidFill>
                  <a:srgbClr val="FFFFFF"/>
                </a:solidFill>
                <a:sym typeface="Wingdings" panose="05000000000000000000" pitchFamily="2" charset="2"/>
              </a:rPr>
              <a:t> </a:t>
            </a:r>
          </a:p>
          <a:p>
            <a:r>
              <a:rPr lang="en-US" dirty="0">
                <a:solidFill>
                  <a:srgbClr val="FFFFFF"/>
                </a:solidFill>
                <a:sym typeface="Wingdings" panose="05000000000000000000" pitchFamily="2" charset="2"/>
              </a:rPr>
              <a:t>Standard cigarettes  </a:t>
            </a:r>
          </a:p>
          <a:p>
            <a:r>
              <a:rPr lang="en-US" dirty="0">
                <a:solidFill>
                  <a:srgbClr val="FFFFFF"/>
                </a:solidFill>
                <a:sym typeface="Wingdings" panose="05000000000000000000" pitchFamily="2" charset="2"/>
              </a:rPr>
              <a:t>All cigarettes  </a:t>
            </a:r>
            <a:endParaRPr lang="en-US" dirty="0">
              <a:solidFill>
                <a:srgbClr val="FFFFFF"/>
              </a:solidFill>
            </a:endParaRPr>
          </a:p>
        </p:txBody>
      </p:sp>
      <p:pic>
        <p:nvPicPr>
          <p:cNvPr id="9" name="Graphic 8" descr="Thumbs up sign with solid fill">
            <a:extLst>
              <a:ext uri="{FF2B5EF4-FFF2-40B4-BE49-F238E27FC236}">
                <a16:creationId xmlns:a16="http://schemas.microsoft.com/office/drawing/2014/main" id="{6D5764BC-9665-4688-92CA-1BE949C207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65618" y="5192996"/>
            <a:ext cx="457200" cy="457200"/>
          </a:xfrm>
          <a:prstGeom prst="rect">
            <a:avLst/>
          </a:prstGeom>
        </p:spPr>
      </p:pic>
      <p:pic>
        <p:nvPicPr>
          <p:cNvPr id="12" name="Graphic 11" descr="Raised hand with solid fill">
            <a:extLst>
              <a:ext uri="{FF2B5EF4-FFF2-40B4-BE49-F238E27FC236}">
                <a16:creationId xmlns:a16="http://schemas.microsoft.com/office/drawing/2014/main" id="{162795D0-A6A8-4C60-A1A1-29711F2CF4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82129" y="5711676"/>
            <a:ext cx="457200" cy="457200"/>
          </a:xfrm>
          <a:prstGeom prst="rect">
            <a:avLst/>
          </a:prstGeom>
        </p:spPr>
      </p:pic>
      <p:pic>
        <p:nvPicPr>
          <p:cNvPr id="17" name="Graphic 16" descr="Lock with solid fill">
            <a:extLst>
              <a:ext uri="{FF2B5EF4-FFF2-40B4-BE49-F238E27FC236}">
                <a16:creationId xmlns:a16="http://schemas.microsoft.com/office/drawing/2014/main" id="{3E4BFAF2-AF7E-41E4-8249-49C4BFBBB5B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37018" y="4735796"/>
            <a:ext cx="457200" cy="457200"/>
          </a:xfrm>
          <a:prstGeom prst="rect">
            <a:avLst/>
          </a:prstGeom>
        </p:spPr>
      </p:pic>
    </p:spTree>
    <p:extLst>
      <p:ext uri="{BB962C8B-B14F-4D97-AF65-F5344CB8AC3E}">
        <p14:creationId xmlns:p14="http://schemas.microsoft.com/office/powerpoint/2010/main" val="17004777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739B-AE25-44A1-91B6-52D713D74269}"/>
              </a:ext>
            </a:extLst>
          </p:cNvPr>
          <p:cNvSpPr>
            <a:spLocks noGrp="1"/>
          </p:cNvSpPr>
          <p:nvPr>
            <p:ph type="title"/>
          </p:nvPr>
        </p:nvSpPr>
        <p:spPr/>
        <p:txBody>
          <a:bodyPr/>
          <a:lstStyle/>
          <a:p>
            <a:r>
              <a:rPr lang="en-US" dirty="0"/>
              <a:t>Menthol Ban Evaluation</a:t>
            </a:r>
          </a:p>
        </p:txBody>
      </p:sp>
      <p:sp>
        <p:nvSpPr>
          <p:cNvPr id="3" name="Content Placeholder 2">
            <a:extLst>
              <a:ext uri="{FF2B5EF4-FFF2-40B4-BE49-F238E27FC236}">
                <a16:creationId xmlns:a16="http://schemas.microsoft.com/office/drawing/2014/main" id="{948BFA93-F45E-4F44-9F33-05206ABF536D}"/>
              </a:ext>
            </a:extLst>
          </p:cNvPr>
          <p:cNvSpPr>
            <a:spLocks noGrp="1"/>
          </p:cNvSpPr>
          <p:nvPr>
            <p:ph idx="1"/>
          </p:nvPr>
        </p:nvSpPr>
        <p:spPr/>
        <p:txBody>
          <a:bodyPr>
            <a:normAutofit/>
          </a:bodyPr>
          <a:lstStyle/>
          <a:p>
            <a:r>
              <a:rPr lang="en-US" sz="2800" dirty="0"/>
              <a:t>Poland had much higher menthol cigarette sales share before ban than any prior country that has attempted to ban menthol cigarettes</a:t>
            </a:r>
          </a:p>
          <a:p>
            <a:r>
              <a:rPr lang="en-US" sz="2800" b="1" u="sng" dirty="0"/>
              <a:t>Objective:</a:t>
            </a:r>
            <a:r>
              <a:rPr lang="en-US" sz="2800" dirty="0"/>
              <a:t> Use a bite-style difference-in-differences regression, measure whether cigarette sales declined after the menthol ban</a:t>
            </a:r>
          </a:p>
          <a:p>
            <a:r>
              <a:rPr lang="en-US" sz="2800" b="1" u="sng" dirty="0"/>
              <a:t>Data: </a:t>
            </a:r>
            <a:r>
              <a:rPr lang="en-US" sz="2800" dirty="0" err="1"/>
              <a:t>NielsenIQ</a:t>
            </a:r>
            <a:r>
              <a:rPr lang="en-US" sz="2800" dirty="0"/>
              <a:t> sales data for May 2018 to April 2021</a:t>
            </a:r>
          </a:p>
          <a:p>
            <a:endParaRPr lang="en-US" sz="2800" dirty="0"/>
          </a:p>
        </p:txBody>
      </p:sp>
    </p:spTree>
    <p:extLst>
      <p:ext uri="{BB962C8B-B14F-4D97-AF65-F5344CB8AC3E}">
        <p14:creationId xmlns:p14="http://schemas.microsoft.com/office/powerpoint/2010/main" val="29263852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BF73E21A-E0BB-47E2-B73B-7B170203F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0654A1-6116-4BEF-A1A8-6A9B70DC8C81}"/>
              </a:ext>
            </a:extLst>
          </p:cNvPr>
          <p:cNvSpPr>
            <a:spLocks noGrp="1"/>
          </p:cNvSpPr>
          <p:nvPr>
            <p:ph type="title"/>
          </p:nvPr>
        </p:nvSpPr>
        <p:spPr>
          <a:xfrm>
            <a:off x="1024129" y="585216"/>
            <a:ext cx="3779085" cy="1499616"/>
          </a:xfrm>
        </p:spPr>
        <p:txBody>
          <a:bodyPr>
            <a:normAutofit/>
          </a:bodyPr>
          <a:lstStyle/>
          <a:p>
            <a:r>
              <a:rPr lang="en-US" dirty="0">
                <a:solidFill>
                  <a:srgbClr val="FFFFFF"/>
                </a:solidFill>
              </a:rPr>
              <a:t>Data Detail</a:t>
            </a:r>
          </a:p>
        </p:txBody>
      </p:sp>
      <p:cxnSp>
        <p:nvCxnSpPr>
          <p:cNvPr id="14" name="Straight Connector 10">
            <a:extLst>
              <a:ext uri="{FF2B5EF4-FFF2-40B4-BE49-F238E27FC236}">
                <a16:creationId xmlns:a16="http://schemas.microsoft.com/office/drawing/2014/main" id="{B7487363-5661-4FE4-AE64-1549B5C9A5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FB20405-0422-4F2B-A76C-FE2532FF8B1D}"/>
              </a:ext>
            </a:extLst>
          </p:cNvPr>
          <p:cNvSpPr>
            <a:spLocks noGrp="1"/>
          </p:cNvSpPr>
          <p:nvPr>
            <p:ph idx="1"/>
          </p:nvPr>
        </p:nvSpPr>
        <p:spPr>
          <a:xfrm>
            <a:off x="762000" y="1828800"/>
            <a:ext cx="4380445" cy="4389120"/>
          </a:xfrm>
        </p:spPr>
        <p:txBody>
          <a:bodyPr>
            <a:normAutofit/>
          </a:bodyPr>
          <a:lstStyle/>
          <a:p>
            <a:pPr>
              <a:buFont typeface="Arial" panose="020B0604020202020204" pitchFamily="34" charset="0"/>
              <a:buChar char="•"/>
            </a:pPr>
            <a:r>
              <a:rPr lang="en-US" sz="2400" dirty="0">
                <a:solidFill>
                  <a:srgbClr val="FFFFFF"/>
                </a:solidFill>
              </a:rPr>
              <a:t>Sales of Cigarettes and Roll-Your-Own Tobacco</a:t>
            </a:r>
          </a:p>
          <a:p>
            <a:pPr lvl="1">
              <a:buFont typeface="Arial" panose="020B0604020202020204" pitchFamily="34" charset="0"/>
              <a:buChar char="•"/>
            </a:pPr>
            <a:r>
              <a:rPr lang="en-US" sz="2400" dirty="0">
                <a:solidFill>
                  <a:srgbClr val="FFFFFF"/>
                </a:solidFill>
              </a:rPr>
              <a:t>8 regions (Warsaw City, Central, West, East, North, South, South-East, and South-West)</a:t>
            </a:r>
          </a:p>
          <a:p>
            <a:pPr lvl="1">
              <a:buFont typeface="Arial" panose="020B0604020202020204" pitchFamily="34" charset="0"/>
              <a:buChar char="•"/>
            </a:pPr>
            <a:r>
              <a:rPr lang="en-US" sz="2400" dirty="0">
                <a:solidFill>
                  <a:srgbClr val="FFFFFF"/>
                </a:solidFill>
              </a:rPr>
              <a:t>Split by flavor</a:t>
            </a:r>
          </a:p>
        </p:txBody>
      </p:sp>
      <p:pic>
        <p:nvPicPr>
          <p:cNvPr id="4" name="Picture 3">
            <a:extLst>
              <a:ext uri="{FF2B5EF4-FFF2-40B4-BE49-F238E27FC236}">
                <a16:creationId xmlns:a16="http://schemas.microsoft.com/office/drawing/2014/main" id="{23438715-52C1-4017-85EC-06C126594C4C}"/>
              </a:ext>
            </a:extLst>
          </p:cNvPr>
          <p:cNvPicPr>
            <a:picLocks noChangeAspect="1"/>
          </p:cNvPicPr>
          <p:nvPr/>
        </p:nvPicPr>
        <p:blipFill>
          <a:blip r:embed="rId3"/>
          <a:stretch>
            <a:fillRect/>
          </a:stretch>
        </p:blipFill>
        <p:spPr>
          <a:xfrm>
            <a:off x="5468548" y="905113"/>
            <a:ext cx="6723452" cy="5038312"/>
          </a:xfrm>
          <a:prstGeom prst="rect">
            <a:avLst/>
          </a:prstGeom>
        </p:spPr>
      </p:pic>
    </p:spTree>
    <p:extLst>
      <p:ext uri="{BB962C8B-B14F-4D97-AF65-F5344CB8AC3E}">
        <p14:creationId xmlns:p14="http://schemas.microsoft.com/office/powerpoint/2010/main" val="9394473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BC52B-2AD5-45E8-91F9-788FA7B1C501}"/>
              </a:ext>
            </a:extLst>
          </p:cNvPr>
          <p:cNvSpPr>
            <a:spLocks noGrp="1"/>
          </p:cNvSpPr>
          <p:nvPr>
            <p:ph type="title"/>
          </p:nvPr>
        </p:nvSpPr>
        <p:spPr/>
        <p:txBody>
          <a:bodyPr/>
          <a:lstStyle/>
          <a:p>
            <a:r>
              <a:rPr lang="en-US" dirty="0"/>
              <a:t>GLM Regression Analysis with MLE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0D585D2-7000-4A20-8B63-5002B4C67AC1}"/>
                  </a:ext>
                </a:extLst>
              </p:cNvPr>
              <p:cNvSpPr>
                <a:spLocks noGrp="1"/>
              </p:cNvSpPr>
              <p:nvPr>
                <p:ph idx="1"/>
              </p:nvPr>
            </p:nvSpPr>
            <p:spPr/>
            <p:txBody>
              <a:bodyPr>
                <a:normAutofit lnSpcReduction="10000"/>
              </a:bodyPr>
              <a:lstStyle/>
              <a:p>
                <a:pPr marL="0" marR="0" lvl="0" indent="0">
                  <a:lnSpc>
                    <a:spcPct val="150000"/>
                  </a:lnSpc>
                  <a:spcBef>
                    <a:spcPts val="0"/>
                  </a:spcBef>
                  <a:spcAft>
                    <a:spcPts val="800"/>
                  </a:spcAft>
                  <a:buNone/>
                </a:pPr>
                <a14:m>
                  <m:oMathPara xmlns:m="http://schemas.openxmlformats.org/officeDocument/2006/math">
                    <m:oMathParaPr>
                      <m:jc m:val="centerGroup"/>
                    </m:oMathParaPr>
                    <m:oMath xmlns:m="http://schemas.openxmlformats.org/officeDocument/2006/math">
                      <m:sSub>
                        <m:sSubPr>
                          <m:ctrlPr>
                            <a:rPr lang="en-US" sz="2400" i="1" smtClean="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a:effectLst/>
                              <a:latin typeface="Cambria Math" panose="02040503050406030204" pitchFamily="18" charset="0"/>
                              <a:ea typeface="Calibri" panose="020F0502020204030204" pitchFamily="34" charset="0"/>
                              <a:cs typeface="Times New Roman" panose="02020603050405020304" pitchFamily="18" charset="0"/>
                            </a:rPr>
                            <m:t>𝑃𝑒𝑟</m:t>
                          </m:r>
                          <m:r>
                            <a:rPr lang="en-US" sz="2400" i="1">
                              <a:effectLst/>
                              <a:latin typeface="Cambria Math" panose="02040503050406030204" pitchFamily="18" charset="0"/>
                              <a:ea typeface="Calibri" panose="020F0502020204030204" pitchFamily="34" charset="0"/>
                              <a:cs typeface="Times New Roman" panose="02020603050405020304" pitchFamily="18" charset="0"/>
                            </a:rPr>
                            <m:t> </m:t>
                          </m:r>
                          <m:r>
                            <a:rPr lang="en-US" sz="2400" i="1">
                              <a:effectLst/>
                              <a:latin typeface="Cambria Math" panose="02040503050406030204" pitchFamily="18" charset="0"/>
                              <a:ea typeface="Calibri" panose="020F0502020204030204" pitchFamily="34" charset="0"/>
                              <a:cs typeface="Times New Roman" panose="02020603050405020304" pitchFamily="18" charset="0"/>
                            </a:rPr>
                            <m:t>𝐶𝑎𝑝𝑖𝑡𝑎</m:t>
                          </m:r>
                          <m:r>
                            <a:rPr lang="en-US" sz="2400" i="1">
                              <a:effectLst/>
                              <a:latin typeface="Cambria Math" panose="02040503050406030204" pitchFamily="18" charset="0"/>
                              <a:ea typeface="Calibri" panose="020F0502020204030204" pitchFamily="34" charset="0"/>
                              <a:cs typeface="Times New Roman" panose="02020603050405020304" pitchFamily="18" charset="0"/>
                            </a:rPr>
                            <m:t> </m:t>
                          </m:r>
                          <m:r>
                            <a:rPr lang="en-US" sz="2400" i="1">
                              <a:effectLst/>
                              <a:latin typeface="Cambria Math" panose="02040503050406030204" pitchFamily="18" charset="0"/>
                              <a:ea typeface="Calibri" panose="020F0502020204030204" pitchFamily="34" charset="0"/>
                              <a:cs typeface="Times New Roman" panose="02020603050405020304" pitchFamily="18" charset="0"/>
                            </a:rPr>
                            <m:t>𝐶𝑖𝑔𝑎𝑟𝑒𝑡𝑡𝑒</m:t>
                          </m:r>
                          <m:r>
                            <a:rPr lang="en-US" sz="2400" i="1">
                              <a:effectLst/>
                              <a:latin typeface="Cambria Math" panose="02040503050406030204" pitchFamily="18" charset="0"/>
                              <a:ea typeface="Calibri" panose="020F0502020204030204" pitchFamily="34" charset="0"/>
                              <a:cs typeface="Times New Roman" panose="02020603050405020304" pitchFamily="18" charset="0"/>
                            </a:rPr>
                            <m:t> </m:t>
                          </m:r>
                          <m:r>
                            <a:rPr lang="en-US" sz="2400" i="1">
                              <a:effectLst/>
                              <a:latin typeface="Cambria Math" panose="02040503050406030204" pitchFamily="18" charset="0"/>
                              <a:ea typeface="Calibri" panose="020F0502020204030204" pitchFamily="34" charset="0"/>
                              <a:cs typeface="Times New Roman" panose="02020603050405020304" pitchFamily="18" charset="0"/>
                            </a:rPr>
                            <m:t>𝑆𝑎𝑙𝑒𝑠</m:t>
                          </m:r>
                        </m:e>
                        <m:sub>
                          <m:r>
                            <a:rPr lang="en-US" sz="2400" i="1">
                              <a:effectLst/>
                              <a:latin typeface="Cambria Math" panose="02040503050406030204" pitchFamily="18" charset="0"/>
                              <a:ea typeface="Calibri" panose="020F0502020204030204" pitchFamily="34" charset="0"/>
                              <a:cs typeface="Times New Roman" panose="02020603050405020304" pitchFamily="18" charset="0"/>
                            </a:rPr>
                            <m:t>𝑖𝑡</m:t>
                          </m:r>
                        </m:sub>
                      </m:sSub>
                      <m:r>
                        <a:rPr lang="en-US" sz="2400" i="1">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2400" i="1" dirty="0">
                  <a:effectLst/>
                  <a:latin typeface="Cambria Math" panose="02040503050406030204" pitchFamily="18"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800"/>
                  </a:spcAft>
                  <a:buNone/>
                </a:pPr>
                <a14:m>
                  <m:oMath xmlns:m="http://schemas.openxmlformats.org/officeDocument/2006/math">
                    <m:r>
                      <a:rPr lang="en-US" sz="2400" i="1">
                        <a:effectLst/>
                        <a:latin typeface="Cambria Math" panose="02040503050406030204" pitchFamily="18" charset="0"/>
                        <a:ea typeface="Calibri" panose="020F0502020204030204" pitchFamily="34" charset="0"/>
                        <a:cs typeface="Times New Roman" panose="02020603050405020304" pitchFamily="18" charset="0"/>
                      </a:rPr>
                      <m:t>𝛼</m:t>
                    </m:r>
                    <m:r>
                      <a:rPr lang="en-US" sz="24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a:effectLst/>
                            <a:latin typeface="Cambria Math" panose="02040503050406030204" pitchFamily="18" charset="0"/>
                            <a:ea typeface="Calibri" panose="020F0502020204030204" pitchFamily="34" charset="0"/>
                            <a:cs typeface="Times New Roman" panose="02020603050405020304" pitchFamily="18" charset="0"/>
                          </a:rPr>
                          <m:t>𝛽</m:t>
                        </m:r>
                      </m:e>
                      <m:sub>
                        <m:r>
                          <a:rPr lang="en-US" sz="24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2400" i="1">
                        <a:effectLst/>
                        <a:latin typeface="Cambria Math" panose="02040503050406030204" pitchFamily="18" charset="0"/>
                        <a:ea typeface="Calibri" panose="020F0502020204030204" pitchFamily="34" charset="0"/>
                        <a:cs typeface="Times New Roman" panose="02020603050405020304" pitchFamily="18" charset="0"/>
                      </a:rPr>
                      <m:t>𝑀𝑒𝑛𝑡h𝑜𝑙</m:t>
                    </m:r>
                    <m:r>
                      <a:rPr lang="en-US" sz="2400" i="1">
                        <a:effectLst/>
                        <a:latin typeface="Cambria Math" panose="02040503050406030204" pitchFamily="18" charset="0"/>
                        <a:ea typeface="Calibri" panose="020F0502020204030204" pitchFamily="34" charset="0"/>
                        <a:cs typeface="Times New Roman" panose="02020603050405020304" pitchFamily="18" charset="0"/>
                      </a:rPr>
                      <m:t> </m:t>
                    </m:r>
                    <m:r>
                      <a:rPr lang="en-US" sz="2400" i="1">
                        <a:effectLst/>
                        <a:latin typeface="Cambria Math" panose="02040503050406030204" pitchFamily="18" charset="0"/>
                        <a:ea typeface="Calibri" panose="020F0502020204030204" pitchFamily="34" charset="0"/>
                        <a:cs typeface="Times New Roman" panose="02020603050405020304" pitchFamily="18" charset="0"/>
                      </a:rPr>
                      <m:t>𝐵𝑎𝑛</m:t>
                    </m:r>
                    <m:r>
                      <a:rPr lang="en-US" sz="24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a:effectLst/>
                            <a:latin typeface="Cambria Math" panose="02040503050406030204" pitchFamily="18" charset="0"/>
                            <a:ea typeface="Calibri" panose="020F0502020204030204" pitchFamily="34" charset="0"/>
                            <a:cs typeface="Times New Roman" panose="02020603050405020304" pitchFamily="18" charset="0"/>
                          </a:rPr>
                          <m:t>𝛽</m:t>
                        </m:r>
                      </m:e>
                      <m:sub>
                        <m:r>
                          <a:rPr lang="en-US" sz="2400" i="1">
                            <a:effectLst/>
                            <a:latin typeface="Cambria Math" panose="02040503050406030204" pitchFamily="18" charset="0"/>
                            <a:ea typeface="Calibri" panose="020F0502020204030204" pitchFamily="34" charset="0"/>
                            <a:cs typeface="Times New Roman" panose="02020603050405020304" pitchFamily="18" charset="0"/>
                          </a:rPr>
                          <m:t>2</m:t>
                        </m:r>
                      </m:sub>
                    </m:sSub>
                    <m:d>
                      <m:dPr>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a:effectLst/>
                                <a:latin typeface="Cambria Math" panose="02040503050406030204" pitchFamily="18" charset="0"/>
                                <a:ea typeface="Calibri" panose="020F0502020204030204" pitchFamily="34" charset="0"/>
                                <a:cs typeface="Times New Roman" panose="02020603050405020304" pitchFamily="18" charset="0"/>
                              </a:rPr>
                              <m:t>𝑀𝑒𝑛𝑡h𝑜𝑙</m:t>
                            </m:r>
                            <m:r>
                              <a:rPr lang="en-US" sz="2400" i="1">
                                <a:effectLst/>
                                <a:latin typeface="Cambria Math" panose="02040503050406030204" pitchFamily="18" charset="0"/>
                                <a:ea typeface="Calibri" panose="020F0502020204030204" pitchFamily="34" charset="0"/>
                                <a:cs typeface="Times New Roman" panose="02020603050405020304" pitchFamily="18" charset="0"/>
                              </a:rPr>
                              <m:t> </m:t>
                            </m:r>
                            <m:r>
                              <a:rPr lang="en-US" sz="2400" i="1">
                                <a:effectLst/>
                                <a:latin typeface="Cambria Math" panose="02040503050406030204" pitchFamily="18" charset="0"/>
                                <a:ea typeface="Calibri" panose="020F0502020204030204" pitchFamily="34" charset="0"/>
                                <a:cs typeface="Times New Roman" panose="02020603050405020304" pitchFamily="18" charset="0"/>
                              </a:rPr>
                              <m:t>𝐵𝑎𝑛</m:t>
                            </m:r>
                          </m:e>
                          <m:sub>
                            <m:r>
                              <a:rPr lang="en-US" sz="2400" i="1">
                                <a:effectLst/>
                                <a:latin typeface="Cambria Math" panose="02040503050406030204" pitchFamily="18" charset="0"/>
                                <a:ea typeface="Calibri" panose="020F0502020204030204" pitchFamily="34" charset="0"/>
                                <a:cs typeface="Times New Roman" panose="02020603050405020304" pitchFamily="18" charset="0"/>
                              </a:rPr>
                              <m:t>𝑡</m:t>
                            </m:r>
                          </m:sub>
                        </m:sSub>
                        <m:r>
                          <a:rPr lang="en-US" sz="24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a:effectLst/>
                                <a:latin typeface="Cambria Math" panose="02040503050406030204" pitchFamily="18" charset="0"/>
                                <a:ea typeface="Calibri" panose="020F0502020204030204" pitchFamily="34" charset="0"/>
                                <a:cs typeface="Times New Roman" panose="02020603050405020304" pitchFamily="18" charset="0"/>
                              </a:rPr>
                              <m:t>𝑀𝑎𝑦</m:t>
                            </m:r>
                            <m:r>
                              <a:rPr lang="en-US" sz="2400" i="1">
                                <a:effectLst/>
                                <a:latin typeface="Cambria Math" panose="02040503050406030204" pitchFamily="18" charset="0"/>
                                <a:ea typeface="Calibri" panose="020F0502020204030204" pitchFamily="34" charset="0"/>
                                <a:cs typeface="Times New Roman" panose="02020603050405020304" pitchFamily="18" charset="0"/>
                              </a:rPr>
                              <m:t> 2018 </m:t>
                            </m:r>
                            <m:r>
                              <a:rPr lang="en-US" sz="2400" i="1">
                                <a:effectLst/>
                                <a:latin typeface="Cambria Math" panose="02040503050406030204" pitchFamily="18" charset="0"/>
                                <a:ea typeface="Calibri" panose="020F0502020204030204" pitchFamily="34" charset="0"/>
                                <a:cs typeface="Times New Roman" panose="02020603050405020304" pitchFamily="18" charset="0"/>
                              </a:rPr>
                              <m:t>𝑀𝑒𝑛𝑡h𝑜𝑙</m:t>
                            </m:r>
                            <m:r>
                              <a:rPr lang="en-US" sz="2400" i="1">
                                <a:effectLst/>
                                <a:latin typeface="Cambria Math" panose="02040503050406030204" pitchFamily="18" charset="0"/>
                                <a:ea typeface="Calibri" panose="020F0502020204030204" pitchFamily="34" charset="0"/>
                                <a:cs typeface="Times New Roman" panose="02020603050405020304" pitchFamily="18" charset="0"/>
                              </a:rPr>
                              <m:t> </m:t>
                            </m:r>
                            <m:r>
                              <a:rPr lang="en-US" sz="2400" i="1">
                                <a:effectLst/>
                                <a:latin typeface="Cambria Math" panose="02040503050406030204" pitchFamily="18" charset="0"/>
                                <a:ea typeface="Calibri" panose="020F0502020204030204" pitchFamily="34" charset="0"/>
                                <a:cs typeface="Times New Roman" panose="02020603050405020304" pitchFamily="18" charset="0"/>
                              </a:rPr>
                              <m:t>𝑆h𝑎𝑟𝑒</m:t>
                            </m:r>
                          </m:e>
                          <m:sub>
                            <m:r>
                              <a:rPr lang="en-US" sz="2400" i="1">
                                <a:effectLst/>
                                <a:latin typeface="Cambria Math" panose="02040503050406030204" pitchFamily="18" charset="0"/>
                                <a:ea typeface="Calibri" panose="020F0502020204030204" pitchFamily="34" charset="0"/>
                                <a:cs typeface="Times New Roman" panose="02020603050405020304" pitchFamily="18" charset="0"/>
                              </a:rPr>
                              <m:t>𝑖</m:t>
                            </m:r>
                          </m:sub>
                        </m:sSub>
                      </m:e>
                    </m:d>
                    <m:r>
                      <a:rPr lang="en-US" sz="24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a:effectLst/>
                            <a:latin typeface="Cambria Math" panose="02040503050406030204" pitchFamily="18" charset="0"/>
                            <a:ea typeface="Calibri" panose="020F0502020204030204" pitchFamily="34" charset="0"/>
                            <a:cs typeface="Times New Roman" panose="02020603050405020304" pitchFamily="18" charset="0"/>
                          </a:rPr>
                          <m:t>𝛽</m:t>
                        </m:r>
                      </m:e>
                      <m:sub>
                        <m:r>
                          <a:rPr lang="en-US" sz="2400" i="1">
                            <a:effectLst/>
                            <a:latin typeface="Cambria Math" panose="02040503050406030204" pitchFamily="18" charset="0"/>
                            <a:ea typeface="Calibri" panose="020F0502020204030204" pitchFamily="34" charset="0"/>
                            <a:cs typeface="Times New Roman" panose="02020603050405020304" pitchFamily="18" charset="0"/>
                          </a:rPr>
                          <m:t>3</m:t>
                        </m:r>
                      </m:sub>
                    </m:sSub>
                    <m:sSub>
                      <m:sSubPr>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a:effectLst/>
                            <a:latin typeface="Cambria Math" panose="02040503050406030204" pitchFamily="18" charset="0"/>
                            <a:ea typeface="Calibri" panose="020F0502020204030204" pitchFamily="34" charset="0"/>
                            <a:cs typeface="Times New Roman" panose="02020603050405020304" pitchFamily="18" charset="0"/>
                          </a:rPr>
                          <m:t>𝐻𝑒𝑎𝑡𝑖𝑛𝑔</m:t>
                        </m:r>
                        <m:r>
                          <a:rPr lang="en-US" sz="2400" i="1">
                            <a:effectLst/>
                            <a:latin typeface="Cambria Math" panose="02040503050406030204" pitchFamily="18" charset="0"/>
                            <a:ea typeface="Calibri" panose="020F0502020204030204" pitchFamily="34" charset="0"/>
                            <a:cs typeface="Times New Roman" panose="02020603050405020304" pitchFamily="18" charset="0"/>
                          </a:rPr>
                          <m:t> </m:t>
                        </m:r>
                        <m:r>
                          <a:rPr lang="en-US" sz="2400" i="1">
                            <a:effectLst/>
                            <a:latin typeface="Cambria Math" panose="02040503050406030204" pitchFamily="18" charset="0"/>
                            <a:ea typeface="Calibri" panose="020F0502020204030204" pitchFamily="34" charset="0"/>
                            <a:cs typeface="Times New Roman" panose="02020603050405020304" pitchFamily="18" charset="0"/>
                          </a:rPr>
                          <m:t>𝐷𝑒𝑔𝑟𝑒𝑒</m:t>
                        </m:r>
                        <m:r>
                          <a:rPr lang="en-US" sz="2400" i="1">
                            <a:effectLst/>
                            <a:latin typeface="Cambria Math" panose="02040503050406030204" pitchFamily="18" charset="0"/>
                            <a:ea typeface="Calibri" panose="020F0502020204030204" pitchFamily="34" charset="0"/>
                            <a:cs typeface="Times New Roman" panose="02020603050405020304" pitchFamily="18" charset="0"/>
                          </a:rPr>
                          <m:t> </m:t>
                        </m:r>
                        <m:r>
                          <a:rPr lang="en-US" sz="2400" i="1">
                            <a:effectLst/>
                            <a:latin typeface="Cambria Math" panose="02040503050406030204" pitchFamily="18" charset="0"/>
                            <a:ea typeface="Calibri" panose="020F0502020204030204" pitchFamily="34" charset="0"/>
                            <a:cs typeface="Times New Roman" panose="02020603050405020304" pitchFamily="18" charset="0"/>
                          </a:rPr>
                          <m:t>𝐷𝑎𝑦𝑠</m:t>
                        </m:r>
                      </m:e>
                      <m:sub>
                        <m:r>
                          <a:rPr lang="en-US" sz="2400" i="1">
                            <a:effectLst/>
                            <a:latin typeface="Cambria Math" panose="02040503050406030204" pitchFamily="18" charset="0"/>
                            <a:ea typeface="Calibri" panose="020F0502020204030204" pitchFamily="34" charset="0"/>
                            <a:cs typeface="Times New Roman" panose="02020603050405020304" pitchFamily="18" charset="0"/>
                          </a:rPr>
                          <m:t>𝑖𝑡</m:t>
                        </m:r>
                      </m:sub>
                    </m:sSub>
                    <m:r>
                      <a:rPr lang="en-US" sz="24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a:effectLst/>
                            <a:latin typeface="Cambria Math" panose="02040503050406030204" pitchFamily="18" charset="0"/>
                            <a:ea typeface="Calibri" panose="020F0502020204030204" pitchFamily="34" charset="0"/>
                            <a:cs typeface="Times New Roman" panose="02020603050405020304" pitchFamily="18" charset="0"/>
                          </a:rPr>
                          <m:t>𝛽</m:t>
                        </m:r>
                      </m:e>
                      <m:sub>
                        <m:r>
                          <a:rPr lang="en-US" sz="2400" i="1">
                            <a:effectLst/>
                            <a:latin typeface="Cambria Math" panose="02040503050406030204" pitchFamily="18" charset="0"/>
                            <a:ea typeface="Calibri" panose="020F0502020204030204" pitchFamily="34" charset="0"/>
                            <a:cs typeface="Times New Roman" panose="02020603050405020304" pitchFamily="18" charset="0"/>
                          </a:rPr>
                          <m:t>4</m:t>
                        </m:r>
                      </m:sub>
                    </m:sSub>
                    <m:sSub>
                      <m:sSubPr>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a:effectLst/>
                            <a:latin typeface="Cambria Math" panose="02040503050406030204" pitchFamily="18" charset="0"/>
                            <a:ea typeface="Calibri" panose="020F0502020204030204" pitchFamily="34" charset="0"/>
                            <a:cs typeface="Times New Roman" panose="02020603050405020304" pitchFamily="18" charset="0"/>
                          </a:rPr>
                          <m:t>𝐸𝑈</m:t>
                        </m:r>
                        <m:r>
                          <a:rPr lang="en-US" sz="2400" i="1">
                            <a:effectLst/>
                            <a:latin typeface="Cambria Math" panose="02040503050406030204" pitchFamily="18" charset="0"/>
                            <a:ea typeface="Calibri" panose="020F0502020204030204" pitchFamily="34" charset="0"/>
                            <a:cs typeface="Times New Roman" panose="02020603050405020304" pitchFamily="18" charset="0"/>
                          </a:rPr>
                          <m:t> </m:t>
                        </m:r>
                        <m:r>
                          <a:rPr lang="en-US" sz="2400" i="1">
                            <a:effectLst/>
                            <a:latin typeface="Cambria Math" panose="02040503050406030204" pitchFamily="18" charset="0"/>
                            <a:ea typeface="Calibri" panose="020F0502020204030204" pitchFamily="34" charset="0"/>
                            <a:cs typeface="Times New Roman" panose="02020603050405020304" pitchFamily="18" charset="0"/>
                          </a:rPr>
                          <m:t>𝐵𝑜𝑟𝑑𝑒𝑟</m:t>
                        </m:r>
                        <m:r>
                          <a:rPr lang="en-US" sz="2400" i="1">
                            <a:effectLst/>
                            <a:latin typeface="Cambria Math" panose="02040503050406030204" pitchFamily="18" charset="0"/>
                            <a:ea typeface="Calibri" panose="020F0502020204030204" pitchFamily="34" charset="0"/>
                            <a:cs typeface="Times New Roman" panose="02020603050405020304" pitchFamily="18" charset="0"/>
                          </a:rPr>
                          <m:t> </m:t>
                        </m:r>
                        <m:r>
                          <a:rPr lang="en-US" sz="2400" i="1">
                            <a:effectLst/>
                            <a:latin typeface="Cambria Math" panose="02040503050406030204" pitchFamily="18" charset="0"/>
                            <a:ea typeface="Calibri" panose="020F0502020204030204" pitchFamily="34" charset="0"/>
                            <a:cs typeface="Times New Roman" panose="02020603050405020304" pitchFamily="18" charset="0"/>
                          </a:rPr>
                          <m:t>𝑆𝑡𝑎𝑡𝑢𝑠</m:t>
                        </m:r>
                      </m:e>
                      <m:sub>
                        <m:r>
                          <a:rPr lang="en-US" sz="2400" i="1">
                            <a:effectLst/>
                            <a:latin typeface="Cambria Math" panose="02040503050406030204" pitchFamily="18" charset="0"/>
                            <a:ea typeface="Calibri" panose="020F0502020204030204" pitchFamily="34" charset="0"/>
                            <a:cs typeface="Times New Roman" panose="02020603050405020304" pitchFamily="18" charset="0"/>
                          </a:rPr>
                          <m:t>𝑖𝑡</m:t>
                        </m:r>
                      </m:sub>
                    </m:sSub>
                    <m:r>
                      <a:rPr lang="en-US" sz="24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a:effectLst/>
                            <a:latin typeface="Cambria Math" panose="02040503050406030204" pitchFamily="18" charset="0"/>
                            <a:ea typeface="Calibri" panose="020F0502020204030204" pitchFamily="34" charset="0"/>
                            <a:cs typeface="Times New Roman" panose="02020603050405020304" pitchFamily="18" charset="0"/>
                          </a:rPr>
                          <m:t>𝛽</m:t>
                        </m:r>
                      </m:e>
                      <m:sub>
                        <m:r>
                          <a:rPr lang="en-US" sz="2400" i="1">
                            <a:effectLst/>
                            <a:latin typeface="Cambria Math" panose="02040503050406030204" pitchFamily="18" charset="0"/>
                            <a:ea typeface="Calibri" panose="020F0502020204030204" pitchFamily="34" charset="0"/>
                            <a:cs typeface="Times New Roman" panose="02020603050405020304" pitchFamily="18" charset="0"/>
                          </a:rPr>
                          <m:t>5</m:t>
                        </m:r>
                      </m:sub>
                    </m:sSub>
                    <m:sSub>
                      <m:sSubPr>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a:effectLst/>
                            <a:latin typeface="Cambria Math" panose="02040503050406030204" pitchFamily="18" charset="0"/>
                            <a:ea typeface="Calibri" panose="020F0502020204030204" pitchFamily="34" charset="0"/>
                            <a:cs typeface="Times New Roman" panose="02020603050405020304" pitchFamily="18" charset="0"/>
                          </a:rPr>
                          <m:t>𝑁𝑜𝑛</m:t>
                        </m:r>
                        <m:r>
                          <a:rPr lang="en-US" sz="2400" i="1">
                            <a:effectLst/>
                            <a:latin typeface="Cambria Math" panose="02040503050406030204" pitchFamily="18" charset="0"/>
                            <a:ea typeface="Calibri" panose="020F0502020204030204" pitchFamily="34" charset="0"/>
                            <a:cs typeface="Times New Roman" panose="02020603050405020304" pitchFamily="18" charset="0"/>
                          </a:rPr>
                          <m:t> </m:t>
                        </m:r>
                        <m:r>
                          <a:rPr lang="en-US" sz="2400" i="1">
                            <a:effectLst/>
                            <a:latin typeface="Cambria Math" panose="02040503050406030204" pitchFamily="18" charset="0"/>
                            <a:ea typeface="Calibri" panose="020F0502020204030204" pitchFamily="34" charset="0"/>
                            <a:cs typeface="Times New Roman" panose="02020603050405020304" pitchFamily="18" charset="0"/>
                          </a:rPr>
                          <m:t>𝐸𝑈</m:t>
                        </m:r>
                        <m:r>
                          <a:rPr lang="en-US" sz="2400" i="1">
                            <a:effectLst/>
                            <a:latin typeface="Cambria Math" panose="02040503050406030204" pitchFamily="18" charset="0"/>
                            <a:ea typeface="Calibri" panose="020F0502020204030204" pitchFamily="34" charset="0"/>
                            <a:cs typeface="Times New Roman" panose="02020603050405020304" pitchFamily="18" charset="0"/>
                          </a:rPr>
                          <m:t> </m:t>
                        </m:r>
                        <m:r>
                          <a:rPr lang="en-US" sz="2400" i="1">
                            <a:effectLst/>
                            <a:latin typeface="Cambria Math" panose="02040503050406030204" pitchFamily="18" charset="0"/>
                            <a:ea typeface="Calibri" panose="020F0502020204030204" pitchFamily="34" charset="0"/>
                            <a:cs typeface="Times New Roman" panose="02020603050405020304" pitchFamily="18" charset="0"/>
                          </a:rPr>
                          <m:t>𝐵𝑜𝑟𝑑𝑒𝑟</m:t>
                        </m:r>
                        <m:r>
                          <a:rPr lang="en-US" sz="2400" i="1">
                            <a:effectLst/>
                            <a:latin typeface="Cambria Math" panose="02040503050406030204" pitchFamily="18" charset="0"/>
                            <a:ea typeface="Calibri" panose="020F0502020204030204" pitchFamily="34" charset="0"/>
                            <a:cs typeface="Times New Roman" panose="02020603050405020304" pitchFamily="18" charset="0"/>
                          </a:rPr>
                          <m:t> </m:t>
                        </m:r>
                        <m:r>
                          <a:rPr lang="en-US" sz="2400" i="1">
                            <a:effectLst/>
                            <a:latin typeface="Cambria Math" panose="02040503050406030204" pitchFamily="18" charset="0"/>
                            <a:ea typeface="Calibri" panose="020F0502020204030204" pitchFamily="34" charset="0"/>
                            <a:cs typeface="Times New Roman" panose="02020603050405020304" pitchFamily="18" charset="0"/>
                          </a:rPr>
                          <m:t>𝑆𝑡𝑎𝑡𝑢𝑠</m:t>
                        </m:r>
                      </m:e>
                      <m:sub>
                        <m:r>
                          <a:rPr lang="en-US" sz="2400" i="1">
                            <a:effectLst/>
                            <a:latin typeface="Cambria Math" panose="02040503050406030204" pitchFamily="18" charset="0"/>
                            <a:ea typeface="Calibri" panose="020F0502020204030204" pitchFamily="34" charset="0"/>
                            <a:cs typeface="Times New Roman" panose="02020603050405020304" pitchFamily="18" charset="0"/>
                          </a:rPr>
                          <m:t>𝑖𝑡</m:t>
                        </m:r>
                      </m:sub>
                    </m:sSub>
                    <m:r>
                      <a:rPr lang="en-US" sz="24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a:effectLst/>
                            <a:latin typeface="Cambria Math" panose="02040503050406030204" pitchFamily="18" charset="0"/>
                            <a:ea typeface="Calibri" panose="020F0502020204030204" pitchFamily="34" charset="0"/>
                            <a:cs typeface="Times New Roman" panose="02020603050405020304" pitchFamily="18" charset="0"/>
                          </a:rPr>
                          <m:t>𝛽</m:t>
                        </m:r>
                      </m:e>
                      <m:sub>
                        <m:r>
                          <a:rPr lang="en-US" sz="2400" i="1">
                            <a:effectLst/>
                            <a:latin typeface="Cambria Math" panose="02040503050406030204" pitchFamily="18" charset="0"/>
                            <a:ea typeface="Calibri" panose="020F0502020204030204" pitchFamily="34" charset="0"/>
                            <a:cs typeface="Times New Roman" panose="02020603050405020304" pitchFamily="18" charset="0"/>
                          </a:rPr>
                          <m:t>6</m:t>
                        </m:r>
                      </m:sub>
                    </m:sSub>
                    <m:sSub>
                      <m:sSubPr>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a:effectLst/>
                            <a:latin typeface="Cambria Math" panose="02040503050406030204" pitchFamily="18" charset="0"/>
                            <a:ea typeface="Calibri" panose="020F0502020204030204" pitchFamily="34" charset="0"/>
                            <a:cs typeface="Times New Roman" panose="02020603050405020304" pitchFamily="18" charset="0"/>
                          </a:rPr>
                          <m:t>𝑊𝑎𝑙𝑘𝑖𝑛𝑔</m:t>
                        </m:r>
                      </m:e>
                      <m:sub>
                        <m:r>
                          <a:rPr lang="en-US" sz="2400" i="1">
                            <a:effectLst/>
                            <a:latin typeface="Cambria Math" panose="02040503050406030204" pitchFamily="18" charset="0"/>
                            <a:ea typeface="Calibri" panose="020F0502020204030204" pitchFamily="34" charset="0"/>
                            <a:cs typeface="Times New Roman" panose="02020603050405020304" pitchFamily="18" charset="0"/>
                          </a:rPr>
                          <m:t>𝑖𝑡</m:t>
                        </m:r>
                      </m:sub>
                    </m:sSub>
                    <m:r>
                      <a:rPr lang="en-US" sz="24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a:effectLst/>
                            <a:latin typeface="Cambria Math" panose="02040503050406030204" pitchFamily="18" charset="0"/>
                            <a:ea typeface="Calibri" panose="020F0502020204030204" pitchFamily="34" charset="0"/>
                            <a:cs typeface="Times New Roman" panose="02020603050405020304" pitchFamily="18" charset="0"/>
                          </a:rPr>
                          <m:t>𝛽</m:t>
                        </m:r>
                      </m:e>
                      <m:sub>
                        <m:r>
                          <a:rPr lang="en-US" sz="2400" i="1">
                            <a:effectLst/>
                            <a:latin typeface="Cambria Math" panose="02040503050406030204" pitchFamily="18" charset="0"/>
                            <a:ea typeface="Calibri" panose="020F0502020204030204" pitchFamily="34" charset="0"/>
                            <a:cs typeface="Times New Roman" panose="02020603050405020304" pitchFamily="18" charset="0"/>
                          </a:rPr>
                          <m:t>7</m:t>
                        </m:r>
                      </m:sub>
                    </m:sSub>
                    <m:sSub>
                      <m:sSubPr>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a:effectLst/>
                            <a:latin typeface="Cambria Math" panose="02040503050406030204" pitchFamily="18" charset="0"/>
                            <a:ea typeface="Calibri" panose="020F0502020204030204" pitchFamily="34" charset="0"/>
                            <a:cs typeface="Times New Roman" panose="02020603050405020304" pitchFamily="18" charset="0"/>
                          </a:rPr>
                          <m:t>𝐸𝑚𝑝𝑙𝑜𝑦𝑚𝑒𝑛𝑡</m:t>
                        </m:r>
                        <m:r>
                          <a:rPr lang="en-US" sz="2400" i="1">
                            <a:effectLst/>
                            <a:latin typeface="Cambria Math" panose="02040503050406030204" pitchFamily="18" charset="0"/>
                            <a:ea typeface="Calibri" panose="020F0502020204030204" pitchFamily="34" charset="0"/>
                            <a:cs typeface="Times New Roman" panose="02020603050405020304" pitchFamily="18" charset="0"/>
                          </a:rPr>
                          <m:t> </m:t>
                        </m:r>
                        <m:r>
                          <a:rPr lang="en-US" sz="2400" i="1">
                            <a:effectLst/>
                            <a:latin typeface="Cambria Math" panose="02040503050406030204" pitchFamily="18" charset="0"/>
                            <a:ea typeface="Calibri" panose="020F0502020204030204" pitchFamily="34" charset="0"/>
                            <a:cs typeface="Times New Roman" panose="02020603050405020304" pitchFamily="18" charset="0"/>
                          </a:rPr>
                          <m:t>𝑅𝑎𝑡𝑒</m:t>
                        </m:r>
                      </m:e>
                      <m:sub>
                        <m:r>
                          <a:rPr lang="en-US" sz="2400" i="1">
                            <a:effectLst/>
                            <a:latin typeface="Cambria Math" panose="02040503050406030204" pitchFamily="18" charset="0"/>
                            <a:ea typeface="Calibri" panose="020F0502020204030204" pitchFamily="34" charset="0"/>
                            <a:cs typeface="Times New Roman" panose="02020603050405020304" pitchFamily="18" charset="0"/>
                          </a:rPr>
                          <m:t>𝑖𝑡</m:t>
                        </m:r>
                      </m:sub>
                    </m:sSub>
                    <m:r>
                      <a:rPr lang="en-US" sz="24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a:effectLst/>
                            <a:latin typeface="Cambria Math" panose="02040503050406030204" pitchFamily="18" charset="0"/>
                            <a:ea typeface="Calibri" panose="020F0502020204030204" pitchFamily="34" charset="0"/>
                            <a:cs typeface="Times New Roman" panose="02020603050405020304" pitchFamily="18" charset="0"/>
                          </a:rPr>
                          <m:t>𝛽</m:t>
                        </m:r>
                      </m:e>
                      <m:sub>
                        <m:r>
                          <a:rPr lang="en-US" sz="2400" i="1">
                            <a:effectLst/>
                            <a:latin typeface="Cambria Math" panose="02040503050406030204" pitchFamily="18" charset="0"/>
                            <a:ea typeface="Calibri" panose="020F0502020204030204" pitchFamily="34" charset="0"/>
                            <a:cs typeface="Times New Roman" panose="02020603050405020304" pitchFamily="18" charset="0"/>
                          </a:rPr>
                          <m:t>8</m:t>
                        </m:r>
                      </m:sub>
                    </m:sSub>
                    <m:sSub>
                      <m:sSubPr>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a:effectLst/>
                            <a:latin typeface="Cambria Math" panose="02040503050406030204" pitchFamily="18" charset="0"/>
                            <a:ea typeface="Calibri" panose="020F0502020204030204" pitchFamily="34" charset="0"/>
                            <a:cs typeface="Times New Roman" panose="02020603050405020304" pitchFamily="18" charset="0"/>
                          </a:rPr>
                          <m:t>𝑃𝑟𝑖𝑐𝑒</m:t>
                        </m:r>
                      </m:e>
                      <m:sub>
                        <m:r>
                          <a:rPr lang="en-US" sz="2400" i="1">
                            <a:effectLst/>
                            <a:latin typeface="Cambria Math" panose="02040503050406030204" pitchFamily="18" charset="0"/>
                            <a:ea typeface="Calibri" panose="020F0502020204030204" pitchFamily="34" charset="0"/>
                            <a:cs typeface="Times New Roman" panose="02020603050405020304" pitchFamily="18" charset="0"/>
                          </a:rPr>
                          <m:t>𝑖𝑡</m:t>
                        </m:r>
                      </m:sub>
                    </m:sSub>
                    <m:r>
                      <a:rPr lang="en-US" sz="24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a:effectLst/>
                            <a:latin typeface="Cambria Math" panose="02040503050406030204" pitchFamily="18" charset="0"/>
                            <a:ea typeface="Calibri" panose="020F0502020204030204" pitchFamily="34" charset="0"/>
                            <a:cs typeface="Times New Roman" panose="02020603050405020304" pitchFamily="18" charset="0"/>
                          </a:rPr>
                          <m:t>𝜔</m:t>
                        </m:r>
                      </m:e>
                      <m:sub>
                        <m:r>
                          <a:rPr lang="en-US" sz="2400" i="1">
                            <a:effectLst/>
                            <a:latin typeface="Cambria Math" panose="02040503050406030204" pitchFamily="18" charset="0"/>
                            <a:ea typeface="Calibri" panose="020F0502020204030204" pitchFamily="34" charset="0"/>
                            <a:cs typeface="Times New Roman" panose="02020603050405020304" pitchFamily="18" charset="0"/>
                          </a:rPr>
                          <m:t>𝑡</m:t>
                        </m:r>
                      </m:sub>
                    </m:sSub>
                    <m:r>
                      <a:rPr lang="en-US" sz="24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a:effectLst/>
                            <a:latin typeface="Cambria Math" panose="02040503050406030204" pitchFamily="18" charset="0"/>
                            <a:ea typeface="Calibri" panose="020F0502020204030204" pitchFamily="34" charset="0"/>
                            <a:cs typeface="Times New Roman" panose="02020603050405020304" pitchFamily="18" charset="0"/>
                          </a:rPr>
                          <m:t>𝜃</m:t>
                        </m:r>
                      </m:e>
                      <m:sub>
                        <m:r>
                          <a:rPr lang="en-US" sz="2400"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en-US" sz="24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a:effectLst/>
                            <a:latin typeface="Cambria Math" panose="02040503050406030204" pitchFamily="18" charset="0"/>
                            <a:ea typeface="Calibri" panose="020F0502020204030204" pitchFamily="34" charset="0"/>
                            <a:cs typeface="Times New Roman" panose="02020603050405020304" pitchFamily="18" charset="0"/>
                          </a:rPr>
                          <m:t>𝜖</m:t>
                        </m:r>
                      </m:e>
                      <m:sub>
                        <m:r>
                          <a:rPr lang="en-US" sz="2400" i="1">
                            <a:effectLst/>
                            <a:latin typeface="Cambria Math" panose="02040503050406030204" pitchFamily="18" charset="0"/>
                            <a:ea typeface="Calibri" panose="020F0502020204030204" pitchFamily="34" charset="0"/>
                            <a:cs typeface="Times New Roman" panose="02020603050405020304" pitchFamily="18" charset="0"/>
                          </a:rPr>
                          <m:t>𝑖𝑡</m:t>
                        </m:r>
                      </m:sub>
                    </m:sSub>
                  </m:oMath>
                </a14:m>
                <a:r>
                  <a:rPr lang="en-US" sz="2400" dirty="0">
                    <a:effectLst/>
                    <a:latin typeface="Calibri" panose="020F0502020204030204" pitchFamily="34" charset="0"/>
                    <a:ea typeface="Yu Mincho" panose="02020400000000000000" pitchFamily="18" charset="-128"/>
                    <a:cs typeface="Times New Roman" panose="02020603050405020304" pitchFamily="18" charset="0"/>
                  </a:rPr>
                  <a:t> </a:t>
                </a:r>
              </a:p>
              <a:p>
                <a:pPr marL="0" marR="0" lvl="0" indent="0">
                  <a:lnSpc>
                    <a:spcPct val="150000"/>
                  </a:lnSpc>
                  <a:spcBef>
                    <a:spcPts val="0"/>
                  </a:spcBef>
                  <a:spcAft>
                    <a:spcPts val="800"/>
                  </a:spcAft>
                  <a:buNone/>
                </a:pPr>
                <a:endParaRPr lang="en-US" sz="2400" dirty="0">
                  <a:latin typeface="Calibri" panose="020F0502020204030204" pitchFamily="34" charset="0"/>
                  <a:ea typeface="Yu Mincho" panose="02020400000000000000" pitchFamily="18" charset="-128"/>
                  <a:cs typeface="Times New Roman" panose="02020603050405020304" pitchFamily="18" charset="0"/>
                </a:endParaRPr>
              </a:p>
              <a:p>
                <a:pPr marL="0" marR="0" lvl="0" indent="0">
                  <a:lnSpc>
                    <a:spcPct val="150000"/>
                  </a:lnSpc>
                  <a:spcBef>
                    <a:spcPts val="0"/>
                  </a:spcBef>
                  <a:spcAft>
                    <a:spcPts val="800"/>
                  </a:spcAft>
                  <a:buNone/>
                </a:pPr>
                <a:r>
                  <a:rPr lang="en-US" sz="2400" dirty="0">
                    <a:latin typeface="Calibri" panose="020F0502020204030204" pitchFamily="34" charset="0"/>
                    <a:ea typeface="Yu Mincho" panose="02020400000000000000" pitchFamily="18" charset="-128"/>
                    <a:cs typeface="Times New Roman" panose="02020603050405020304" pitchFamily="18" charset="0"/>
                  </a:rPr>
                  <a:t>Clustered Std Err at Regional Level and Region Fixed Effects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Content Placeholder 2">
                <a:extLst>
                  <a:ext uri="{FF2B5EF4-FFF2-40B4-BE49-F238E27FC236}">
                    <a16:creationId xmlns:a16="http://schemas.microsoft.com/office/drawing/2014/main" id="{50D585D2-7000-4A20-8B63-5002B4C67AC1}"/>
                  </a:ext>
                </a:extLst>
              </p:cNvPr>
              <p:cNvSpPr>
                <a:spLocks noGrp="1" noRot="1" noChangeAspect="1" noMove="1" noResize="1" noEditPoints="1" noAdjustHandles="1" noChangeArrowheads="1" noChangeShapeType="1" noTextEdit="1"/>
              </p:cNvSpPr>
              <p:nvPr>
                <p:ph idx="1"/>
              </p:nvPr>
            </p:nvSpPr>
            <p:spPr>
              <a:blipFill>
                <a:blip r:embed="rId2"/>
                <a:stretch>
                  <a:fillRect l="-1442" b="-1212"/>
                </a:stretch>
              </a:blipFill>
            </p:spPr>
            <p:txBody>
              <a:bodyPr/>
              <a:lstStyle/>
              <a:p>
                <a:r>
                  <a:rPr lang="en-US">
                    <a:noFill/>
                  </a:rPr>
                  <a:t> </a:t>
                </a:r>
              </a:p>
            </p:txBody>
          </p:sp>
        </mc:Fallback>
      </mc:AlternateContent>
    </p:spTree>
    <p:extLst>
      <p:ext uri="{BB962C8B-B14F-4D97-AF65-F5344CB8AC3E}">
        <p14:creationId xmlns:p14="http://schemas.microsoft.com/office/powerpoint/2010/main" val="609062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73E21A-E0BB-47E2-B73B-7B170203F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CFC6DC-1EEF-484A-BE54-3A6C504A3358}"/>
              </a:ext>
            </a:extLst>
          </p:cNvPr>
          <p:cNvSpPr>
            <a:spLocks noGrp="1"/>
          </p:cNvSpPr>
          <p:nvPr>
            <p:ph type="title"/>
          </p:nvPr>
        </p:nvSpPr>
        <p:spPr>
          <a:xfrm>
            <a:off x="1024129" y="585216"/>
            <a:ext cx="3779085" cy="1499616"/>
          </a:xfrm>
        </p:spPr>
        <p:txBody>
          <a:bodyPr>
            <a:normAutofit/>
          </a:bodyPr>
          <a:lstStyle/>
          <a:p>
            <a:r>
              <a:rPr lang="en-US" sz="3100">
                <a:solidFill>
                  <a:srgbClr val="FFFFFF"/>
                </a:solidFill>
              </a:rPr>
              <a:t>Per Capita Cigarette Sales by Nielsen Region (May 2018—April 2021)</a:t>
            </a:r>
          </a:p>
        </p:txBody>
      </p:sp>
      <p:cxnSp>
        <p:nvCxnSpPr>
          <p:cNvPr id="13" name="Straight Connector 12">
            <a:extLst>
              <a:ext uri="{FF2B5EF4-FFF2-40B4-BE49-F238E27FC236}">
                <a16:creationId xmlns:a16="http://schemas.microsoft.com/office/drawing/2014/main" id="{B7487363-5661-4FE4-AE64-1549B5C9A5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CC1B165E-CD4A-4420-8A52-F0B8C0BBAF72}"/>
              </a:ext>
            </a:extLst>
          </p:cNvPr>
          <p:cNvSpPr>
            <a:spLocks noGrp="1"/>
          </p:cNvSpPr>
          <p:nvPr>
            <p:ph idx="1"/>
          </p:nvPr>
        </p:nvSpPr>
        <p:spPr>
          <a:xfrm>
            <a:off x="1024129" y="2286000"/>
            <a:ext cx="3791711" cy="3931920"/>
          </a:xfrm>
        </p:spPr>
        <p:txBody>
          <a:bodyPr>
            <a:normAutofit/>
          </a:bodyPr>
          <a:lstStyle/>
          <a:p>
            <a:r>
              <a:rPr lang="en-US" dirty="0">
                <a:solidFill>
                  <a:srgbClr val="FFFFFF"/>
                </a:solidFill>
              </a:rPr>
              <a:t>Menthol sales are replaced by standard cigarettes after the ban</a:t>
            </a:r>
          </a:p>
          <a:p>
            <a:r>
              <a:rPr lang="en-US" dirty="0">
                <a:solidFill>
                  <a:srgbClr val="FFFFFF"/>
                </a:solidFill>
              </a:rPr>
              <a:t>RYO sales continue growing after the ban</a:t>
            </a:r>
          </a:p>
          <a:p>
            <a:r>
              <a:rPr lang="en-US" b="1" dirty="0">
                <a:solidFill>
                  <a:srgbClr val="FFFFFF"/>
                </a:solidFill>
              </a:rPr>
              <a:t>Was this menthol to standard replacement enough to stop any loss in total cigarette sales?</a:t>
            </a:r>
          </a:p>
        </p:txBody>
      </p:sp>
      <p:pic>
        <p:nvPicPr>
          <p:cNvPr id="4" name="Content Placeholder 3">
            <a:extLst>
              <a:ext uri="{FF2B5EF4-FFF2-40B4-BE49-F238E27FC236}">
                <a16:creationId xmlns:a16="http://schemas.microsoft.com/office/drawing/2014/main" id="{81D7CC2E-39D9-4EFF-A1E3-B9A52083D60C}"/>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bwMode="auto">
          <a:xfrm>
            <a:off x="5468548" y="1180834"/>
            <a:ext cx="6723452" cy="4487904"/>
          </a:xfrm>
          <a:prstGeom prst="rect">
            <a:avLst/>
          </a:prstGeom>
          <a:noFill/>
        </p:spPr>
      </p:pic>
    </p:spTree>
    <p:extLst>
      <p:ext uri="{BB962C8B-B14F-4D97-AF65-F5344CB8AC3E}">
        <p14:creationId xmlns:p14="http://schemas.microsoft.com/office/powerpoint/2010/main" val="15301824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C52E25E-8064-4E2F-9FDF-953B21E8DB54}"/>
              </a:ext>
            </a:extLst>
          </p:cNvPr>
          <p:cNvSpPr>
            <a:spLocks noGrp="1"/>
          </p:cNvSpPr>
          <p:nvPr>
            <p:ph type="title"/>
          </p:nvPr>
        </p:nvSpPr>
        <p:spPr>
          <a:xfrm>
            <a:off x="1024128" y="585216"/>
            <a:ext cx="3133581" cy="1499616"/>
          </a:xfrm>
        </p:spPr>
        <p:txBody>
          <a:bodyPr>
            <a:normAutofit/>
          </a:bodyPr>
          <a:lstStyle/>
          <a:p>
            <a:r>
              <a:rPr lang="en-US" sz="2800"/>
              <a:t>Regional average cigarette price (Real  PLN per stick, May 2018—April 2021)</a:t>
            </a:r>
          </a:p>
        </p:txBody>
      </p:sp>
      <p:sp>
        <p:nvSpPr>
          <p:cNvPr id="14" name="Content Placeholder 11">
            <a:extLst>
              <a:ext uri="{FF2B5EF4-FFF2-40B4-BE49-F238E27FC236}">
                <a16:creationId xmlns:a16="http://schemas.microsoft.com/office/drawing/2014/main" id="{53579384-8DD8-4351-A76C-CDDFF0EDFD12}"/>
              </a:ext>
            </a:extLst>
          </p:cNvPr>
          <p:cNvSpPr>
            <a:spLocks noGrp="1"/>
          </p:cNvSpPr>
          <p:nvPr>
            <p:ph idx="1"/>
          </p:nvPr>
        </p:nvSpPr>
        <p:spPr>
          <a:xfrm>
            <a:off x="1024128" y="2286000"/>
            <a:ext cx="3133580" cy="3931920"/>
          </a:xfrm>
        </p:spPr>
        <p:txBody>
          <a:bodyPr>
            <a:normAutofit/>
          </a:bodyPr>
          <a:lstStyle/>
          <a:p>
            <a:r>
              <a:rPr lang="en-US" sz="1600" dirty="0"/>
              <a:t>Prices dropped across all remaining legal categories</a:t>
            </a:r>
          </a:p>
        </p:txBody>
      </p:sp>
      <p:pic>
        <p:nvPicPr>
          <p:cNvPr id="7" name="Content Placeholder 6">
            <a:extLst>
              <a:ext uri="{FF2B5EF4-FFF2-40B4-BE49-F238E27FC236}">
                <a16:creationId xmlns:a16="http://schemas.microsoft.com/office/drawing/2014/main" id="{941A7583-1F08-4405-BF03-412C3BFFD81D}"/>
              </a:ext>
            </a:extLst>
          </p:cNvPr>
          <p:cNvPicPr>
            <a:picLocks noChangeAspect="1"/>
          </p:cNvPicPr>
          <p:nvPr/>
        </p:nvPicPr>
        <p:blipFill>
          <a:blip r:embed="rId3"/>
          <a:stretch>
            <a:fillRect/>
          </a:stretch>
        </p:blipFill>
        <p:spPr>
          <a:xfrm>
            <a:off x="4286452" y="885372"/>
            <a:ext cx="7784440" cy="5196114"/>
          </a:xfrm>
          <a:prstGeom prst="rect">
            <a:avLst/>
          </a:prstGeom>
        </p:spPr>
      </p:pic>
    </p:spTree>
    <p:extLst>
      <p:ext uri="{BB962C8B-B14F-4D97-AF65-F5344CB8AC3E}">
        <p14:creationId xmlns:p14="http://schemas.microsoft.com/office/powerpoint/2010/main" val="804790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499BD-31BF-4427-9894-2385D9F9279A}"/>
              </a:ext>
            </a:extLst>
          </p:cNvPr>
          <p:cNvSpPr>
            <a:spLocks noGrp="1"/>
          </p:cNvSpPr>
          <p:nvPr>
            <p:ph type="title"/>
          </p:nvPr>
        </p:nvSpPr>
        <p:spPr/>
        <p:txBody>
          <a:bodyPr/>
          <a:lstStyle/>
          <a:p>
            <a:r>
              <a:rPr lang="en-US" dirty="0"/>
              <a:t>Conflict of Interest Statement</a:t>
            </a:r>
          </a:p>
        </p:txBody>
      </p:sp>
      <p:sp>
        <p:nvSpPr>
          <p:cNvPr id="3" name="Content Placeholder 2">
            <a:extLst>
              <a:ext uri="{FF2B5EF4-FFF2-40B4-BE49-F238E27FC236}">
                <a16:creationId xmlns:a16="http://schemas.microsoft.com/office/drawing/2014/main" id="{19587824-166C-4DD9-95C3-FB23E06299CC}"/>
              </a:ext>
            </a:extLst>
          </p:cNvPr>
          <p:cNvSpPr>
            <a:spLocks noGrp="1"/>
          </p:cNvSpPr>
          <p:nvPr>
            <p:ph idx="1"/>
          </p:nvPr>
        </p:nvSpPr>
        <p:spPr/>
        <p:txBody>
          <a:bodyPr>
            <a:normAutofit fontScale="92500"/>
          </a:bodyPr>
          <a:lstStyle/>
          <a:p>
            <a:r>
              <a:rPr lang="en-US" sz="3200" dirty="0"/>
              <a:t>I and co-authors of these studies have worked for organizations (American Cancer Society Inc, Truth Initiative, and the World Health Organization) that have adopted positions on the public policies being studied.</a:t>
            </a:r>
          </a:p>
          <a:p>
            <a:r>
              <a:rPr lang="en-US" sz="3200" dirty="0"/>
              <a:t>One article presented today (EVALI and US Tobacco Sales) had to clear internal review processes prior to publication</a:t>
            </a:r>
          </a:p>
          <a:p>
            <a:r>
              <a:rPr lang="en-US" sz="3200" dirty="0"/>
              <a:t>The opinions expressed here are my own and do not represent those of my employers, my co-authors, or their employers </a:t>
            </a:r>
          </a:p>
          <a:p>
            <a:pPr marL="0" indent="0">
              <a:buNone/>
            </a:pPr>
            <a:endParaRPr lang="en-US" sz="3200" dirty="0"/>
          </a:p>
        </p:txBody>
      </p:sp>
    </p:spTree>
    <p:extLst>
      <p:ext uri="{BB962C8B-B14F-4D97-AF65-F5344CB8AC3E}">
        <p14:creationId xmlns:p14="http://schemas.microsoft.com/office/powerpoint/2010/main" val="28505399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86884-B125-4CF9-A4CD-06553B615255}"/>
              </a:ext>
            </a:extLst>
          </p:cNvPr>
          <p:cNvSpPr>
            <a:spLocks noGrp="1"/>
          </p:cNvSpPr>
          <p:nvPr>
            <p:ph type="title"/>
          </p:nvPr>
        </p:nvSpPr>
        <p:spPr/>
        <p:txBody>
          <a:bodyPr/>
          <a:lstStyle/>
          <a:p>
            <a:r>
              <a:rPr lang="en-US" dirty="0"/>
              <a:t>Cigarette Sales Event Study</a:t>
            </a:r>
          </a:p>
        </p:txBody>
      </p:sp>
      <p:graphicFrame>
        <p:nvGraphicFramePr>
          <p:cNvPr id="4" name="Content Placeholder 3">
            <a:extLst>
              <a:ext uri="{FF2B5EF4-FFF2-40B4-BE49-F238E27FC236}">
                <a16:creationId xmlns:a16="http://schemas.microsoft.com/office/drawing/2014/main" id="{E4F68517-8035-4E71-A9EE-9292C42911F5}"/>
              </a:ext>
            </a:extLst>
          </p:cNvPr>
          <p:cNvGraphicFramePr>
            <a:graphicFrameLocks noGrp="1"/>
          </p:cNvGraphicFramePr>
          <p:nvPr>
            <p:ph idx="1"/>
            <p:extLst>
              <p:ext uri="{D42A27DB-BD31-4B8C-83A1-F6EECF244321}">
                <p14:modId xmlns:p14="http://schemas.microsoft.com/office/powerpoint/2010/main" val="1525512722"/>
              </p:ext>
            </p:extLst>
          </p:nvPr>
        </p:nvGraphicFramePr>
        <p:xfrm>
          <a:off x="1023938" y="2286000"/>
          <a:ext cx="9720262" cy="40227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146972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2D72A-DFCA-413F-BAA9-6D8BC29A1740}"/>
              </a:ext>
            </a:extLst>
          </p:cNvPr>
          <p:cNvSpPr>
            <a:spLocks noGrp="1"/>
          </p:cNvSpPr>
          <p:nvPr>
            <p:ph type="title"/>
          </p:nvPr>
        </p:nvSpPr>
        <p:spPr/>
        <p:txBody>
          <a:bodyPr/>
          <a:lstStyle/>
          <a:p>
            <a:r>
              <a:rPr lang="en-US" dirty="0"/>
              <a:t>RYO Sales Event Study</a:t>
            </a:r>
          </a:p>
        </p:txBody>
      </p:sp>
      <p:graphicFrame>
        <p:nvGraphicFramePr>
          <p:cNvPr id="4" name="Content Placeholder 3">
            <a:extLst>
              <a:ext uri="{FF2B5EF4-FFF2-40B4-BE49-F238E27FC236}">
                <a16:creationId xmlns:a16="http://schemas.microsoft.com/office/drawing/2014/main" id="{789D73B1-BCAB-4F54-A41B-9B564982A0CC}"/>
              </a:ext>
            </a:extLst>
          </p:cNvPr>
          <p:cNvGraphicFramePr>
            <a:graphicFrameLocks noGrp="1"/>
          </p:cNvGraphicFramePr>
          <p:nvPr>
            <p:ph idx="1"/>
            <p:extLst>
              <p:ext uri="{D42A27DB-BD31-4B8C-83A1-F6EECF244321}">
                <p14:modId xmlns:p14="http://schemas.microsoft.com/office/powerpoint/2010/main" val="3874780150"/>
              </p:ext>
            </p:extLst>
          </p:nvPr>
        </p:nvGraphicFramePr>
        <p:xfrm>
          <a:off x="1023938" y="2286000"/>
          <a:ext cx="9720262" cy="40227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035322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604E6A5-6247-4455-87A8-D9C56A88D667}"/>
              </a:ext>
            </a:extLst>
          </p:cNvPr>
          <p:cNvSpPr>
            <a:spLocks noGrp="1"/>
          </p:cNvSpPr>
          <p:nvPr>
            <p:ph type="title"/>
          </p:nvPr>
        </p:nvSpPr>
        <p:spPr>
          <a:xfrm>
            <a:off x="1024128" y="585216"/>
            <a:ext cx="10253472" cy="1499616"/>
          </a:xfrm>
        </p:spPr>
        <p:txBody>
          <a:bodyPr>
            <a:noAutofit/>
          </a:bodyPr>
          <a:lstStyle/>
          <a:p>
            <a:r>
              <a:rPr lang="en-US" sz="4000" dirty="0"/>
              <a:t>Fully-Adjusted Regression Results for Per Month Per Capita Total Cigarettes and Roll-Your-Own Tobacco </a:t>
            </a:r>
          </a:p>
        </p:txBody>
      </p:sp>
      <p:graphicFrame>
        <p:nvGraphicFramePr>
          <p:cNvPr id="10" name="Content Placeholder 9">
            <a:extLst>
              <a:ext uri="{FF2B5EF4-FFF2-40B4-BE49-F238E27FC236}">
                <a16:creationId xmlns:a16="http://schemas.microsoft.com/office/drawing/2014/main" id="{8EB48DB4-CEA8-4768-84A3-293A1B0C620A}"/>
              </a:ext>
            </a:extLst>
          </p:cNvPr>
          <p:cNvGraphicFramePr>
            <a:graphicFrameLocks noGrp="1"/>
          </p:cNvGraphicFramePr>
          <p:nvPr>
            <p:ph idx="1"/>
            <p:extLst>
              <p:ext uri="{D42A27DB-BD31-4B8C-83A1-F6EECF244321}">
                <p14:modId xmlns:p14="http://schemas.microsoft.com/office/powerpoint/2010/main" val="3138047898"/>
              </p:ext>
            </p:extLst>
          </p:nvPr>
        </p:nvGraphicFramePr>
        <p:xfrm>
          <a:off x="1024129" y="1966989"/>
          <a:ext cx="10253471" cy="4305795"/>
        </p:xfrm>
        <a:graphic>
          <a:graphicData uri="http://schemas.openxmlformats.org/drawingml/2006/table">
            <a:tbl>
              <a:tblPr firstRow="1" firstCol="1">
                <a:tableStyleId>{5C22544A-7EE6-4342-B048-85BDC9FD1C3A}</a:tableStyleId>
              </a:tblPr>
              <a:tblGrid>
                <a:gridCol w="4272876">
                  <a:extLst>
                    <a:ext uri="{9D8B030D-6E8A-4147-A177-3AD203B41FA5}">
                      <a16:colId xmlns:a16="http://schemas.microsoft.com/office/drawing/2014/main" val="834998238"/>
                    </a:ext>
                  </a:extLst>
                </a:gridCol>
                <a:gridCol w="1394018">
                  <a:extLst>
                    <a:ext uri="{9D8B030D-6E8A-4147-A177-3AD203B41FA5}">
                      <a16:colId xmlns:a16="http://schemas.microsoft.com/office/drawing/2014/main" val="2773396718"/>
                    </a:ext>
                  </a:extLst>
                </a:gridCol>
                <a:gridCol w="1527396">
                  <a:extLst>
                    <a:ext uri="{9D8B030D-6E8A-4147-A177-3AD203B41FA5}">
                      <a16:colId xmlns:a16="http://schemas.microsoft.com/office/drawing/2014/main" val="1524010782"/>
                    </a:ext>
                  </a:extLst>
                </a:gridCol>
                <a:gridCol w="1449169">
                  <a:extLst>
                    <a:ext uri="{9D8B030D-6E8A-4147-A177-3AD203B41FA5}">
                      <a16:colId xmlns:a16="http://schemas.microsoft.com/office/drawing/2014/main" val="2702620564"/>
                    </a:ext>
                  </a:extLst>
                </a:gridCol>
                <a:gridCol w="1610012">
                  <a:extLst>
                    <a:ext uri="{9D8B030D-6E8A-4147-A177-3AD203B41FA5}">
                      <a16:colId xmlns:a16="http://schemas.microsoft.com/office/drawing/2014/main" val="855726907"/>
                    </a:ext>
                  </a:extLst>
                </a:gridCol>
              </a:tblGrid>
              <a:tr h="331215">
                <a:tc>
                  <a:txBody>
                    <a:bodyPr/>
                    <a:lstStyle/>
                    <a:p>
                      <a:pPr algn="l" fontAlgn="b"/>
                      <a:endParaRPr lang="en-US" sz="2000" b="1" i="0" u="none" strike="noStrike">
                        <a:solidFill>
                          <a:schemeClr val="bg1"/>
                        </a:solidFill>
                        <a:effectLst/>
                        <a:latin typeface="+mn-lt"/>
                      </a:endParaRPr>
                    </a:p>
                  </a:txBody>
                  <a:tcPr marL="9525" marR="9525" marT="9525" marB="0" anchor="b"/>
                </a:tc>
                <a:tc>
                  <a:txBody>
                    <a:bodyPr/>
                    <a:lstStyle/>
                    <a:p>
                      <a:pPr algn="l" fontAlgn="b"/>
                      <a:r>
                        <a:rPr lang="en-US" sz="2000" b="1" u="none" strike="noStrike" dirty="0">
                          <a:solidFill>
                            <a:schemeClr val="bg1"/>
                          </a:solidFill>
                          <a:effectLst/>
                          <a:latin typeface="+mn-lt"/>
                        </a:rPr>
                        <a:t>Cigarettes</a:t>
                      </a:r>
                      <a:endParaRPr lang="en-US" sz="2000" b="1" i="0" u="none" strike="noStrike" dirty="0">
                        <a:solidFill>
                          <a:schemeClr val="bg1"/>
                        </a:solidFill>
                        <a:effectLst/>
                        <a:latin typeface="+mn-lt"/>
                      </a:endParaRPr>
                    </a:p>
                  </a:txBody>
                  <a:tcPr marL="9525" marR="9525" marT="9525" marB="0" anchor="b"/>
                </a:tc>
                <a:tc>
                  <a:txBody>
                    <a:bodyPr/>
                    <a:lstStyle/>
                    <a:p>
                      <a:pPr algn="l" fontAlgn="b"/>
                      <a:r>
                        <a:rPr lang="en-US" sz="2000" b="1" u="none" strike="noStrike">
                          <a:solidFill>
                            <a:schemeClr val="bg1"/>
                          </a:solidFill>
                          <a:effectLst/>
                          <a:latin typeface="+mn-lt"/>
                        </a:rPr>
                        <a:t>Cig + Price</a:t>
                      </a:r>
                      <a:endParaRPr lang="en-US" sz="2000" b="1" i="0" u="none" strike="noStrike">
                        <a:solidFill>
                          <a:schemeClr val="bg1"/>
                        </a:solidFill>
                        <a:effectLst/>
                        <a:latin typeface="+mn-lt"/>
                      </a:endParaRPr>
                    </a:p>
                  </a:txBody>
                  <a:tcPr marL="9525" marR="9525" marT="9525" marB="0" anchor="b"/>
                </a:tc>
                <a:tc>
                  <a:txBody>
                    <a:bodyPr/>
                    <a:lstStyle/>
                    <a:p>
                      <a:pPr algn="l" fontAlgn="b"/>
                      <a:r>
                        <a:rPr lang="en-US" sz="2000" b="1" u="none" strike="noStrike">
                          <a:solidFill>
                            <a:schemeClr val="bg1"/>
                          </a:solidFill>
                          <a:effectLst/>
                          <a:latin typeface="+mn-lt"/>
                        </a:rPr>
                        <a:t>RYO</a:t>
                      </a:r>
                      <a:endParaRPr lang="en-US" sz="2000" b="1" i="0" u="none" strike="noStrike">
                        <a:solidFill>
                          <a:schemeClr val="bg1"/>
                        </a:solidFill>
                        <a:effectLst/>
                        <a:latin typeface="+mn-lt"/>
                      </a:endParaRPr>
                    </a:p>
                  </a:txBody>
                  <a:tcPr marL="9525" marR="9525" marT="9525" marB="0" anchor="b"/>
                </a:tc>
                <a:tc>
                  <a:txBody>
                    <a:bodyPr/>
                    <a:lstStyle/>
                    <a:p>
                      <a:pPr algn="l" fontAlgn="b"/>
                      <a:r>
                        <a:rPr lang="en-US" sz="2000" b="1" u="none" strike="noStrike" dirty="0">
                          <a:solidFill>
                            <a:schemeClr val="bg1"/>
                          </a:solidFill>
                          <a:effectLst/>
                          <a:latin typeface="+mn-lt"/>
                        </a:rPr>
                        <a:t>RYO + Price</a:t>
                      </a:r>
                      <a:endParaRPr lang="en-US" sz="2000" b="1" i="0" u="none" strike="noStrike" dirty="0">
                        <a:solidFill>
                          <a:schemeClr val="bg1"/>
                        </a:solidFill>
                        <a:effectLst/>
                        <a:latin typeface="+mn-lt"/>
                      </a:endParaRPr>
                    </a:p>
                  </a:txBody>
                  <a:tcPr marL="9525" marR="9525" marT="9525" marB="0" anchor="b"/>
                </a:tc>
                <a:extLst>
                  <a:ext uri="{0D108BD9-81ED-4DB2-BD59-A6C34878D82A}">
                    <a16:rowId xmlns:a16="http://schemas.microsoft.com/office/drawing/2014/main" val="3803530160"/>
                  </a:ext>
                </a:extLst>
              </a:tr>
              <a:tr h="331215">
                <a:tc>
                  <a:txBody>
                    <a:bodyPr/>
                    <a:lstStyle/>
                    <a:p>
                      <a:pPr algn="l" fontAlgn="b"/>
                      <a:r>
                        <a:rPr lang="en-US" sz="2000" b="1" u="none" strike="noStrike" dirty="0">
                          <a:solidFill>
                            <a:schemeClr val="bg1"/>
                          </a:solidFill>
                          <a:effectLst/>
                          <a:latin typeface="+mn-lt"/>
                        </a:rPr>
                        <a:t>Post</a:t>
                      </a:r>
                      <a:endParaRPr lang="en-US" sz="2000" b="1" i="0" u="none" strike="noStrike" dirty="0">
                        <a:solidFill>
                          <a:schemeClr val="bg1"/>
                        </a:solidFill>
                        <a:effectLst/>
                        <a:latin typeface="+mn-lt"/>
                      </a:endParaRPr>
                    </a:p>
                  </a:txBody>
                  <a:tcPr marL="9525" marR="9525" marT="9525" marB="0" anchor="b"/>
                </a:tc>
                <a:tc>
                  <a:txBody>
                    <a:bodyPr/>
                    <a:lstStyle/>
                    <a:p>
                      <a:pPr algn="l" fontAlgn="b"/>
                      <a:r>
                        <a:rPr lang="en-US" sz="2000" b="0" u="none" strike="noStrike" dirty="0">
                          <a:solidFill>
                            <a:srgbClr val="000000"/>
                          </a:solidFill>
                          <a:effectLst/>
                          <a:latin typeface="+mn-lt"/>
                        </a:rPr>
                        <a:t>12.87*</a:t>
                      </a:r>
                      <a:endParaRPr lang="en-US" sz="2000" b="0" i="0" u="none" strike="noStrike" dirty="0">
                        <a:solidFill>
                          <a:srgbClr val="000000"/>
                        </a:solidFill>
                        <a:effectLst/>
                        <a:latin typeface="+mn-lt"/>
                      </a:endParaRPr>
                    </a:p>
                  </a:txBody>
                  <a:tcPr marL="9525" marR="9525" marT="9525" marB="0" anchor="b"/>
                </a:tc>
                <a:tc>
                  <a:txBody>
                    <a:bodyPr/>
                    <a:lstStyle/>
                    <a:p>
                      <a:pPr algn="l" fontAlgn="b"/>
                      <a:r>
                        <a:rPr lang="en-US" sz="2000" b="0" u="none" strike="noStrike">
                          <a:solidFill>
                            <a:srgbClr val="000000"/>
                          </a:solidFill>
                          <a:effectLst/>
                          <a:latin typeface="+mn-lt"/>
                        </a:rPr>
                        <a:t>15.83**</a:t>
                      </a:r>
                      <a:endParaRPr lang="en-US" sz="2000" b="0" i="0" u="none" strike="noStrike">
                        <a:solidFill>
                          <a:srgbClr val="000000"/>
                        </a:solidFill>
                        <a:effectLst/>
                        <a:latin typeface="+mn-lt"/>
                      </a:endParaRPr>
                    </a:p>
                  </a:txBody>
                  <a:tcPr marL="9525" marR="9525" marT="9525" marB="0" anchor="b"/>
                </a:tc>
                <a:tc>
                  <a:txBody>
                    <a:bodyPr/>
                    <a:lstStyle/>
                    <a:p>
                      <a:pPr algn="l" fontAlgn="b"/>
                      <a:r>
                        <a:rPr lang="en-US" sz="2000" b="0" u="none" strike="noStrike">
                          <a:solidFill>
                            <a:srgbClr val="000000"/>
                          </a:solidFill>
                          <a:effectLst/>
                          <a:latin typeface="+mn-lt"/>
                        </a:rPr>
                        <a:t>2.312*</a:t>
                      </a:r>
                      <a:endParaRPr lang="en-US" sz="2000" b="0" i="0" u="none" strike="noStrike">
                        <a:solidFill>
                          <a:srgbClr val="000000"/>
                        </a:solidFill>
                        <a:effectLst/>
                        <a:latin typeface="+mn-lt"/>
                      </a:endParaRPr>
                    </a:p>
                  </a:txBody>
                  <a:tcPr marL="9525" marR="9525" marT="9525" marB="0" anchor="b"/>
                </a:tc>
                <a:tc>
                  <a:txBody>
                    <a:bodyPr/>
                    <a:lstStyle/>
                    <a:p>
                      <a:pPr algn="l" fontAlgn="b"/>
                      <a:r>
                        <a:rPr lang="en-US" sz="2000" b="0" u="none" strike="noStrike">
                          <a:solidFill>
                            <a:srgbClr val="000000"/>
                          </a:solidFill>
                          <a:effectLst/>
                          <a:latin typeface="+mn-lt"/>
                        </a:rPr>
                        <a:t>2.320*</a:t>
                      </a:r>
                      <a:endParaRPr lang="en-US" sz="20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3288563117"/>
                  </a:ext>
                </a:extLst>
              </a:tr>
              <a:tr h="331215">
                <a:tc>
                  <a:txBody>
                    <a:bodyPr/>
                    <a:lstStyle/>
                    <a:p>
                      <a:pPr algn="l" fontAlgn="b"/>
                      <a:r>
                        <a:rPr lang="en-US" sz="2000" b="1" u="none" strike="noStrike">
                          <a:solidFill>
                            <a:schemeClr val="bg1"/>
                          </a:solidFill>
                          <a:effectLst/>
                          <a:latin typeface="+mn-lt"/>
                        </a:rPr>
                        <a:t>Pre-Menthol Share # Post</a:t>
                      </a:r>
                      <a:endParaRPr lang="en-US" sz="2000" b="1" i="0" u="none" strike="noStrike">
                        <a:solidFill>
                          <a:schemeClr val="bg1"/>
                        </a:solidFill>
                        <a:effectLst/>
                        <a:latin typeface="+mn-lt"/>
                      </a:endParaRPr>
                    </a:p>
                  </a:txBody>
                  <a:tcPr marL="9525" marR="9525" marT="9525" marB="0" anchor="b"/>
                </a:tc>
                <a:tc>
                  <a:txBody>
                    <a:bodyPr/>
                    <a:lstStyle/>
                    <a:p>
                      <a:pPr algn="l" fontAlgn="b"/>
                      <a:r>
                        <a:rPr lang="en-US" sz="2000" b="0" u="none" strike="noStrike" dirty="0">
                          <a:solidFill>
                            <a:srgbClr val="000000"/>
                          </a:solidFill>
                          <a:effectLst/>
                          <a:latin typeface="+mn-lt"/>
                        </a:rPr>
                        <a:t>-15.02***</a:t>
                      </a:r>
                      <a:endParaRPr lang="en-US" sz="2000" b="0" i="0" u="none" strike="noStrike" dirty="0">
                        <a:solidFill>
                          <a:srgbClr val="000000"/>
                        </a:solidFill>
                        <a:effectLst/>
                        <a:latin typeface="+mn-lt"/>
                      </a:endParaRPr>
                    </a:p>
                  </a:txBody>
                  <a:tcPr marL="9525" marR="9525" marT="9525" marB="0" anchor="b"/>
                </a:tc>
                <a:tc>
                  <a:txBody>
                    <a:bodyPr/>
                    <a:lstStyle/>
                    <a:p>
                      <a:pPr algn="l" fontAlgn="b"/>
                      <a:r>
                        <a:rPr lang="en-US" sz="2000" b="0" u="none" strike="noStrike">
                          <a:solidFill>
                            <a:srgbClr val="000000"/>
                          </a:solidFill>
                          <a:effectLst/>
                          <a:latin typeface="+mn-lt"/>
                        </a:rPr>
                        <a:t>-16.86***</a:t>
                      </a:r>
                      <a:endParaRPr lang="en-US" sz="2000" b="0" i="0" u="none" strike="noStrike">
                        <a:solidFill>
                          <a:srgbClr val="000000"/>
                        </a:solidFill>
                        <a:effectLst/>
                        <a:latin typeface="+mn-lt"/>
                      </a:endParaRPr>
                    </a:p>
                  </a:txBody>
                  <a:tcPr marL="9525" marR="9525" marT="9525" marB="0" anchor="b"/>
                </a:tc>
                <a:tc>
                  <a:txBody>
                    <a:bodyPr/>
                    <a:lstStyle/>
                    <a:p>
                      <a:pPr algn="l" fontAlgn="b"/>
                      <a:r>
                        <a:rPr lang="en-US" sz="2000" b="0" u="none" strike="noStrike">
                          <a:solidFill>
                            <a:srgbClr val="000000"/>
                          </a:solidFill>
                          <a:effectLst/>
                          <a:latin typeface="+mn-lt"/>
                        </a:rPr>
                        <a:t>-2.285*</a:t>
                      </a:r>
                      <a:endParaRPr lang="en-US" sz="2000" b="0" i="0" u="none" strike="noStrike">
                        <a:solidFill>
                          <a:srgbClr val="000000"/>
                        </a:solidFill>
                        <a:effectLst/>
                        <a:latin typeface="+mn-lt"/>
                      </a:endParaRPr>
                    </a:p>
                  </a:txBody>
                  <a:tcPr marL="9525" marR="9525" marT="9525" marB="0" anchor="b"/>
                </a:tc>
                <a:tc>
                  <a:txBody>
                    <a:bodyPr/>
                    <a:lstStyle/>
                    <a:p>
                      <a:pPr algn="l" fontAlgn="b"/>
                      <a:r>
                        <a:rPr lang="en-US" sz="2000" b="0" u="none" strike="noStrike">
                          <a:solidFill>
                            <a:srgbClr val="000000"/>
                          </a:solidFill>
                          <a:effectLst/>
                          <a:latin typeface="+mn-lt"/>
                        </a:rPr>
                        <a:t>-2.288*</a:t>
                      </a:r>
                      <a:endParaRPr lang="en-US" sz="20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501555246"/>
                  </a:ext>
                </a:extLst>
              </a:tr>
              <a:tr h="331215">
                <a:tc>
                  <a:txBody>
                    <a:bodyPr/>
                    <a:lstStyle/>
                    <a:p>
                      <a:pPr algn="l" fontAlgn="b"/>
                      <a:r>
                        <a:rPr lang="en-US" sz="2000" b="1" u="none" strike="noStrike">
                          <a:solidFill>
                            <a:schemeClr val="bg1"/>
                          </a:solidFill>
                          <a:effectLst/>
                          <a:latin typeface="+mn-lt"/>
                        </a:rPr>
                        <a:t>Time Trend</a:t>
                      </a:r>
                      <a:endParaRPr lang="en-US" sz="2000" b="1" i="0" u="none" strike="noStrike">
                        <a:solidFill>
                          <a:schemeClr val="bg1"/>
                        </a:solidFill>
                        <a:effectLst/>
                        <a:latin typeface="+mn-lt"/>
                      </a:endParaRPr>
                    </a:p>
                  </a:txBody>
                  <a:tcPr marL="9525" marR="9525" marT="9525" marB="0" anchor="b"/>
                </a:tc>
                <a:tc>
                  <a:txBody>
                    <a:bodyPr/>
                    <a:lstStyle/>
                    <a:p>
                      <a:pPr algn="l" fontAlgn="b"/>
                      <a:r>
                        <a:rPr lang="en-US" sz="2000" b="0" u="none" strike="noStrike">
                          <a:solidFill>
                            <a:srgbClr val="000000"/>
                          </a:solidFill>
                          <a:effectLst/>
                          <a:latin typeface="+mn-lt"/>
                        </a:rPr>
                        <a:t>0.0908</a:t>
                      </a:r>
                      <a:endParaRPr lang="en-US" sz="2000" b="0" i="0" u="none" strike="noStrike">
                        <a:solidFill>
                          <a:srgbClr val="000000"/>
                        </a:solidFill>
                        <a:effectLst/>
                        <a:latin typeface="+mn-lt"/>
                      </a:endParaRPr>
                    </a:p>
                  </a:txBody>
                  <a:tcPr marL="9525" marR="9525" marT="9525" marB="0" anchor="b"/>
                </a:tc>
                <a:tc>
                  <a:txBody>
                    <a:bodyPr/>
                    <a:lstStyle/>
                    <a:p>
                      <a:pPr algn="l" fontAlgn="b"/>
                      <a:r>
                        <a:rPr lang="en-US" sz="2000" b="0" u="none" strike="noStrike">
                          <a:solidFill>
                            <a:srgbClr val="000000"/>
                          </a:solidFill>
                          <a:effectLst/>
                          <a:latin typeface="+mn-lt"/>
                        </a:rPr>
                        <a:t>0.0314</a:t>
                      </a:r>
                      <a:endParaRPr lang="en-US" sz="2000" b="0" i="0" u="none" strike="noStrike">
                        <a:solidFill>
                          <a:srgbClr val="000000"/>
                        </a:solidFill>
                        <a:effectLst/>
                        <a:latin typeface="+mn-lt"/>
                      </a:endParaRPr>
                    </a:p>
                  </a:txBody>
                  <a:tcPr marL="9525" marR="9525" marT="9525" marB="0" anchor="b"/>
                </a:tc>
                <a:tc>
                  <a:txBody>
                    <a:bodyPr/>
                    <a:lstStyle/>
                    <a:p>
                      <a:pPr algn="l" fontAlgn="b"/>
                      <a:r>
                        <a:rPr lang="en-US" sz="2000" b="0" u="none" strike="noStrike" dirty="0">
                          <a:solidFill>
                            <a:srgbClr val="000000"/>
                          </a:solidFill>
                          <a:effectLst/>
                          <a:latin typeface="+mn-lt"/>
                        </a:rPr>
                        <a:t>0.0883***</a:t>
                      </a:r>
                      <a:endParaRPr lang="en-US" sz="2000" b="0" i="0" u="none" strike="noStrike" dirty="0">
                        <a:solidFill>
                          <a:srgbClr val="000000"/>
                        </a:solidFill>
                        <a:effectLst/>
                        <a:latin typeface="+mn-lt"/>
                      </a:endParaRPr>
                    </a:p>
                  </a:txBody>
                  <a:tcPr marL="9525" marR="9525" marT="9525" marB="0" anchor="b"/>
                </a:tc>
                <a:tc>
                  <a:txBody>
                    <a:bodyPr/>
                    <a:lstStyle/>
                    <a:p>
                      <a:pPr algn="l" fontAlgn="b"/>
                      <a:r>
                        <a:rPr lang="en-US" sz="2000" b="0" u="none" strike="noStrike">
                          <a:solidFill>
                            <a:srgbClr val="000000"/>
                          </a:solidFill>
                          <a:effectLst/>
                          <a:latin typeface="+mn-lt"/>
                        </a:rPr>
                        <a:t>0.0881***</a:t>
                      </a:r>
                      <a:endParaRPr lang="en-US" sz="20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891021164"/>
                  </a:ext>
                </a:extLst>
              </a:tr>
              <a:tr h="331215">
                <a:tc>
                  <a:txBody>
                    <a:bodyPr/>
                    <a:lstStyle/>
                    <a:p>
                      <a:pPr algn="l" fontAlgn="b"/>
                      <a:r>
                        <a:rPr lang="en-US" sz="2000" b="1" u="none" strike="noStrike">
                          <a:solidFill>
                            <a:schemeClr val="bg1"/>
                          </a:solidFill>
                          <a:effectLst/>
                          <a:latin typeface="+mn-lt"/>
                        </a:rPr>
                        <a:t>Heating Degree Days</a:t>
                      </a:r>
                      <a:endParaRPr lang="en-US" sz="2000" b="1" i="0" u="none" strike="noStrike">
                        <a:solidFill>
                          <a:schemeClr val="bg1"/>
                        </a:solidFill>
                        <a:effectLst/>
                        <a:latin typeface="+mn-lt"/>
                      </a:endParaRPr>
                    </a:p>
                  </a:txBody>
                  <a:tcPr marL="9525" marR="9525" marT="9525" marB="0" anchor="b"/>
                </a:tc>
                <a:tc>
                  <a:txBody>
                    <a:bodyPr/>
                    <a:lstStyle/>
                    <a:p>
                      <a:pPr algn="l" fontAlgn="b"/>
                      <a:r>
                        <a:rPr lang="en-US" sz="2000" b="0" u="none" strike="noStrike">
                          <a:solidFill>
                            <a:srgbClr val="000000"/>
                          </a:solidFill>
                          <a:effectLst/>
                          <a:latin typeface="+mn-lt"/>
                        </a:rPr>
                        <a:t>-13.15***</a:t>
                      </a:r>
                      <a:endParaRPr lang="en-US" sz="2000" b="0" i="0" u="none" strike="noStrike">
                        <a:solidFill>
                          <a:srgbClr val="000000"/>
                        </a:solidFill>
                        <a:effectLst/>
                        <a:latin typeface="+mn-lt"/>
                      </a:endParaRPr>
                    </a:p>
                  </a:txBody>
                  <a:tcPr marL="9525" marR="9525" marT="9525" marB="0" anchor="b"/>
                </a:tc>
                <a:tc>
                  <a:txBody>
                    <a:bodyPr/>
                    <a:lstStyle/>
                    <a:p>
                      <a:pPr algn="l" fontAlgn="b"/>
                      <a:r>
                        <a:rPr lang="en-US" sz="2000" b="0" u="none" strike="noStrike">
                          <a:solidFill>
                            <a:srgbClr val="000000"/>
                          </a:solidFill>
                          <a:effectLst/>
                          <a:latin typeface="+mn-lt"/>
                        </a:rPr>
                        <a:t>-14.26***</a:t>
                      </a:r>
                      <a:endParaRPr lang="en-US" sz="2000" b="0" i="0" u="none" strike="noStrike">
                        <a:solidFill>
                          <a:srgbClr val="000000"/>
                        </a:solidFill>
                        <a:effectLst/>
                        <a:latin typeface="+mn-lt"/>
                      </a:endParaRPr>
                    </a:p>
                  </a:txBody>
                  <a:tcPr marL="9525" marR="9525" marT="9525" marB="0" anchor="b"/>
                </a:tc>
                <a:tc>
                  <a:txBody>
                    <a:bodyPr/>
                    <a:lstStyle/>
                    <a:p>
                      <a:pPr algn="l" fontAlgn="b"/>
                      <a:r>
                        <a:rPr lang="en-US" sz="2000" b="0" u="none" strike="noStrike">
                          <a:solidFill>
                            <a:srgbClr val="000000"/>
                          </a:solidFill>
                          <a:effectLst/>
                          <a:latin typeface="+mn-lt"/>
                        </a:rPr>
                        <a:t>-0.574***</a:t>
                      </a:r>
                      <a:endParaRPr lang="en-US" sz="2000" b="0" i="0" u="none" strike="noStrike">
                        <a:solidFill>
                          <a:srgbClr val="000000"/>
                        </a:solidFill>
                        <a:effectLst/>
                        <a:latin typeface="+mn-lt"/>
                      </a:endParaRPr>
                    </a:p>
                  </a:txBody>
                  <a:tcPr marL="9525" marR="9525" marT="9525" marB="0" anchor="b"/>
                </a:tc>
                <a:tc>
                  <a:txBody>
                    <a:bodyPr/>
                    <a:lstStyle/>
                    <a:p>
                      <a:pPr algn="l" fontAlgn="b"/>
                      <a:r>
                        <a:rPr lang="en-US" sz="2000" b="0" u="none" strike="noStrike">
                          <a:solidFill>
                            <a:srgbClr val="000000"/>
                          </a:solidFill>
                          <a:effectLst/>
                          <a:latin typeface="+mn-lt"/>
                        </a:rPr>
                        <a:t>-0.575***</a:t>
                      </a:r>
                      <a:endParaRPr lang="en-US" sz="20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1791582694"/>
                  </a:ext>
                </a:extLst>
              </a:tr>
              <a:tr h="331215">
                <a:tc>
                  <a:txBody>
                    <a:bodyPr/>
                    <a:lstStyle/>
                    <a:p>
                      <a:pPr algn="l" fontAlgn="b"/>
                      <a:r>
                        <a:rPr lang="en-US" sz="2000" b="1" u="none" strike="noStrike">
                          <a:solidFill>
                            <a:schemeClr val="bg1"/>
                          </a:solidFill>
                          <a:effectLst/>
                          <a:latin typeface="+mn-lt"/>
                        </a:rPr>
                        <a:t>EU Border Open</a:t>
                      </a:r>
                      <a:endParaRPr lang="en-US" sz="2000" b="1" i="0" u="none" strike="noStrike">
                        <a:solidFill>
                          <a:schemeClr val="bg1"/>
                        </a:solidFill>
                        <a:effectLst/>
                        <a:latin typeface="+mn-lt"/>
                      </a:endParaRPr>
                    </a:p>
                  </a:txBody>
                  <a:tcPr marL="9525" marR="9525" marT="9525" marB="0" anchor="b"/>
                </a:tc>
                <a:tc>
                  <a:txBody>
                    <a:bodyPr/>
                    <a:lstStyle/>
                    <a:p>
                      <a:pPr algn="l" fontAlgn="b"/>
                      <a:r>
                        <a:rPr lang="en-US" sz="2000" b="0" u="none" strike="noStrike">
                          <a:solidFill>
                            <a:srgbClr val="000000"/>
                          </a:solidFill>
                          <a:effectLst/>
                          <a:latin typeface="+mn-lt"/>
                        </a:rPr>
                        <a:t>8.446***</a:t>
                      </a:r>
                      <a:endParaRPr lang="en-US" sz="2000" b="0" i="0" u="none" strike="noStrike">
                        <a:solidFill>
                          <a:srgbClr val="000000"/>
                        </a:solidFill>
                        <a:effectLst/>
                        <a:latin typeface="+mn-lt"/>
                      </a:endParaRPr>
                    </a:p>
                  </a:txBody>
                  <a:tcPr marL="9525" marR="9525" marT="9525" marB="0" anchor="b"/>
                </a:tc>
                <a:tc>
                  <a:txBody>
                    <a:bodyPr/>
                    <a:lstStyle/>
                    <a:p>
                      <a:pPr algn="l" fontAlgn="b"/>
                      <a:r>
                        <a:rPr lang="en-US" sz="2000" b="0" u="none" strike="noStrike">
                          <a:solidFill>
                            <a:srgbClr val="000000"/>
                          </a:solidFill>
                          <a:effectLst/>
                          <a:latin typeface="+mn-lt"/>
                        </a:rPr>
                        <a:t>4.528**</a:t>
                      </a:r>
                      <a:endParaRPr lang="en-US" sz="2000" b="0" i="0" u="none" strike="noStrike">
                        <a:solidFill>
                          <a:srgbClr val="000000"/>
                        </a:solidFill>
                        <a:effectLst/>
                        <a:latin typeface="+mn-lt"/>
                      </a:endParaRPr>
                    </a:p>
                  </a:txBody>
                  <a:tcPr marL="9525" marR="9525" marT="9525" marB="0" anchor="b"/>
                </a:tc>
                <a:tc>
                  <a:txBody>
                    <a:bodyPr/>
                    <a:lstStyle/>
                    <a:p>
                      <a:pPr algn="l" fontAlgn="b"/>
                      <a:r>
                        <a:rPr lang="en-US" sz="2000" b="0" u="none" strike="noStrike">
                          <a:solidFill>
                            <a:srgbClr val="000000"/>
                          </a:solidFill>
                          <a:effectLst/>
                          <a:latin typeface="+mn-lt"/>
                        </a:rPr>
                        <a:t>0.0103</a:t>
                      </a:r>
                      <a:endParaRPr lang="en-US" sz="2000" b="0" i="0" u="none" strike="noStrike">
                        <a:solidFill>
                          <a:srgbClr val="000000"/>
                        </a:solidFill>
                        <a:effectLst/>
                        <a:latin typeface="+mn-lt"/>
                      </a:endParaRPr>
                    </a:p>
                  </a:txBody>
                  <a:tcPr marL="9525" marR="9525" marT="9525" marB="0" anchor="b"/>
                </a:tc>
                <a:tc>
                  <a:txBody>
                    <a:bodyPr/>
                    <a:lstStyle/>
                    <a:p>
                      <a:pPr algn="l" fontAlgn="b"/>
                      <a:r>
                        <a:rPr lang="en-US" sz="2000" b="0" u="none" strike="noStrike" dirty="0">
                          <a:solidFill>
                            <a:srgbClr val="000000"/>
                          </a:solidFill>
                          <a:effectLst/>
                          <a:latin typeface="+mn-lt"/>
                        </a:rPr>
                        <a:t>0.00536</a:t>
                      </a:r>
                      <a:endParaRPr lang="en-US" sz="20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373226548"/>
                  </a:ext>
                </a:extLst>
              </a:tr>
              <a:tr h="331215">
                <a:tc>
                  <a:txBody>
                    <a:bodyPr/>
                    <a:lstStyle/>
                    <a:p>
                      <a:pPr algn="l" fontAlgn="b"/>
                      <a:r>
                        <a:rPr lang="en-US" sz="2000" b="1" u="none" strike="noStrike">
                          <a:solidFill>
                            <a:schemeClr val="bg1"/>
                          </a:solidFill>
                          <a:effectLst/>
                          <a:latin typeface="+mn-lt"/>
                        </a:rPr>
                        <a:t>Non-EU Border Open</a:t>
                      </a:r>
                      <a:endParaRPr lang="en-US" sz="2000" b="1" i="0" u="none" strike="noStrike">
                        <a:solidFill>
                          <a:schemeClr val="bg1"/>
                        </a:solidFill>
                        <a:effectLst/>
                        <a:latin typeface="+mn-lt"/>
                      </a:endParaRPr>
                    </a:p>
                  </a:txBody>
                  <a:tcPr marL="9525" marR="9525" marT="9525" marB="0" anchor="b"/>
                </a:tc>
                <a:tc>
                  <a:txBody>
                    <a:bodyPr/>
                    <a:lstStyle/>
                    <a:p>
                      <a:pPr algn="l" fontAlgn="b"/>
                      <a:r>
                        <a:rPr lang="en-US" sz="2000" b="0" u="none" strike="noStrike">
                          <a:solidFill>
                            <a:srgbClr val="000000"/>
                          </a:solidFill>
                          <a:effectLst/>
                          <a:latin typeface="+mn-lt"/>
                        </a:rPr>
                        <a:t>-6.766*</a:t>
                      </a:r>
                      <a:endParaRPr lang="en-US" sz="2000" b="0" i="0" u="none" strike="noStrike">
                        <a:solidFill>
                          <a:srgbClr val="000000"/>
                        </a:solidFill>
                        <a:effectLst/>
                        <a:latin typeface="+mn-lt"/>
                      </a:endParaRPr>
                    </a:p>
                  </a:txBody>
                  <a:tcPr marL="9525" marR="9525" marT="9525" marB="0" anchor="b"/>
                </a:tc>
                <a:tc>
                  <a:txBody>
                    <a:bodyPr/>
                    <a:lstStyle/>
                    <a:p>
                      <a:pPr algn="l" fontAlgn="b"/>
                      <a:r>
                        <a:rPr lang="en-US" sz="2000" b="0" u="none" strike="noStrike">
                          <a:solidFill>
                            <a:srgbClr val="000000"/>
                          </a:solidFill>
                          <a:effectLst/>
                          <a:latin typeface="+mn-lt"/>
                        </a:rPr>
                        <a:t>-7.371*</a:t>
                      </a:r>
                      <a:endParaRPr lang="en-US" sz="2000" b="0" i="0" u="none" strike="noStrike">
                        <a:solidFill>
                          <a:srgbClr val="000000"/>
                        </a:solidFill>
                        <a:effectLst/>
                        <a:latin typeface="+mn-lt"/>
                      </a:endParaRPr>
                    </a:p>
                  </a:txBody>
                  <a:tcPr marL="9525" marR="9525" marT="9525" marB="0" anchor="b"/>
                </a:tc>
                <a:tc>
                  <a:txBody>
                    <a:bodyPr/>
                    <a:lstStyle/>
                    <a:p>
                      <a:pPr algn="l" fontAlgn="b"/>
                      <a:r>
                        <a:rPr lang="en-US" sz="2000" b="0" u="none" strike="noStrike">
                          <a:solidFill>
                            <a:srgbClr val="000000"/>
                          </a:solidFill>
                          <a:effectLst/>
                          <a:latin typeface="+mn-lt"/>
                        </a:rPr>
                        <a:t>-1.110*</a:t>
                      </a:r>
                      <a:endParaRPr lang="en-US" sz="2000" b="0" i="0" u="none" strike="noStrike">
                        <a:solidFill>
                          <a:srgbClr val="000000"/>
                        </a:solidFill>
                        <a:effectLst/>
                        <a:latin typeface="+mn-lt"/>
                      </a:endParaRPr>
                    </a:p>
                  </a:txBody>
                  <a:tcPr marL="9525" marR="9525" marT="9525" marB="0" anchor="b"/>
                </a:tc>
                <a:tc>
                  <a:txBody>
                    <a:bodyPr/>
                    <a:lstStyle/>
                    <a:p>
                      <a:pPr algn="l" fontAlgn="b"/>
                      <a:r>
                        <a:rPr lang="en-US" sz="2000" b="0" u="none" strike="noStrike" dirty="0">
                          <a:solidFill>
                            <a:srgbClr val="000000"/>
                          </a:solidFill>
                          <a:effectLst/>
                          <a:latin typeface="+mn-lt"/>
                        </a:rPr>
                        <a:t>-1.110*</a:t>
                      </a:r>
                      <a:endParaRPr lang="en-US" sz="20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627976306"/>
                  </a:ext>
                </a:extLst>
              </a:tr>
              <a:tr h="331215">
                <a:tc>
                  <a:txBody>
                    <a:bodyPr/>
                    <a:lstStyle/>
                    <a:p>
                      <a:pPr algn="l" fontAlgn="b"/>
                      <a:r>
                        <a:rPr lang="en-US" sz="2000" b="1" u="none" strike="noStrike">
                          <a:solidFill>
                            <a:schemeClr val="bg1"/>
                          </a:solidFill>
                          <a:effectLst/>
                          <a:latin typeface="+mn-lt"/>
                        </a:rPr>
                        <a:t>Walking Volume</a:t>
                      </a:r>
                      <a:endParaRPr lang="en-US" sz="2000" b="1" i="0" u="none" strike="noStrike">
                        <a:solidFill>
                          <a:schemeClr val="bg1"/>
                        </a:solidFill>
                        <a:effectLst/>
                        <a:latin typeface="+mn-lt"/>
                      </a:endParaRPr>
                    </a:p>
                  </a:txBody>
                  <a:tcPr marL="9525" marR="9525" marT="9525" marB="0" anchor="b"/>
                </a:tc>
                <a:tc>
                  <a:txBody>
                    <a:bodyPr/>
                    <a:lstStyle/>
                    <a:p>
                      <a:pPr algn="l" fontAlgn="b"/>
                      <a:r>
                        <a:rPr lang="en-US" sz="2000" b="0" u="none" strike="noStrike">
                          <a:solidFill>
                            <a:srgbClr val="000000"/>
                          </a:solidFill>
                          <a:effectLst/>
                          <a:latin typeface="+mn-lt"/>
                        </a:rPr>
                        <a:t>3.695***</a:t>
                      </a:r>
                      <a:endParaRPr lang="en-US" sz="2000" b="0" i="0" u="none" strike="noStrike">
                        <a:solidFill>
                          <a:srgbClr val="000000"/>
                        </a:solidFill>
                        <a:effectLst/>
                        <a:latin typeface="+mn-lt"/>
                      </a:endParaRPr>
                    </a:p>
                  </a:txBody>
                  <a:tcPr marL="9525" marR="9525" marT="9525" marB="0" anchor="b"/>
                </a:tc>
                <a:tc>
                  <a:txBody>
                    <a:bodyPr/>
                    <a:lstStyle/>
                    <a:p>
                      <a:pPr algn="l" fontAlgn="b"/>
                      <a:r>
                        <a:rPr lang="en-US" sz="2000" b="0" u="none" strike="noStrike">
                          <a:solidFill>
                            <a:srgbClr val="000000"/>
                          </a:solidFill>
                          <a:effectLst/>
                          <a:latin typeface="+mn-lt"/>
                        </a:rPr>
                        <a:t>4.939***</a:t>
                      </a:r>
                      <a:endParaRPr lang="en-US" sz="2000" b="0" i="0" u="none" strike="noStrike">
                        <a:solidFill>
                          <a:srgbClr val="000000"/>
                        </a:solidFill>
                        <a:effectLst/>
                        <a:latin typeface="+mn-lt"/>
                      </a:endParaRPr>
                    </a:p>
                  </a:txBody>
                  <a:tcPr marL="9525" marR="9525" marT="9525" marB="0" anchor="b"/>
                </a:tc>
                <a:tc>
                  <a:txBody>
                    <a:bodyPr/>
                    <a:lstStyle/>
                    <a:p>
                      <a:pPr algn="l" fontAlgn="b"/>
                      <a:r>
                        <a:rPr lang="en-US" sz="2000" b="0" u="none" strike="noStrike">
                          <a:solidFill>
                            <a:srgbClr val="000000"/>
                          </a:solidFill>
                          <a:effectLst/>
                          <a:latin typeface="+mn-lt"/>
                        </a:rPr>
                        <a:t>0.222</a:t>
                      </a:r>
                      <a:endParaRPr lang="en-US" sz="2000" b="0" i="0" u="none" strike="noStrike">
                        <a:solidFill>
                          <a:srgbClr val="000000"/>
                        </a:solidFill>
                        <a:effectLst/>
                        <a:latin typeface="+mn-lt"/>
                      </a:endParaRPr>
                    </a:p>
                  </a:txBody>
                  <a:tcPr marL="9525" marR="9525" marT="9525" marB="0" anchor="b"/>
                </a:tc>
                <a:tc>
                  <a:txBody>
                    <a:bodyPr/>
                    <a:lstStyle/>
                    <a:p>
                      <a:pPr algn="l" fontAlgn="b"/>
                      <a:r>
                        <a:rPr lang="en-US" sz="2000" b="0" u="none" strike="noStrike" dirty="0">
                          <a:solidFill>
                            <a:srgbClr val="000000"/>
                          </a:solidFill>
                          <a:effectLst/>
                          <a:latin typeface="+mn-lt"/>
                        </a:rPr>
                        <a:t>0.222</a:t>
                      </a:r>
                      <a:endParaRPr lang="en-US" sz="20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423351580"/>
                  </a:ext>
                </a:extLst>
              </a:tr>
              <a:tr h="331215">
                <a:tc>
                  <a:txBody>
                    <a:bodyPr/>
                    <a:lstStyle/>
                    <a:p>
                      <a:pPr algn="l" fontAlgn="b"/>
                      <a:r>
                        <a:rPr lang="en-US" sz="2000" b="1" u="none" strike="noStrike">
                          <a:solidFill>
                            <a:schemeClr val="bg1"/>
                          </a:solidFill>
                          <a:effectLst/>
                          <a:latin typeface="+mn-lt"/>
                        </a:rPr>
                        <a:t>Employment Rate</a:t>
                      </a:r>
                      <a:endParaRPr lang="en-US" sz="2000" b="1" i="0" u="none" strike="noStrike">
                        <a:solidFill>
                          <a:schemeClr val="bg1"/>
                        </a:solidFill>
                        <a:effectLst/>
                        <a:latin typeface="+mn-lt"/>
                      </a:endParaRPr>
                    </a:p>
                  </a:txBody>
                  <a:tcPr marL="9525" marR="9525" marT="9525" marB="0" anchor="b"/>
                </a:tc>
                <a:tc>
                  <a:txBody>
                    <a:bodyPr/>
                    <a:lstStyle/>
                    <a:p>
                      <a:pPr algn="l" fontAlgn="b"/>
                      <a:r>
                        <a:rPr lang="en-US" sz="2000" b="0" u="none" strike="noStrike">
                          <a:solidFill>
                            <a:srgbClr val="000000"/>
                          </a:solidFill>
                          <a:effectLst/>
                          <a:latin typeface="+mn-lt"/>
                        </a:rPr>
                        <a:t>0.865*</a:t>
                      </a:r>
                      <a:endParaRPr lang="en-US" sz="2000" b="0" i="0" u="none" strike="noStrike">
                        <a:solidFill>
                          <a:srgbClr val="000000"/>
                        </a:solidFill>
                        <a:effectLst/>
                        <a:latin typeface="+mn-lt"/>
                      </a:endParaRPr>
                    </a:p>
                  </a:txBody>
                  <a:tcPr marL="9525" marR="9525" marT="9525" marB="0" anchor="b"/>
                </a:tc>
                <a:tc>
                  <a:txBody>
                    <a:bodyPr/>
                    <a:lstStyle/>
                    <a:p>
                      <a:pPr algn="l" fontAlgn="b"/>
                      <a:r>
                        <a:rPr lang="en-US" sz="2000" b="0" u="none" strike="noStrike">
                          <a:solidFill>
                            <a:srgbClr val="000000"/>
                          </a:solidFill>
                          <a:effectLst/>
                          <a:latin typeface="+mn-lt"/>
                        </a:rPr>
                        <a:t>1.380***</a:t>
                      </a:r>
                      <a:endParaRPr lang="en-US" sz="2000" b="0" i="0" u="none" strike="noStrike">
                        <a:solidFill>
                          <a:srgbClr val="000000"/>
                        </a:solidFill>
                        <a:effectLst/>
                        <a:latin typeface="+mn-lt"/>
                      </a:endParaRPr>
                    </a:p>
                  </a:txBody>
                  <a:tcPr marL="9525" marR="9525" marT="9525" marB="0" anchor="b"/>
                </a:tc>
                <a:tc>
                  <a:txBody>
                    <a:bodyPr/>
                    <a:lstStyle/>
                    <a:p>
                      <a:pPr algn="l" fontAlgn="b"/>
                      <a:r>
                        <a:rPr lang="en-US" sz="2000" b="0" u="none" strike="noStrike">
                          <a:solidFill>
                            <a:srgbClr val="000000"/>
                          </a:solidFill>
                          <a:effectLst/>
                          <a:latin typeface="+mn-lt"/>
                        </a:rPr>
                        <a:t>0.105</a:t>
                      </a:r>
                      <a:endParaRPr lang="en-US" sz="2000" b="0" i="0" u="none" strike="noStrike">
                        <a:solidFill>
                          <a:srgbClr val="000000"/>
                        </a:solidFill>
                        <a:effectLst/>
                        <a:latin typeface="+mn-lt"/>
                      </a:endParaRPr>
                    </a:p>
                  </a:txBody>
                  <a:tcPr marL="9525" marR="9525" marT="9525" marB="0" anchor="b"/>
                </a:tc>
                <a:tc>
                  <a:txBody>
                    <a:bodyPr/>
                    <a:lstStyle/>
                    <a:p>
                      <a:pPr algn="l" fontAlgn="b"/>
                      <a:r>
                        <a:rPr lang="en-US" sz="2000" b="0" u="none" strike="noStrike" dirty="0">
                          <a:solidFill>
                            <a:srgbClr val="000000"/>
                          </a:solidFill>
                          <a:effectLst/>
                          <a:latin typeface="+mn-lt"/>
                        </a:rPr>
                        <a:t>0.107</a:t>
                      </a:r>
                      <a:endParaRPr lang="en-US" sz="20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596052551"/>
                  </a:ext>
                </a:extLst>
              </a:tr>
              <a:tr h="331215">
                <a:tc>
                  <a:txBody>
                    <a:bodyPr/>
                    <a:lstStyle/>
                    <a:p>
                      <a:pPr algn="l" fontAlgn="b"/>
                      <a:r>
                        <a:rPr lang="en-US" sz="2000" b="1" u="none" strike="noStrike">
                          <a:solidFill>
                            <a:schemeClr val="bg1"/>
                          </a:solidFill>
                          <a:effectLst/>
                          <a:latin typeface="+mn-lt"/>
                        </a:rPr>
                        <a:t>Average Price (PLN Real)</a:t>
                      </a:r>
                      <a:endParaRPr lang="en-US" sz="2000" b="1" i="0" u="none" strike="noStrike">
                        <a:solidFill>
                          <a:schemeClr val="bg1"/>
                        </a:solidFill>
                        <a:effectLst/>
                        <a:latin typeface="+mn-lt"/>
                      </a:endParaRPr>
                    </a:p>
                  </a:txBody>
                  <a:tcPr marL="9525" marR="9525" marT="9525" marB="0" anchor="b"/>
                </a:tc>
                <a:tc>
                  <a:txBody>
                    <a:bodyPr/>
                    <a:lstStyle/>
                    <a:p>
                      <a:pPr algn="l" fontAlgn="b"/>
                      <a:endParaRPr lang="en-US" sz="2000" b="0" i="0" u="none" strike="noStrike">
                        <a:solidFill>
                          <a:srgbClr val="000000"/>
                        </a:solidFill>
                        <a:effectLst/>
                        <a:latin typeface="+mn-lt"/>
                      </a:endParaRPr>
                    </a:p>
                  </a:txBody>
                  <a:tcPr marL="9525" marR="9525" marT="9525" marB="0" anchor="b"/>
                </a:tc>
                <a:tc>
                  <a:txBody>
                    <a:bodyPr/>
                    <a:lstStyle/>
                    <a:p>
                      <a:pPr algn="l" fontAlgn="b"/>
                      <a:r>
                        <a:rPr lang="en-US" sz="2000" b="0" u="none" strike="noStrike">
                          <a:solidFill>
                            <a:srgbClr val="000000"/>
                          </a:solidFill>
                          <a:effectLst/>
                          <a:latin typeface="+mn-lt"/>
                        </a:rPr>
                        <a:t>-7.594***</a:t>
                      </a:r>
                      <a:endParaRPr lang="en-US" sz="2000" b="0" i="0" u="none" strike="noStrike">
                        <a:solidFill>
                          <a:srgbClr val="000000"/>
                        </a:solidFill>
                        <a:effectLst/>
                        <a:latin typeface="+mn-lt"/>
                      </a:endParaRPr>
                    </a:p>
                  </a:txBody>
                  <a:tcPr marL="9525" marR="9525" marT="9525" marB="0" anchor="b"/>
                </a:tc>
                <a:tc>
                  <a:txBody>
                    <a:bodyPr/>
                    <a:lstStyle/>
                    <a:p>
                      <a:pPr algn="l" fontAlgn="b"/>
                      <a:endParaRPr lang="en-US" sz="2000" b="0" i="0" u="none" strike="noStrike">
                        <a:solidFill>
                          <a:srgbClr val="000000"/>
                        </a:solidFill>
                        <a:effectLst/>
                        <a:latin typeface="+mn-lt"/>
                      </a:endParaRPr>
                    </a:p>
                  </a:txBody>
                  <a:tcPr marL="9525" marR="9525" marT="9525" marB="0" anchor="b"/>
                </a:tc>
                <a:tc>
                  <a:txBody>
                    <a:bodyPr/>
                    <a:lstStyle/>
                    <a:p>
                      <a:pPr algn="l" fontAlgn="b"/>
                      <a:r>
                        <a:rPr lang="en-US" sz="2000" b="0" u="none" strike="noStrike" dirty="0">
                          <a:solidFill>
                            <a:srgbClr val="000000"/>
                          </a:solidFill>
                          <a:effectLst/>
                          <a:latin typeface="+mn-lt"/>
                        </a:rPr>
                        <a:t>-0.118</a:t>
                      </a:r>
                      <a:endParaRPr lang="en-US" sz="20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4083614824"/>
                  </a:ext>
                </a:extLst>
              </a:tr>
              <a:tr h="331215">
                <a:tc>
                  <a:txBody>
                    <a:bodyPr/>
                    <a:lstStyle/>
                    <a:p>
                      <a:pPr algn="l" fontAlgn="b"/>
                      <a:r>
                        <a:rPr lang="en-US" sz="2000" b="1" u="none" strike="noStrike">
                          <a:solidFill>
                            <a:schemeClr val="bg1"/>
                          </a:solidFill>
                          <a:effectLst/>
                          <a:latin typeface="+mn-lt"/>
                        </a:rPr>
                        <a:t>Constant</a:t>
                      </a:r>
                      <a:endParaRPr lang="en-US" sz="2000" b="1" i="0" u="none" strike="noStrike">
                        <a:solidFill>
                          <a:schemeClr val="bg1"/>
                        </a:solidFill>
                        <a:effectLst/>
                        <a:latin typeface="+mn-lt"/>
                      </a:endParaRPr>
                    </a:p>
                  </a:txBody>
                  <a:tcPr marL="9525" marR="9525" marT="9525" marB="0" anchor="b"/>
                </a:tc>
                <a:tc>
                  <a:txBody>
                    <a:bodyPr/>
                    <a:lstStyle/>
                    <a:p>
                      <a:pPr algn="l" fontAlgn="b"/>
                      <a:r>
                        <a:rPr lang="en-US" sz="2000" b="0" u="none" strike="noStrike">
                          <a:solidFill>
                            <a:srgbClr val="000000"/>
                          </a:solidFill>
                          <a:effectLst/>
                          <a:latin typeface="+mn-lt"/>
                        </a:rPr>
                        <a:t>-15.29</a:t>
                      </a:r>
                      <a:endParaRPr lang="en-US" sz="2000" b="0" i="0" u="none" strike="noStrike">
                        <a:solidFill>
                          <a:srgbClr val="000000"/>
                        </a:solidFill>
                        <a:effectLst/>
                        <a:latin typeface="+mn-lt"/>
                      </a:endParaRPr>
                    </a:p>
                  </a:txBody>
                  <a:tcPr marL="9525" marR="9525" marT="9525" marB="0" anchor="b"/>
                </a:tc>
                <a:tc>
                  <a:txBody>
                    <a:bodyPr/>
                    <a:lstStyle/>
                    <a:p>
                      <a:pPr algn="l" fontAlgn="b"/>
                      <a:r>
                        <a:rPr lang="en-US" sz="2000" b="0" u="none" strike="noStrike">
                          <a:solidFill>
                            <a:srgbClr val="000000"/>
                          </a:solidFill>
                          <a:effectLst/>
                          <a:latin typeface="+mn-lt"/>
                        </a:rPr>
                        <a:t>154.1</a:t>
                      </a:r>
                      <a:endParaRPr lang="en-US" sz="2000" b="0" i="0" u="none" strike="noStrike">
                        <a:solidFill>
                          <a:srgbClr val="000000"/>
                        </a:solidFill>
                        <a:effectLst/>
                        <a:latin typeface="+mn-lt"/>
                      </a:endParaRPr>
                    </a:p>
                  </a:txBody>
                  <a:tcPr marL="9525" marR="9525" marT="9525" marB="0" anchor="b"/>
                </a:tc>
                <a:tc>
                  <a:txBody>
                    <a:bodyPr/>
                    <a:lstStyle/>
                    <a:p>
                      <a:pPr algn="l" fontAlgn="b"/>
                      <a:r>
                        <a:rPr lang="en-US" sz="2000" b="0" u="none" strike="noStrike">
                          <a:solidFill>
                            <a:srgbClr val="000000"/>
                          </a:solidFill>
                          <a:effectLst/>
                          <a:latin typeface="+mn-lt"/>
                        </a:rPr>
                        <a:t>13.38</a:t>
                      </a:r>
                      <a:endParaRPr lang="en-US" sz="2000" b="0" i="0" u="none" strike="noStrike">
                        <a:solidFill>
                          <a:srgbClr val="000000"/>
                        </a:solidFill>
                        <a:effectLst/>
                        <a:latin typeface="+mn-lt"/>
                      </a:endParaRPr>
                    </a:p>
                  </a:txBody>
                  <a:tcPr marL="9525" marR="9525" marT="9525" marB="0" anchor="b"/>
                </a:tc>
                <a:tc>
                  <a:txBody>
                    <a:bodyPr/>
                    <a:lstStyle/>
                    <a:p>
                      <a:pPr algn="l" fontAlgn="b"/>
                      <a:r>
                        <a:rPr lang="en-US" sz="2000" b="0" u="none" strike="noStrike" dirty="0">
                          <a:solidFill>
                            <a:srgbClr val="000000"/>
                          </a:solidFill>
                          <a:effectLst/>
                          <a:latin typeface="+mn-lt"/>
                        </a:rPr>
                        <a:t>13.64</a:t>
                      </a:r>
                      <a:endParaRPr lang="en-US" sz="20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640043564"/>
                  </a:ext>
                </a:extLst>
              </a:tr>
              <a:tr h="331215">
                <a:tc>
                  <a:txBody>
                    <a:bodyPr/>
                    <a:lstStyle/>
                    <a:p>
                      <a:pPr algn="l" fontAlgn="b"/>
                      <a:r>
                        <a:rPr lang="en-US" sz="2000" b="1" u="none" strike="noStrike">
                          <a:solidFill>
                            <a:schemeClr val="bg1"/>
                          </a:solidFill>
                          <a:effectLst/>
                          <a:latin typeface="+mn-lt"/>
                        </a:rPr>
                        <a:t>Mean Menthol Ban Effect Size</a:t>
                      </a:r>
                      <a:endParaRPr lang="en-US" sz="2000" b="1" i="0" u="none" strike="noStrike">
                        <a:solidFill>
                          <a:schemeClr val="bg1"/>
                        </a:solidFill>
                        <a:effectLst/>
                        <a:latin typeface="+mn-lt"/>
                      </a:endParaRPr>
                    </a:p>
                  </a:txBody>
                  <a:tcPr marL="9525" marR="9525" marT="9525" marB="0" anchor="b">
                    <a:solidFill>
                      <a:schemeClr val="accent1"/>
                    </a:solidFill>
                  </a:tcPr>
                </a:tc>
                <a:tc>
                  <a:txBody>
                    <a:bodyPr/>
                    <a:lstStyle/>
                    <a:p>
                      <a:pPr algn="l" fontAlgn="b"/>
                      <a:r>
                        <a:rPr lang="en-US" sz="2000" b="0" u="none" strike="noStrike" dirty="0">
                          <a:solidFill>
                            <a:schemeClr val="bg1"/>
                          </a:solidFill>
                          <a:effectLst/>
                          <a:latin typeface="+mn-lt"/>
                        </a:rPr>
                        <a:t>-2.15</a:t>
                      </a:r>
                      <a:endParaRPr lang="en-US" sz="2000" b="0" i="0" u="none" strike="noStrike" dirty="0">
                        <a:solidFill>
                          <a:schemeClr val="bg1"/>
                        </a:solidFill>
                        <a:effectLst/>
                        <a:latin typeface="+mn-lt"/>
                      </a:endParaRPr>
                    </a:p>
                  </a:txBody>
                  <a:tcPr marL="9525" marR="9525" marT="9525" marB="0" anchor="b">
                    <a:solidFill>
                      <a:schemeClr val="accent1"/>
                    </a:solidFill>
                  </a:tcPr>
                </a:tc>
                <a:tc>
                  <a:txBody>
                    <a:bodyPr/>
                    <a:lstStyle/>
                    <a:p>
                      <a:pPr algn="l" fontAlgn="b"/>
                      <a:r>
                        <a:rPr lang="en-US" sz="2000" b="0" u="none" strike="noStrike" dirty="0">
                          <a:solidFill>
                            <a:schemeClr val="bg1"/>
                          </a:solidFill>
                          <a:effectLst/>
                          <a:latin typeface="+mn-lt"/>
                        </a:rPr>
                        <a:t>-1.032</a:t>
                      </a:r>
                      <a:endParaRPr lang="en-US" sz="2000" b="0" i="0" u="none" strike="noStrike" dirty="0">
                        <a:solidFill>
                          <a:schemeClr val="bg1"/>
                        </a:solidFill>
                        <a:effectLst/>
                        <a:latin typeface="+mn-lt"/>
                      </a:endParaRPr>
                    </a:p>
                  </a:txBody>
                  <a:tcPr marL="9525" marR="9525" marT="9525" marB="0" anchor="b">
                    <a:solidFill>
                      <a:schemeClr val="accent1"/>
                    </a:solidFill>
                  </a:tcPr>
                </a:tc>
                <a:tc>
                  <a:txBody>
                    <a:bodyPr/>
                    <a:lstStyle/>
                    <a:p>
                      <a:pPr algn="l" fontAlgn="b"/>
                      <a:r>
                        <a:rPr lang="en-US" sz="2000" b="0" u="none" strike="noStrike" dirty="0">
                          <a:solidFill>
                            <a:schemeClr val="bg1"/>
                          </a:solidFill>
                          <a:effectLst/>
                          <a:latin typeface="+mn-lt"/>
                        </a:rPr>
                        <a:t>0.0272</a:t>
                      </a:r>
                      <a:endParaRPr lang="en-US" sz="2000" b="0" i="0" u="none" strike="noStrike" dirty="0">
                        <a:solidFill>
                          <a:schemeClr val="bg1"/>
                        </a:solidFill>
                        <a:effectLst/>
                        <a:latin typeface="+mn-lt"/>
                      </a:endParaRPr>
                    </a:p>
                  </a:txBody>
                  <a:tcPr marL="9525" marR="9525" marT="9525" marB="0" anchor="b">
                    <a:solidFill>
                      <a:schemeClr val="accent1"/>
                    </a:solidFill>
                  </a:tcPr>
                </a:tc>
                <a:tc>
                  <a:txBody>
                    <a:bodyPr/>
                    <a:lstStyle/>
                    <a:p>
                      <a:pPr algn="l" fontAlgn="b"/>
                      <a:r>
                        <a:rPr lang="en-US" sz="2000" b="0" u="none" strike="noStrike" dirty="0">
                          <a:solidFill>
                            <a:schemeClr val="bg1"/>
                          </a:solidFill>
                          <a:effectLst/>
                          <a:latin typeface="+mn-lt"/>
                        </a:rPr>
                        <a:t>0.0326</a:t>
                      </a:r>
                      <a:endParaRPr lang="en-US" sz="2000" b="0" i="0" u="none" strike="noStrike" dirty="0">
                        <a:solidFill>
                          <a:schemeClr val="bg1"/>
                        </a:solidFill>
                        <a:effectLst/>
                        <a:latin typeface="+mn-lt"/>
                      </a:endParaRPr>
                    </a:p>
                  </a:txBody>
                  <a:tcPr marL="9525" marR="9525" marT="9525" marB="0" anchor="b">
                    <a:solidFill>
                      <a:schemeClr val="accent1"/>
                    </a:solidFill>
                  </a:tcPr>
                </a:tc>
                <a:extLst>
                  <a:ext uri="{0D108BD9-81ED-4DB2-BD59-A6C34878D82A}">
                    <a16:rowId xmlns:a16="http://schemas.microsoft.com/office/drawing/2014/main" val="3443280484"/>
                  </a:ext>
                </a:extLst>
              </a:tr>
              <a:tr h="331215">
                <a:tc>
                  <a:txBody>
                    <a:bodyPr/>
                    <a:lstStyle/>
                    <a:p>
                      <a:pPr algn="l" fontAlgn="b"/>
                      <a:r>
                        <a:rPr lang="en-US" sz="2000" b="1" u="none" strike="noStrike" dirty="0">
                          <a:solidFill>
                            <a:schemeClr val="bg1"/>
                          </a:solidFill>
                          <a:effectLst/>
                          <a:latin typeface="+mn-lt"/>
                        </a:rPr>
                        <a:t>Mean Menthol Ban Effect P-Value</a:t>
                      </a:r>
                      <a:endParaRPr lang="en-US" sz="2000" b="1" i="0" u="none" strike="noStrike" dirty="0">
                        <a:solidFill>
                          <a:schemeClr val="bg1"/>
                        </a:solidFill>
                        <a:effectLst/>
                        <a:latin typeface="+mn-lt"/>
                      </a:endParaRPr>
                    </a:p>
                  </a:txBody>
                  <a:tcPr marL="9525" marR="9525" marT="9525" marB="0" anchor="b">
                    <a:solidFill>
                      <a:schemeClr val="accent1"/>
                    </a:solidFill>
                  </a:tcPr>
                </a:tc>
                <a:tc>
                  <a:txBody>
                    <a:bodyPr/>
                    <a:lstStyle/>
                    <a:p>
                      <a:pPr algn="l" fontAlgn="b"/>
                      <a:r>
                        <a:rPr lang="en-US" sz="2000" b="0" u="none" strike="noStrike">
                          <a:solidFill>
                            <a:schemeClr val="bg1"/>
                          </a:solidFill>
                          <a:effectLst/>
                          <a:latin typeface="+mn-lt"/>
                        </a:rPr>
                        <a:t>0.199</a:t>
                      </a:r>
                      <a:endParaRPr lang="en-US" sz="2000" b="0" i="0" u="none" strike="noStrike">
                        <a:solidFill>
                          <a:schemeClr val="bg1"/>
                        </a:solidFill>
                        <a:effectLst/>
                        <a:latin typeface="+mn-lt"/>
                      </a:endParaRPr>
                    </a:p>
                  </a:txBody>
                  <a:tcPr marL="9525" marR="9525" marT="9525" marB="0" anchor="b">
                    <a:solidFill>
                      <a:schemeClr val="accent1"/>
                    </a:solidFill>
                  </a:tcPr>
                </a:tc>
                <a:tc>
                  <a:txBody>
                    <a:bodyPr/>
                    <a:lstStyle/>
                    <a:p>
                      <a:pPr algn="l" fontAlgn="b"/>
                      <a:r>
                        <a:rPr lang="en-US" sz="2000" b="0" u="none" strike="noStrike">
                          <a:solidFill>
                            <a:schemeClr val="bg1"/>
                          </a:solidFill>
                          <a:effectLst/>
                          <a:latin typeface="+mn-lt"/>
                        </a:rPr>
                        <a:t>0.561</a:t>
                      </a:r>
                      <a:endParaRPr lang="en-US" sz="2000" b="0" i="0" u="none" strike="noStrike">
                        <a:solidFill>
                          <a:schemeClr val="bg1"/>
                        </a:solidFill>
                        <a:effectLst/>
                        <a:latin typeface="+mn-lt"/>
                      </a:endParaRPr>
                    </a:p>
                  </a:txBody>
                  <a:tcPr marL="9525" marR="9525" marT="9525" marB="0" anchor="b">
                    <a:solidFill>
                      <a:schemeClr val="accent1"/>
                    </a:solidFill>
                  </a:tcPr>
                </a:tc>
                <a:tc>
                  <a:txBody>
                    <a:bodyPr/>
                    <a:lstStyle/>
                    <a:p>
                      <a:pPr algn="l" fontAlgn="b"/>
                      <a:r>
                        <a:rPr lang="en-US" sz="2000" b="0" u="none" strike="noStrike">
                          <a:solidFill>
                            <a:schemeClr val="bg1"/>
                          </a:solidFill>
                          <a:effectLst/>
                          <a:latin typeface="+mn-lt"/>
                        </a:rPr>
                        <a:t>0.798</a:t>
                      </a:r>
                      <a:endParaRPr lang="en-US" sz="2000" b="0" i="0" u="none" strike="noStrike">
                        <a:solidFill>
                          <a:schemeClr val="bg1"/>
                        </a:solidFill>
                        <a:effectLst/>
                        <a:latin typeface="+mn-lt"/>
                      </a:endParaRPr>
                    </a:p>
                  </a:txBody>
                  <a:tcPr marL="9525" marR="9525" marT="9525" marB="0" anchor="b">
                    <a:solidFill>
                      <a:schemeClr val="accent1"/>
                    </a:solidFill>
                  </a:tcPr>
                </a:tc>
                <a:tc>
                  <a:txBody>
                    <a:bodyPr/>
                    <a:lstStyle/>
                    <a:p>
                      <a:pPr algn="l" fontAlgn="b"/>
                      <a:r>
                        <a:rPr lang="en-US" sz="2000" b="0" u="none" strike="noStrike" dirty="0">
                          <a:solidFill>
                            <a:schemeClr val="bg1"/>
                          </a:solidFill>
                          <a:effectLst/>
                          <a:latin typeface="+mn-lt"/>
                        </a:rPr>
                        <a:t>0.841</a:t>
                      </a:r>
                      <a:endParaRPr lang="en-US" sz="2000" b="0" i="0" u="none" strike="noStrike" dirty="0">
                        <a:solidFill>
                          <a:schemeClr val="bg1"/>
                        </a:solidFill>
                        <a:effectLst/>
                        <a:latin typeface="+mn-lt"/>
                      </a:endParaRPr>
                    </a:p>
                  </a:txBody>
                  <a:tcPr marL="9525" marR="9525" marT="9525" marB="0" anchor="b">
                    <a:solidFill>
                      <a:schemeClr val="accent1"/>
                    </a:solidFill>
                  </a:tcPr>
                </a:tc>
                <a:extLst>
                  <a:ext uri="{0D108BD9-81ED-4DB2-BD59-A6C34878D82A}">
                    <a16:rowId xmlns:a16="http://schemas.microsoft.com/office/drawing/2014/main" val="3706334207"/>
                  </a:ext>
                </a:extLst>
              </a:tr>
            </a:tbl>
          </a:graphicData>
        </a:graphic>
      </p:graphicFrame>
      <p:sp>
        <p:nvSpPr>
          <p:cNvPr id="12" name="TextBox 11">
            <a:extLst>
              <a:ext uri="{FF2B5EF4-FFF2-40B4-BE49-F238E27FC236}">
                <a16:creationId xmlns:a16="http://schemas.microsoft.com/office/drawing/2014/main" id="{FBF0C29C-730D-46EE-82B0-A977F4A46305}"/>
              </a:ext>
            </a:extLst>
          </p:cNvPr>
          <p:cNvSpPr txBox="1"/>
          <p:nvPr/>
        </p:nvSpPr>
        <p:spPr>
          <a:xfrm>
            <a:off x="0" y="6488668"/>
            <a:ext cx="6096000" cy="369332"/>
          </a:xfrm>
          <a:prstGeom prst="rect">
            <a:avLst/>
          </a:prstGeom>
          <a:noFill/>
        </p:spPr>
        <p:txBody>
          <a:bodyPr wrap="square">
            <a:spAutoFit/>
          </a:bodyPr>
          <a:lstStyle/>
          <a:p>
            <a:r>
              <a:rPr lang="en-US" sz="1800" baseline="30000" dirty="0">
                <a:effectLst/>
                <a:ea typeface="Calibri" panose="020F0502020204030204" pitchFamily="34" charset="0"/>
              </a:rPr>
              <a:t>*</a:t>
            </a:r>
            <a:r>
              <a:rPr lang="en-US" sz="1800" dirty="0">
                <a:effectLst/>
                <a:ea typeface="Calibri" panose="020F0502020204030204" pitchFamily="34" charset="0"/>
              </a:rPr>
              <a:t> </a:t>
            </a:r>
            <a:r>
              <a:rPr lang="en-US" sz="1800" i="1" dirty="0">
                <a:effectLst/>
                <a:ea typeface="Calibri" panose="020F0502020204030204" pitchFamily="34" charset="0"/>
              </a:rPr>
              <a:t>p</a:t>
            </a:r>
            <a:r>
              <a:rPr lang="en-US" sz="1800" dirty="0">
                <a:effectLst/>
                <a:ea typeface="Calibri" panose="020F0502020204030204" pitchFamily="34" charset="0"/>
              </a:rPr>
              <a:t> &lt; 0.05, </a:t>
            </a:r>
            <a:r>
              <a:rPr lang="en-US" sz="1800" baseline="30000" dirty="0">
                <a:effectLst/>
                <a:ea typeface="Calibri" panose="020F0502020204030204" pitchFamily="34" charset="0"/>
              </a:rPr>
              <a:t>**</a:t>
            </a:r>
            <a:r>
              <a:rPr lang="en-US" sz="1800" dirty="0">
                <a:effectLst/>
                <a:ea typeface="Calibri" panose="020F0502020204030204" pitchFamily="34" charset="0"/>
              </a:rPr>
              <a:t> </a:t>
            </a:r>
            <a:r>
              <a:rPr lang="en-US" sz="1800" i="1" dirty="0">
                <a:effectLst/>
                <a:ea typeface="Calibri" panose="020F0502020204030204" pitchFamily="34" charset="0"/>
              </a:rPr>
              <a:t>p</a:t>
            </a:r>
            <a:r>
              <a:rPr lang="en-US" sz="1800" dirty="0">
                <a:effectLst/>
                <a:ea typeface="Calibri" panose="020F0502020204030204" pitchFamily="34" charset="0"/>
              </a:rPr>
              <a:t> &lt; 0.01, </a:t>
            </a:r>
            <a:r>
              <a:rPr lang="en-US" sz="1800" baseline="30000" dirty="0">
                <a:effectLst/>
                <a:ea typeface="Calibri" panose="020F0502020204030204" pitchFamily="34" charset="0"/>
              </a:rPr>
              <a:t>***</a:t>
            </a:r>
            <a:r>
              <a:rPr lang="en-US" sz="1800" dirty="0">
                <a:effectLst/>
                <a:ea typeface="Calibri" panose="020F0502020204030204" pitchFamily="34" charset="0"/>
              </a:rPr>
              <a:t> </a:t>
            </a:r>
            <a:r>
              <a:rPr lang="en-US" sz="1800" i="1" dirty="0">
                <a:effectLst/>
                <a:ea typeface="Calibri" panose="020F0502020204030204" pitchFamily="34" charset="0"/>
              </a:rPr>
              <a:t>p</a:t>
            </a:r>
            <a:r>
              <a:rPr lang="en-US" sz="1800" dirty="0">
                <a:effectLst/>
                <a:ea typeface="Calibri" panose="020F0502020204030204" pitchFamily="34" charset="0"/>
              </a:rPr>
              <a:t> &lt; 0.001</a:t>
            </a:r>
            <a:endParaRPr lang="en-US" dirty="0"/>
          </a:p>
        </p:txBody>
      </p:sp>
    </p:spTree>
    <p:extLst>
      <p:ext uri="{BB962C8B-B14F-4D97-AF65-F5344CB8AC3E}">
        <p14:creationId xmlns:p14="http://schemas.microsoft.com/office/powerpoint/2010/main" val="13433892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8A7BA06-2F8E-4315-917F-0106BC8252B7}"/>
              </a:ext>
            </a:extLst>
          </p:cNvPr>
          <p:cNvSpPr>
            <a:spLocks noGrp="1"/>
          </p:cNvSpPr>
          <p:nvPr>
            <p:ph type="title"/>
          </p:nvPr>
        </p:nvSpPr>
        <p:spPr>
          <a:xfrm>
            <a:off x="1024128" y="585216"/>
            <a:ext cx="3133581" cy="1499616"/>
          </a:xfrm>
        </p:spPr>
        <p:txBody>
          <a:bodyPr>
            <a:normAutofit/>
          </a:bodyPr>
          <a:lstStyle/>
          <a:p>
            <a:r>
              <a:rPr lang="en-US" sz="3700"/>
              <a:t>Change in Sales by Pre-Ban Menthol Share</a:t>
            </a:r>
          </a:p>
        </p:txBody>
      </p:sp>
      <p:sp>
        <p:nvSpPr>
          <p:cNvPr id="13" name="Content Placeholder 12">
            <a:extLst>
              <a:ext uri="{FF2B5EF4-FFF2-40B4-BE49-F238E27FC236}">
                <a16:creationId xmlns:a16="http://schemas.microsoft.com/office/drawing/2014/main" id="{2E857FA5-6B43-4F67-9830-C38E25A6A295}"/>
              </a:ext>
            </a:extLst>
          </p:cNvPr>
          <p:cNvSpPr>
            <a:spLocks noGrp="1"/>
          </p:cNvSpPr>
          <p:nvPr>
            <p:ph idx="1"/>
          </p:nvPr>
        </p:nvSpPr>
        <p:spPr>
          <a:xfrm>
            <a:off x="1024128" y="2286000"/>
            <a:ext cx="2879136" cy="3931920"/>
          </a:xfrm>
        </p:spPr>
        <p:txBody>
          <a:bodyPr>
            <a:normAutofit/>
          </a:bodyPr>
          <a:lstStyle/>
          <a:p>
            <a:r>
              <a:rPr lang="en-US" sz="2400" dirty="0"/>
              <a:t>Only Warsaw saw a significant decline in cigarette sales</a:t>
            </a:r>
          </a:p>
        </p:txBody>
      </p:sp>
      <p:pic>
        <p:nvPicPr>
          <p:cNvPr id="9" name="Content Placeholder 8" descr="Chart, line chart&#10;&#10;Description automatically generated">
            <a:extLst>
              <a:ext uri="{FF2B5EF4-FFF2-40B4-BE49-F238E27FC236}">
                <a16:creationId xmlns:a16="http://schemas.microsoft.com/office/drawing/2014/main" id="{EB86301F-282E-4729-A3C5-DE594FF082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3903264" y="857250"/>
            <a:ext cx="8061160" cy="5360670"/>
          </a:xfrm>
          <a:prstGeom prst="rect">
            <a:avLst/>
          </a:prstGeom>
          <a:noFill/>
        </p:spPr>
      </p:pic>
    </p:spTree>
    <p:extLst>
      <p:ext uri="{BB962C8B-B14F-4D97-AF65-F5344CB8AC3E}">
        <p14:creationId xmlns:p14="http://schemas.microsoft.com/office/powerpoint/2010/main" val="14619116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16">
            <a:extLst>
              <a:ext uri="{FF2B5EF4-FFF2-40B4-BE49-F238E27FC236}">
                <a16:creationId xmlns:a16="http://schemas.microsoft.com/office/drawing/2014/main" id="{A10C41F2-1746-4431-9B52-B9F147A89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custGeom>
            <a:avLst/>
            <a:gdLst>
              <a:gd name="connsiteX0" fmla="*/ 0 w 3096136"/>
              <a:gd name="connsiteY0" fmla="*/ 0 h 5856137"/>
              <a:gd name="connsiteX1" fmla="*/ 3096136 w 3096136"/>
              <a:gd name="connsiteY1" fmla="*/ 0 h 5856137"/>
              <a:gd name="connsiteX2" fmla="*/ 3096136 w 3096136"/>
              <a:gd name="connsiteY2" fmla="*/ 5856137 h 5856137"/>
              <a:gd name="connsiteX3" fmla="*/ 0 w 3096136"/>
              <a:gd name="connsiteY3" fmla="*/ 5856137 h 5856137"/>
            </a:gdLst>
            <a:ahLst/>
            <a:cxnLst>
              <a:cxn ang="0">
                <a:pos x="connsiteX0" y="connsiteY0"/>
              </a:cxn>
              <a:cxn ang="0">
                <a:pos x="connsiteX1" y="connsiteY1"/>
              </a:cxn>
              <a:cxn ang="0">
                <a:pos x="connsiteX2" y="connsiteY2"/>
              </a:cxn>
              <a:cxn ang="0">
                <a:pos x="connsiteX3" y="connsiteY3"/>
              </a:cxn>
            </a:cxnLst>
            <a:rect l="l" t="t" r="r" b="b"/>
            <a:pathLst>
              <a:path w="3096136" h="5856137">
                <a:moveTo>
                  <a:pt x="0" y="0"/>
                </a:moveTo>
                <a:lnTo>
                  <a:pt x="3096136" y="0"/>
                </a:lnTo>
                <a:lnTo>
                  <a:pt x="3096136" y="5856137"/>
                </a:lnTo>
                <a:lnTo>
                  <a:pt x="0" y="5856137"/>
                </a:lnTo>
                <a:close/>
              </a:path>
            </a:pathLst>
          </a:custGeom>
          <a:blipFill dpi="0" rotWithShape="1">
            <a:blip r:embed="rId3">
              <a:duotone>
                <a:schemeClr val="accent1">
                  <a:shade val="45000"/>
                  <a:satMod val="135000"/>
                </a:schemeClr>
                <a:prstClr val="white"/>
              </a:duotone>
            </a:blip>
            <a:srcRect/>
            <a:tile tx="0" ty="0" sx="65000" sy="65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endParaRPr>
          </a:p>
        </p:txBody>
      </p:sp>
      <p:sp>
        <p:nvSpPr>
          <p:cNvPr id="15" name="Rectangle 14">
            <a:extLst>
              <a:ext uri="{FF2B5EF4-FFF2-40B4-BE49-F238E27FC236}">
                <a16:creationId xmlns:a16="http://schemas.microsoft.com/office/drawing/2014/main" id="{7984928E-D694-4849-BBAD-D7C7DC405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4020" y="643461"/>
            <a:ext cx="7654513" cy="557106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B506644B-4019-4AB5-A215-1E3229591746}"/>
              </a:ext>
            </a:extLst>
          </p:cNvPr>
          <p:cNvSpPr>
            <a:spLocks noGrp="1"/>
          </p:cNvSpPr>
          <p:nvPr>
            <p:ph type="title"/>
          </p:nvPr>
        </p:nvSpPr>
        <p:spPr>
          <a:xfrm>
            <a:off x="4219803" y="4735775"/>
            <a:ext cx="7006998" cy="1245732"/>
          </a:xfrm>
        </p:spPr>
        <p:txBody>
          <a:bodyPr anchor="t">
            <a:normAutofit/>
          </a:bodyPr>
          <a:lstStyle/>
          <a:p>
            <a:r>
              <a:rPr lang="en-US">
                <a:solidFill>
                  <a:srgbClr val="FFFFFF"/>
                </a:solidFill>
              </a:rPr>
              <a:t>Results: Translated</a:t>
            </a:r>
          </a:p>
        </p:txBody>
      </p:sp>
      <p:sp>
        <p:nvSpPr>
          <p:cNvPr id="8" name="Content Placeholder 7">
            <a:extLst>
              <a:ext uri="{FF2B5EF4-FFF2-40B4-BE49-F238E27FC236}">
                <a16:creationId xmlns:a16="http://schemas.microsoft.com/office/drawing/2014/main" id="{A982632B-FA2A-476B-9774-91D71DAF0916}"/>
              </a:ext>
            </a:extLst>
          </p:cNvPr>
          <p:cNvSpPr>
            <a:spLocks noGrp="1"/>
          </p:cNvSpPr>
          <p:nvPr>
            <p:ph idx="1"/>
          </p:nvPr>
        </p:nvSpPr>
        <p:spPr>
          <a:xfrm>
            <a:off x="4219802" y="965864"/>
            <a:ext cx="7006998" cy="3450370"/>
          </a:xfrm>
        </p:spPr>
        <p:txBody>
          <a:bodyPr anchor="b">
            <a:normAutofit/>
          </a:bodyPr>
          <a:lstStyle/>
          <a:p>
            <a:r>
              <a:rPr lang="en-US" sz="2000" dirty="0">
                <a:solidFill>
                  <a:srgbClr val="FFFFFF"/>
                </a:solidFill>
              </a:rPr>
              <a:t>EU Menthol Ban did not significantly decrease total cigarette sales in Poland</a:t>
            </a:r>
          </a:p>
          <a:p>
            <a:r>
              <a:rPr lang="en-US" sz="2000" dirty="0">
                <a:solidFill>
                  <a:srgbClr val="FFFFFF"/>
                </a:solidFill>
              </a:rPr>
              <a:t>Regions with more menthol share at baseline saw larger declines post ban</a:t>
            </a:r>
          </a:p>
          <a:p>
            <a:r>
              <a:rPr lang="en-US" sz="2000" dirty="0">
                <a:solidFill>
                  <a:srgbClr val="FFFFFF"/>
                </a:solidFill>
              </a:rPr>
              <a:t>Cigarette prices fell after the ban, potentially to stop early sales declines</a:t>
            </a:r>
          </a:p>
          <a:p>
            <a:r>
              <a:rPr lang="en-US" sz="2000" dirty="0">
                <a:solidFill>
                  <a:srgbClr val="FFFFFF"/>
                </a:solidFill>
              </a:rPr>
              <a:t>EU border closures decreased sales in regions with such a border</a:t>
            </a:r>
          </a:p>
          <a:p>
            <a:r>
              <a:rPr lang="en-US" sz="2000" dirty="0">
                <a:solidFill>
                  <a:srgbClr val="FFFFFF"/>
                </a:solidFill>
              </a:rPr>
              <a:t>Non-EU border closures increased sales in regions with such a border</a:t>
            </a:r>
          </a:p>
        </p:txBody>
      </p:sp>
      <p:cxnSp>
        <p:nvCxnSpPr>
          <p:cNvPr id="17" name="Straight Connector 16">
            <a:extLst>
              <a:ext uri="{FF2B5EF4-FFF2-40B4-BE49-F238E27FC236}">
                <a16:creationId xmlns:a16="http://schemas.microsoft.com/office/drawing/2014/main" id="{99237721-19CF-41B1-AA0A-E1E1A8282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24317" y="4576004"/>
            <a:ext cx="4572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6207783"/>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B568774A-C3DC-443D-BBAC-2832A08E39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D163B73C-FE43-4884-8BE0-C9EA6C2A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7B10A9-2989-4F2C-BD2C-4FBF7B961EB2}"/>
              </a:ext>
            </a:extLst>
          </p:cNvPr>
          <p:cNvSpPr>
            <a:spLocks noGrp="1"/>
          </p:cNvSpPr>
          <p:nvPr>
            <p:ph type="title"/>
          </p:nvPr>
        </p:nvSpPr>
        <p:spPr>
          <a:xfrm>
            <a:off x="5951728" y="585216"/>
            <a:ext cx="5740739" cy="1499616"/>
          </a:xfrm>
        </p:spPr>
        <p:txBody>
          <a:bodyPr vert="horz" lIns="91440" tIns="45720" rIns="91440" bIns="45720" rtlCol="0" anchor="ctr">
            <a:normAutofit/>
          </a:bodyPr>
          <a:lstStyle/>
          <a:p>
            <a:r>
              <a:rPr lang="en-US" dirty="0"/>
              <a:t>Menthol Cigarette Ban Evasion</a:t>
            </a:r>
          </a:p>
        </p:txBody>
      </p:sp>
      <p:pic>
        <p:nvPicPr>
          <p:cNvPr id="5" name="Content Placeholder 4">
            <a:extLst>
              <a:ext uri="{FF2B5EF4-FFF2-40B4-BE49-F238E27FC236}">
                <a16:creationId xmlns:a16="http://schemas.microsoft.com/office/drawing/2014/main" id="{9CFC2EAF-B37C-4FF3-952F-8F236783973D}"/>
              </a:ext>
            </a:extLst>
          </p:cNvPr>
          <p:cNvPicPr>
            <a:picLocks noChangeAspect="1"/>
          </p:cNvPicPr>
          <p:nvPr/>
        </p:nvPicPr>
        <p:blipFill>
          <a:blip r:embed="rId2"/>
          <a:stretch>
            <a:fillRect/>
          </a:stretch>
        </p:blipFill>
        <p:spPr>
          <a:xfrm>
            <a:off x="484631" y="969710"/>
            <a:ext cx="3530267" cy="2541792"/>
          </a:xfrm>
          <a:prstGeom prst="rect">
            <a:avLst/>
          </a:prstGeom>
        </p:spPr>
      </p:pic>
      <p:sp>
        <p:nvSpPr>
          <p:cNvPr id="17" name="Rectangle 16">
            <a:extLst>
              <a:ext uri="{FF2B5EF4-FFF2-40B4-BE49-F238E27FC236}">
                <a16:creationId xmlns:a16="http://schemas.microsoft.com/office/drawing/2014/main" id="{840925CF-3DC8-4183-A3B5-DD4AAA6944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5766" y="484632"/>
            <a:ext cx="804672" cy="3511948"/>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8BA97D5D-DFE4-4DB2-975B-D2F1BC4308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6896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67B0220D-C56D-44E2-9FF0-C31DBFCF7F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7150" y="4150596"/>
            <a:ext cx="477182" cy="223180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997A2435-6F35-4169-A2EA-D18CB17FD154}"/>
              </a:ext>
            </a:extLst>
          </p:cNvPr>
          <p:cNvPicPr>
            <a:picLocks noGrp="1" noChangeAspect="1"/>
          </p:cNvPicPr>
          <p:nvPr>
            <p:ph sz="half" idx="2"/>
          </p:nvPr>
        </p:nvPicPr>
        <p:blipFill>
          <a:blip r:embed="rId3"/>
          <a:stretch>
            <a:fillRect/>
          </a:stretch>
        </p:blipFill>
        <p:spPr>
          <a:xfrm>
            <a:off x="1688924" y="4167957"/>
            <a:ext cx="3291514" cy="2197085"/>
          </a:xfrm>
          <a:prstGeom prst="rect">
            <a:avLst/>
          </a:prstGeom>
        </p:spPr>
      </p:pic>
      <p:sp>
        <p:nvSpPr>
          <p:cNvPr id="10" name="Content Placeholder 9">
            <a:extLst>
              <a:ext uri="{FF2B5EF4-FFF2-40B4-BE49-F238E27FC236}">
                <a16:creationId xmlns:a16="http://schemas.microsoft.com/office/drawing/2014/main" id="{6C8BAB2F-F105-4170-8700-405F41C3C66A}"/>
              </a:ext>
            </a:extLst>
          </p:cNvPr>
          <p:cNvSpPr>
            <a:spLocks noGrp="1"/>
          </p:cNvSpPr>
          <p:nvPr>
            <p:ph sz="half" idx="1"/>
          </p:nvPr>
        </p:nvSpPr>
        <p:spPr>
          <a:xfrm>
            <a:off x="5951728" y="2286000"/>
            <a:ext cx="5740739" cy="4023360"/>
          </a:xfrm>
        </p:spPr>
        <p:txBody>
          <a:bodyPr vert="horz" lIns="45720" tIns="45720" rIns="45720" bIns="45720" rtlCol="0">
            <a:normAutofit/>
          </a:bodyPr>
          <a:lstStyle/>
          <a:p>
            <a:r>
              <a:rPr lang="en-US" sz="2800" dirty="0"/>
              <a:t>Tobacco companies have openly reformulated, released new tobacco products, and flavoring products to evade the menthol ban</a:t>
            </a:r>
          </a:p>
          <a:p>
            <a:r>
              <a:rPr lang="en-US" sz="2800" dirty="0"/>
              <a:t>Whether these products are causing the menthol cigarette ban to fall short of expectations should be evaluated</a:t>
            </a:r>
          </a:p>
        </p:txBody>
      </p:sp>
    </p:spTree>
    <p:extLst>
      <p:ext uri="{BB962C8B-B14F-4D97-AF65-F5344CB8AC3E}">
        <p14:creationId xmlns:p14="http://schemas.microsoft.com/office/powerpoint/2010/main" val="24887380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D5A459-352A-4512-8724-3934E0535060}"/>
              </a:ext>
            </a:extLst>
          </p:cNvPr>
          <p:cNvSpPr>
            <a:spLocks noGrp="1"/>
          </p:cNvSpPr>
          <p:nvPr>
            <p:ph type="title"/>
          </p:nvPr>
        </p:nvSpPr>
        <p:spPr/>
        <p:txBody>
          <a:bodyPr/>
          <a:lstStyle/>
          <a:p>
            <a:r>
              <a:rPr lang="en-US" dirty="0"/>
              <a:t>Lessons</a:t>
            </a:r>
          </a:p>
        </p:txBody>
      </p:sp>
      <p:sp>
        <p:nvSpPr>
          <p:cNvPr id="6" name="Text Placeholder 5">
            <a:extLst>
              <a:ext uri="{FF2B5EF4-FFF2-40B4-BE49-F238E27FC236}">
                <a16:creationId xmlns:a16="http://schemas.microsoft.com/office/drawing/2014/main" id="{32B56C0B-6172-4E72-B300-85A32AC4816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007647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A6CF1F-4E45-4A62-A322-DB18EFA8CCFC}"/>
              </a:ext>
            </a:extLst>
          </p:cNvPr>
          <p:cNvSpPr>
            <a:spLocks noGrp="1"/>
          </p:cNvSpPr>
          <p:nvPr>
            <p:ph type="title"/>
          </p:nvPr>
        </p:nvSpPr>
        <p:spPr/>
        <p:txBody>
          <a:bodyPr/>
          <a:lstStyle/>
          <a:p>
            <a:r>
              <a:rPr lang="en-US" dirty="0"/>
              <a:t>Sales Data</a:t>
            </a:r>
          </a:p>
        </p:txBody>
      </p:sp>
      <p:sp>
        <p:nvSpPr>
          <p:cNvPr id="5" name="Content Placeholder 4">
            <a:extLst>
              <a:ext uri="{FF2B5EF4-FFF2-40B4-BE49-F238E27FC236}">
                <a16:creationId xmlns:a16="http://schemas.microsoft.com/office/drawing/2014/main" id="{5D8C0C7F-5226-49BA-B84E-B3D32F8F6B02}"/>
              </a:ext>
            </a:extLst>
          </p:cNvPr>
          <p:cNvSpPr>
            <a:spLocks noGrp="1"/>
          </p:cNvSpPr>
          <p:nvPr>
            <p:ph idx="1"/>
          </p:nvPr>
        </p:nvSpPr>
        <p:spPr/>
        <p:txBody>
          <a:bodyPr/>
          <a:lstStyle/>
          <a:p>
            <a:r>
              <a:rPr lang="en-US" dirty="0"/>
              <a:t>Passively collected, enormously useful</a:t>
            </a:r>
          </a:p>
          <a:p>
            <a:r>
              <a:rPr lang="en-US" dirty="0"/>
              <a:t>Can be split and analyzed in creative ways to tell a deeper story</a:t>
            </a:r>
          </a:p>
          <a:p>
            <a:r>
              <a:rPr lang="en-US" dirty="0"/>
              <a:t>However, analysis needs to be more timely</a:t>
            </a:r>
          </a:p>
          <a:p>
            <a:pPr lvl="1"/>
            <a:r>
              <a:rPr lang="en-US" dirty="0"/>
              <a:t>This is the first public presentation of sales data evaluating a policy implemented in May 2020!</a:t>
            </a:r>
          </a:p>
          <a:p>
            <a:r>
              <a:rPr lang="en-US" dirty="0"/>
              <a:t>The collection and dissemination of granular sales data for surveillance purposes must be more readily accessible and systematic</a:t>
            </a:r>
          </a:p>
          <a:p>
            <a:r>
              <a:rPr lang="en-US" dirty="0"/>
              <a:t>Enables more comparative policy evaluation!</a:t>
            </a:r>
          </a:p>
          <a:p>
            <a:endParaRPr lang="en-US" dirty="0"/>
          </a:p>
        </p:txBody>
      </p:sp>
    </p:spTree>
    <p:extLst>
      <p:ext uri="{BB962C8B-B14F-4D97-AF65-F5344CB8AC3E}">
        <p14:creationId xmlns:p14="http://schemas.microsoft.com/office/powerpoint/2010/main" val="42772610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049FE-1B30-400A-A175-7FB11AD34094}"/>
              </a:ext>
            </a:extLst>
          </p:cNvPr>
          <p:cNvSpPr>
            <a:spLocks noGrp="1"/>
          </p:cNvSpPr>
          <p:nvPr>
            <p:ph type="title"/>
          </p:nvPr>
        </p:nvSpPr>
        <p:spPr/>
        <p:txBody>
          <a:bodyPr/>
          <a:lstStyle/>
          <a:p>
            <a:r>
              <a:rPr lang="en-US" dirty="0"/>
              <a:t>Regulatory Policy</a:t>
            </a:r>
          </a:p>
        </p:txBody>
      </p:sp>
      <p:sp>
        <p:nvSpPr>
          <p:cNvPr id="3" name="Content Placeholder 2">
            <a:extLst>
              <a:ext uri="{FF2B5EF4-FFF2-40B4-BE49-F238E27FC236}">
                <a16:creationId xmlns:a16="http://schemas.microsoft.com/office/drawing/2014/main" id="{749F5435-1026-43AA-B284-95DBB4F7DF55}"/>
              </a:ext>
            </a:extLst>
          </p:cNvPr>
          <p:cNvSpPr>
            <a:spLocks noGrp="1"/>
          </p:cNvSpPr>
          <p:nvPr>
            <p:ph idx="1"/>
          </p:nvPr>
        </p:nvSpPr>
        <p:spPr/>
        <p:txBody>
          <a:bodyPr>
            <a:normAutofit/>
          </a:bodyPr>
          <a:lstStyle/>
          <a:p>
            <a:r>
              <a:rPr lang="en-US" sz="2800" dirty="0"/>
              <a:t>Checking for unintended consequences of policy change is essential</a:t>
            </a:r>
          </a:p>
          <a:p>
            <a:r>
              <a:rPr lang="en-US" sz="2800" dirty="0"/>
              <a:t>Improve implementation by quickly identifying gaps between expectations and outcomes</a:t>
            </a:r>
          </a:p>
          <a:p>
            <a:r>
              <a:rPr lang="en-US" sz="2800" dirty="0"/>
              <a:t>Extend evaluations of e-cigarette flavor bans to permanent sales bans</a:t>
            </a:r>
          </a:p>
          <a:p>
            <a:r>
              <a:rPr lang="en-US" sz="2800" dirty="0"/>
              <a:t>Examine tensions between short and long run outcomes</a:t>
            </a:r>
          </a:p>
          <a:p>
            <a:endParaRPr lang="en-US" sz="2800" dirty="0"/>
          </a:p>
        </p:txBody>
      </p:sp>
    </p:spTree>
    <p:extLst>
      <p:ext uri="{BB962C8B-B14F-4D97-AF65-F5344CB8AC3E}">
        <p14:creationId xmlns:p14="http://schemas.microsoft.com/office/powerpoint/2010/main" val="12962671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E9CE6-DD6C-413D-9E0E-1636C8D14C5B}"/>
              </a:ext>
            </a:extLst>
          </p:cNvPr>
          <p:cNvSpPr>
            <a:spLocks noGrp="1"/>
          </p:cNvSpPr>
          <p:nvPr>
            <p:ph type="title"/>
          </p:nvPr>
        </p:nvSpPr>
        <p:spPr/>
        <p:txBody>
          <a:bodyPr/>
          <a:lstStyle/>
          <a:p>
            <a:r>
              <a:rPr lang="en-US" dirty="0"/>
              <a:t>SALES Before, DURING, and AFTER EVALI </a:t>
            </a:r>
          </a:p>
        </p:txBody>
      </p:sp>
      <p:sp>
        <p:nvSpPr>
          <p:cNvPr id="9" name="TextBox 8">
            <a:extLst>
              <a:ext uri="{FF2B5EF4-FFF2-40B4-BE49-F238E27FC236}">
                <a16:creationId xmlns:a16="http://schemas.microsoft.com/office/drawing/2014/main" id="{D3301451-D969-4968-B520-A8FC9838DCE2}"/>
              </a:ext>
            </a:extLst>
          </p:cNvPr>
          <p:cNvSpPr txBox="1"/>
          <p:nvPr/>
        </p:nvSpPr>
        <p:spPr>
          <a:xfrm>
            <a:off x="0" y="6488668"/>
            <a:ext cx="6096000" cy="369332"/>
          </a:xfrm>
          <a:prstGeom prst="rect">
            <a:avLst/>
          </a:prstGeom>
          <a:noFill/>
        </p:spPr>
        <p:txBody>
          <a:bodyPr wrap="square">
            <a:spAutoFit/>
          </a:bodyPr>
          <a:lstStyle/>
          <a:p>
            <a:r>
              <a:rPr lang="en-US" dirty="0"/>
              <a:t>CDC Foundation: </a:t>
            </a:r>
            <a:r>
              <a:rPr lang="en-US" dirty="0">
                <a:hlinkClick r:id="rId3"/>
              </a:rPr>
              <a:t>https://bit.ly/3mYwhc7</a:t>
            </a:r>
            <a:r>
              <a:rPr lang="en-US" dirty="0"/>
              <a:t> </a:t>
            </a:r>
          </a:p>
        </p:txBody>
      </p:sp>
      <p:graphicFrame>
        <p:nvGraphicFramePr>
          <p:cNvPr id="12" name="Content Placeholder 11">
            <a:extLst>
              <a:ext uri="{FF2B5EF4-FFF2-40B4-BE49-F238E27FC236}">
                <a16:creationId xmlns:a16="http://schemas.microsoft.com/office/drawing/2014/main" id="{67FC1918-53FE-4AFD-827E-B1F88D121911}"/>
              </a:ext>
            </a:extLst>
          </p:cNvPr>
          <p:cNvGraphicFramePr>
            <a:graphicFrameLocks noGrp="1"/>
          </p:cNvGraphicFramePr>
          <p:nvPr>
            <p:ph idx="1"/>
            <p:extLst>
              <p:ext uri="{D42A27DB-BD31-4B8C-83A1-F6EECF244321}">
                <p14:modId xmlns:p14="http://schemas.microsoft.com/office/powerpoint/2010/main" val="3886720067"/>
              </p:ext>
            </p:extLst>
          </p:nvPr>
        </p:nvGraphicFramePr>
        <p:xfrm>
          <a:off x="1023938" y="1752600"/>
          <a:ext cx="9720262" cy="45561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74501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FDA5-C30F-47F7-B094-49E8420C4E2D}"/>
              </a:ext>
            </a:extLst>
          </p:cNvPr>
          <p:cNvSpPr>
            <a:spLocks noGrp="1"/>
          </p:cNvSpPr>
          <p:nvPr>
            <p:ph type="title"/>
          </p:nvPr>
        </p:nvSpPr>
        <p:spPr/>
        <p:txBody>
          <a:bodyPr/>
          <a:lstStyle/>
          <a:p>
            <a:r>
              <a:rPr lang="en-US" dirty="0"/>
              <a:t>Plan for the Grand Rounds</a:t>
            </a:r>
          </a:p>
        </p:txBody>
      </p:sp>
      <p:graphicFrame>
        <p:nvGraphicFramePr>
          <p:cNvPr id="4" name="Content Placeholder 3">
            <a:extLst>
              <a:ext uri="{FF2B5EF4-FFF2-40B4-BE49-F238E27FC236}">
                <a16:creationId xmlns:a16="http://schemas.microsoft.com/office/drawing/2014/main" id="{48E95FE4-9036-41A4-91C2-CE351F5D7928}"/>
              </a:ext>
            </a:extLst>
          </p:cNvPr>
          <p:cNvGraphicFramePr>
            <a:graphicFrameLocks noGrp="1"/>
          </p:cNvGraphicFramePr>
          <p:nvPr>
            <p:ph idx="1"/>
            <p:extLst>
              <p:ext uri="{D42A27DB-BD31-4B8C-83A1-F6EECF244321}">
                <p14:modId xmlns:p14="http://schemas.microsoft.com/office/powerpoint/2010/main" val="2853274777"/>
              </p:ext>
            </p:extLst>
          </p:nvPr>
        </p:nvGraphicFramePr>
        <p:xfrm>
          <a:off x="628702" y="2250059"/>
          <a:ext cx="10510924"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88149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22FC3-0178-4D49-921D-8B2374E4B146}"/>
              </a:ext>
            </a:extLst>
          </p:cNvPr>
          <p:cNvSpPr>
            <a:spLocks noGrp="1"/>
          </p:cNvSpPr>
          <p:nvPr>
            <p:ph type="title"/>
          </p:nvPr>
        </p:nvSpPr>
        <p:spPr>
          <a:xfrm>
            <a:off x="1024128" y="585216"/>
            <a:ext cx="3133581" cy="1499616"/>
          </a:xfrm>
        </p:spPr>
        <p:txBody>
          <a:bodyPr>
            <a:normAutofit/>
          </a:bodyPr>
          <a:lstStyle/>
          <a:p>
            <a:r>
              <a:rPr lang="en-US" sz="2500"/>
              <a:t>Average Cigarette Sales per Capita, December 2018 – January 2020, by E-Cigarette Policy</a:t>
            </a:r>
          </a:p>
        </p:txBody>
      </p:sp>
      <p:sp>
        <p:nvSpPr>
          <p:cNvPr id="8" name="Content Placeholder 7">
            <a:extLst>
              <a:ext uri="{FF2B5EF4-FFF2-40B4-BE49-F238E27FC236}">
                <a16:creationId xmlns:a16="http://schemas.microsoft.com/office/drawing/2014/main" id="{D06C77BD-3C7B-497D-AFF7-7F7293A0ED6F}"/>
              </a:ext>
            </a:extLst>
          </p:cNvPr>
          <p:cNvSpPr>
            <a:spLocks noGrp="1"/>
          </p:cNvSpPr>
          <p:nvPr>
            <p:ph idx="1"/>
          </p:nvPr>
        </p:nvSpPr>
        <p:spPr>
          <a:xfrm>
            <a:off x="1024128" y="2286000"/>
            <a:ext cx="3133580" cy="3931920"/>
          </a:xfrm>
        </p:spPr>
        <p:txBody>
          <a:bodyPr>
            <a:normAutofit/>
          </a:bodyPr>
          <a:lstStyle/>
          <a:p>
            <a:endParaRPr lang="en-US" sz="1600"/>
          </a:p>
        </p:txBody>
      </p:sp>
      <p:pic>
        <p:nvPicPr>
          <p:cNvPr id="4" name="Content Placeholder 3">
            <a:extLst>
              <a:ext uri="{FF2B5EF4-FFF2-40B4-BE49-F238E27FC236}">
                <a16:creationId xmlns:a16="http://schemas.microsoft.com/office/drawing/2014/main" id="{2EF6637E-8AE6-4019-B61A-135993D707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642342" y="1131566"/>
            <a:ext cx="6909577" cy="4594867"/>
          </a:xfrm>
          <a:prstGeom prst="rect">
            <a:avLst/>
          </a:prstGeom>
          <a:noFill/>
        </p:spPr>
      </p:pic>
    </p:spTree>
    <p:extLst>
      <p:ext uri="{BB962C8B-B14F-4D97-AF65-F5344CB8AC3E}">
        <p14:creationId xmlns:p14="http://schemas.microsoft.com/office/powerpoint/2010/main" val="16693453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A99D5-FD9B-4589-814B-4BAA4594B706}"/>
              </a:ext>
            </a:extLst>
          </p:cNvPr>
          <p:cNvSpPr>
            <a:spLocks noGrp="1"/>
          </p:cNvSpPr>
          <p:nvPr>
            <p:ph type="title"/>
          </p:nvPr>
        </p:nvSpPr>
        <p:spPr>
          <a:xfrm>
            <a:off x="1024128" y="191589"/>
            <a:ext cx="9864852" cy="1893243"/>
          </a:xfrm>
        </p:spPr>
        <p:txBody>
          <a:bodyPr>
            <a:normAutofit fontScale="90000"/>
          </a:bodyPr>
          <a:lstStyle/>
          <a:p>
            <a:r>
              <a:rPr lang="en-US" dirty="0"/>
              <a:t>First-Differenced Results for Log-Differenced TOTAL Cigarette Sales and by Brand Group</a:t>
            </a:r>
            <a:br>
              <a:rPr lang="en-US" dirty="0"/>
            </a:br>
            <a:r>
              <a:rPr lang="en-US" dirty="0"/>
              <a:t>(WITHOUT MASSACHUSETTS)</a:t>
            </a:r>
          </a:p>
        </p:txBody>
      </p:sp>
      <p:graphicFrame>
        <p:nvGraphicFramePr>
          <p:cNvPr id="4" name="Content Placeholder 3">
            <a:extLst>
              <a:ext uri="{FF2B5EF4-FFF2-40B4-BE49-F238E27FC236}">
                <a16:creationId xmlns:a16="http://schemas.microsoft.com/office/drawing/2014/main" id="{B1479585-1735-42FF-A9E3-E3611805BEA1}"/>
              </a:ext>
            </a:extLst>
          </p:cNvPr>
          <p:cNvGraphicFramePr>
            <a:graphicFrameLocks noGrp="1"/>
          </p:cNvGraphicFramePr>
          <p:nvPr>
            <p:ph idx="1"/>
            <p:extLst>
              <p:ext uri="{D42A27DB-BD31-4B8C-83A1-F6EECF244321}">
                <p14:modId xmlns:p14="http://schemas.microsoft.com/office/powerpoint/2010/main" val="3968050786"/>
              </p:ext>
            </p:extLst>
          </p:nvPr>
        </p:nvGraphicFramePr>
        <p:xfrm>
          <a:off x="1024128" y="2171700"/>
          <a:ext cx="10303674" cy="2637727"/>
        </p:xfrm>
        <a:graphic>
          <a:graphicData uri="http://schemas.openxmlformats.org/drawingml/2006/table">
            <a:tbl>
              <a:tblPr firstRow="1" firstCol="1">
                <a:tableStyleId>{5C22544A-7EE6-4342-B048-85BDC9FD1C3A}</a:tableStyleId>
              </a:tblPr>
              <a:tblGrid>
                <a:gridCol w="3013489">
                  <a:extLst>
                    <a:ext uri="{9D8B030D-6E8A-4147-A177-3AD203B41FA5}">
                      <a16:colId xmlns:a16="http://schemas.microsoft.com/office/drawing/2014/main" val="2234448145"/>
                    </a:ext>
                  </a:extLst>
                </a:gridCol>
                <a:gridCol w="1508299">
                  <a:extLst>
                    <a:ext uri="{9D8B030D-6E8A-4147-A177-3AD203B41FA5}">
                      <a16:colId xmlns:a16="http://schemas.microsoft.com/office/drawing/2014/main" val="2331563172"/>
                    </a:ext>
                  </a:extLst>
                </a:gridCol>
                <a:gridCol w="1944840">
                  <a:extLst>
                    <a:ext uri="{9D8B030D-6E8A-4147-A177-3AD203B41FA5}">
                      <a16:colId xmlns:a16="http://schemas.microsoft.com/office/drawing/2014/main" val="845560149"/>
                    </a:ext>
                  </a:extLst>
                </a:gridCol>
                <a:gridCol w="2330976">
                  <a:extLst>
                    <a:ext uri="{9D8B030D-6E8A-4147-A177-3AD203B41FA5}">
                      <a16:colId xmlns:a16="http://schemas.microsoft.com/office/drawing/2014/main" val="3862598993"/>
                    </a:ext>
                  </a:extLst>
                </a:gridCol>
                <a:gridCol w="1506070">
                  <a:extLst>
                    <a:ext uri="{9D8B030D-6E8A-4147-A177-3AD203B41FA5}">
                      <a16:colId xmlns:a16="http://schemas.microsoft.com/office/drawing/2014/main" val="741646900"/>
                    </a:ext>
                  </a:extLst>
                </a:gridCol>
              </a:tblGrid>
              <a:tr h="274320">
                <a:tc>
                  <a:txBody>
                    <a:bodyPr/>
                    <a:lstStyle/>
                    <a:p>
                      <a:pPr marL="0" marR="0">
                        <a:lnSpc>
                          <a:spcPct val="107000"/>
                        </a:lnSpc>
                        <a:spcBef>
                          <a:spcPts val="0"/>
                        </a:spcBef>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2400" dirty="0">
                          <a:effectLst/>
                        </a:rPr>
                        <a:t>Total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2400" dirty="0">
                          <a:effectLst/>
                        </a:rPr>
                        <a:t>Young Brands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2400" dirty="0">
                          <a:effectLst/>
                        </a:rPr>
                        <a:t>Age-Proportional Brands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2400" dirty="0">
                          <a:effectLst/>
                        </a:rPr>
                        <a:t>Old Brands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extLst>
                  <a:ext uri="{0D108BD9-81ED-4DB2-BD59-A6C34878D82A}">
                    <a16:rowId xmlns:a16="http://schemas.microsoft.com/office/drawing/2014/main" val="2751306500"/>
                  </a:ext>
                </a:extLst>
              </a:tr>
              <a:tr h="274320">
                <a:tc>
                  <a:txBody>
                    <a:bodyPr/>
                    <a:lstStyle/>
                    <a:p>
                      <a:pPr marL="0" marR="0">
                        <a:lnSpc>
                          <a:spcPct val="107000"/>
                        </a:lnSpc>
                        <a:spcBef>
                          <a:spcPts val="0"/>
                        </a:spcBef>
                        <a:spcAft>
                          <a:spcPts val="0"/>
                        </a:spcAft>
                      </a:pPr>
                      <a:r>
                        <a:rPr lang="en-US" sz="2400" dirty="0">
                          <a:effectLst/>
                        </a:rPr>
                        <a:t>EVALI Deaths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2400" dirty="0">
                          <a:solidFill>
                            <a:srgbClr val="000000"/>
                          </a:solidFill>
                          <a:effectLst/>
                          <a:latin typeface="+mn-lt"/>
                          <a:ea typeface="Times New Roman" panose="02020603050405020304" pitchFamily="18" charset="0"/>
                          <a:cs typeface="Times New Roman" panose="02020603050405020304" pitchFamily="18" charset="0"/>
                        </a:rPr>
                        <a:t>-0.00437</a:t>
                      </a:r>
                      <a:r>
                        <a:rPr lang="en-US" sz="2400" baseline="30000" dirty="0">
                          <a:solidFill>
                            <a:srgbClr val="000000"/>
                          </a:solidFill>
                          <a:effectLst/>
                          <a:latin typeface="+mn-lt"/>
                          <a:ea typeface="Times New Roman" panose="02020603050405020304" pitchFamily="18" charset="0"/>
                          <a:cs typeface="Times New Roman" panose="02020603050405020304" pitchFamily="18" charset="0"/>
                        </a:rPr>
                        <a:t>*</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a:solidFill>
                            <a:srgbClr val="000000"/>
                          </a:solidFill>
                          <a:effectLst/>
                          <a:latin typeface="+mn-lt"/>
                          <a:ea typeface="Times New Roman" panose="02020603050405020304" pitchFamily="18" charset="0"/>
                          <a:cs typeface="Times New Roman" panose="02020603050405020304" pitchFamily="18" charset="0"/>
                        </a:rPr>
                        <a:t>-0.00652</a:t>
                      </a:r>
                      <a:r>
                        <a:rPr lang="en-US" sz="2400" baseline="30000">
                          <a:solidFill>
                            <a:srgbClr val="000000"/>
                          </a:solidFill>
                          <a:effectLst/>
                          <a:latin typeface="+mn-lt"/>
                          <a:ea typeface="Times New Roman" panose="02020603050405020304" pitchFamily="18" charset="0"/>
                          <a:cs typeface="Times New Roman" panose="02020603050405020304" pitchFamily="18" charset="0"/>
                        </a:rPr>
                        <a:t>*</a:t>
                      </a:r>
                      <a:endParaRPr lang="en-US" sz="2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a:solidFill>
                            <a:srgbClr val="000000"/>
                          </a:solidFill>
                          <a:effectLst/>
                          <a:latin typeface="+mn-lt"/>
                          <a:ea typeface="Times New Roman" panose="02020603050405020304" pitchFamily="18" charset="0"/>
                          <a:cs typeface="Times New Roman" panose="02020603050405020304" pitchFamily="18" charset="0"/>
                        </a:rPr>
                        <a:t>-0.00335</a:t>
                      </a:r>
                      <a:endParaRPr lang="en-US" sz="2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a:solidFill>
                            <a:srgbClr val="000000"/>
                          </a:solidFill>
                          <a:effectLst/>
                          <a:latin typeface="+mn-lt"/>
                          <a:ea typeface="Times New Roman" panose="02020603050405020304" pitchFamily="18" charset="0"/>
                          <a:cs typeface="Times New Roman" panose="02020603050405020304" pitchFamily="18" charset="0"/>
                        </a:rPr>
                        <a:t>-0.00636</a:t>
                      </a:r>
                      <a:r>
                        <a:rPr lang="en-US" sz="2400" baseline="30000" dirty="0">
                          <a:solidFill>
                            <a:srgbClr val="000000"/>
                          </a:solidFill>
                          <a:effectLst/>
                          <a:latin typeface="+mn-lt"/>
                          <a:ea typeface="Times New Roman" panose="02020603050405020304" pitchFamily="18" charset="0"/>
                          <a:cs typeface="Times New Roman" panose="02020603050405020304" pitchFamily="18" charset="0"/>
                        </a:rPr>
                        <a:t>*</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76285703"/>
                  </a:ext>
                </a:extLst>
              </a:tr>
              <a:tr h="274320">
                <a:tc>
                  <a:txBody>
                    <a:bodyPr/>
                    <a:lstStyle/>
                    <a:p>
                      <a:pPr marL="0" marR="0">
                        <a:lnSpc>
                          <a:spcPct val="107000"/>
                        </a:lnSpc>
                        <a:spcBef>
                          <a:spcPts val="0"/>
                        </a:spcBef>
                        <a:spcAft>
                          <a:spcPts val="0"/>
                        </a:spcAft>
                      </a:pPr>
                      <a:r>
                        <a:rPr lang="en-US" sz="2400" dirty="0">
                          <a:effectLst/>
                        </a:rPr>
                        <a:t>State Partial Ban Days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2400">
                          <a:solidFill>
                            <a:srgbClr val="000000"/>
                          </a:solidFill>
                          <a:effectLst/>
                          <a:latin typeface="+mn-lt"/>
                          <a:ea typeface="Times New Roman" panose="02020603050405020304" pitchFamily="18" charset="0"/>
                          <a:cs typeface="Times New Roman" panose="02020603050405020304" pitchFamily="18" charset="0"/>
                        </a:rPr>
                        <a:t>-0.00487</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a:solidFill>
                            <a:srgbClr val="000000"/>
                          </a:solidFill>
                          <a:effectLst/>
                          <a:latin typeface="+mn-lt"/>
                          <a:ea typeface="Times New Roman" panose="02020603050405020304" pitchFamily="18" charset="0"/>
                          <a:cs typeface="Times New Roman" panose="02020603050405020304" pitchFamily="18" charset="0"/>
                        </a:rPr>
                        <a:t>-0.00197</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a:solidFill>
                            <a:srgbClr val="000000"/>
                          </a:solidFill>
                          <a:effectLst/>
                          <a:latin typeface="+mn-lt"/>
                          <a:ea typeface="Times New Roman" panose="02020603050405020304" pitchFamily="18" charset="0"/>
                          <a:cs typeface="Times New Roman" panose="02020603050405020304" pitchFamily="18" charset="0"/>
                        </a:rPr>
                        <a:t>-0.00509</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a:solidFill>
                            <a:srgbClr val="000000"/>
                          </a:solidFill>
                          <a:effectLst/>
                          <a:latin typeface="+mn-lt"/>
                          <a:ea typeface="Times New Roman" panose="02020603050405020304" pitchFamily="18" charset="0"/>
                          <a:cs typeface="Times New Roman" panose="02020603050405020304" pitchFamily="18" charset="0"/>
                        </a:rPr>
                        <a:t>-0.0289</a:t>
                      </a:r>
                      <a:r>
                        <a:rPr lang="en-US" sz="2400" baseline="30000" dirty="0">
                          <a:solidFill>
                            <a:srgbClr val="000000"/>
                          </a:solidFill>
                          <a:effectLst/>
                          <a:latin typeface="+mn-lt"/>
                          <a:ea typeface="Times New Roman" panose="02020603050405020304" pitchFamily="18" charset="0"/>
                          <a:cs typeface="Times New Roman" panose="02020603050405020304" pitchFamily="18" charset="0"/>
                        </a:rPr>
                        <a:t>*</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07146302"/>
                  </a:ext>
                </a:extLst>
              </a:tr>
              <a:tr h="274320">
                <a:tc>
                  <a:txBody>
                    <a:bodyPr/>
                    <a:lstStyle/>
                    <a:p>
                      <a:pPr marL="0" marR="0">
                        <a:lnSpc>
                          <a:spcPct val="107000"/>
                        </a:lnSpc>
                        <a:spcBef>
                          <a:spcPts val="0"/>
                        </a:spcBef>
                        <a:spcAft>
                          <a:spcPts val="0"/>
                        </a:spcAft>
                      </a:pPr>
                      <a:endParaRPr lang="en-US" sz="2400" dirty="0">
                        <a:effectLst/>
                        <a:latin typeface="+mn-lt"/>
                        <a:ea typeface="Calibri" panose="020F0502020204030204" pitchFamily="34" charset="0"/>
                        <a:cs typeface="Times New Roman" panose="02020603050405020304" pitchFamily="18" charset="0"/>
                      </a:endParaRPr>
                    </a:p>
                  </a:txBody>
                  <a:tcPr marL="50028" marR="50028" marT="0" marB="0"/>
                </a:tc>
                <a:tc>
                  <a:txBody>
                    <a:bodyPr/>
                    <a:lstStyle/>
                    <a:p>
                      <a:pPr algn="ctr" fontAlgn="b"/>
                      <a:endParaRPr lang="en-US" sz="2400" b="0" i="0" u="none" strike="noStrike" dirty="0">
                        <a:solidFill>
                          <a:srgbClr val="000000"/>
                        </a:solidFill>
                        <a:effectLst/>
                        <a:latin typeface="+mn-lt"/>
                      </a:endParaRPr>
                    </a:p>
                  </a:txBody>
                  <a:tcPr marL="9525" marR="9525" marT="9525" marB="0" anchor="b"/>
                </a:tc>
                <a:tc>
                  <a:txBody>
                    <a:bodyPr/>
                    <a:lstStyle/>
                    <a:p>
                      <a:pPr algn="ctr" fontAlgn="b"/>
                      <a:endParaRPr lang="en-US" sz="2400" b="0" i="0" u="none" strike="noStrike" dirty="0">
                        <a:solidFill>
                          <a:srgbClr val="000000"/>
                        </a:solidFill>
                        <a:effectLst/>
                        <a:latin typeface="+mn-lt"/>
                      </a:endParaRPr>
                    </a:p>
                  </a:txBody>
                  <a:tcPr marL="9525" marR="9525" marT="9525" marB="0" anchor="b"/>
                </a:tc>
                <a:tc>
                  <a:txBody>
                    <a:bodyPr/>
                    <a:lstStyle/>
                    <a:p>
                      <a:pPr algn="ctr" fontAlgn="b"/>
                      <a:endParaRPr lang="en-US" sz="2400" b="0" i="0" u="none" strike="noStrike" dirty="0">
                        <a:solidFill>
                          <a:srgbClr val="000000"/>
                        </a:solidFill>
                        <a:effectLst/>
                        <a:latin typeface="+mn-lt"/>
                      </a:endParaRPr>
                    </a:p>
                  </a:txBody>
                  <a:tcPr marL="9525" marR="9525" marT="9525" marB="0" anchor="b"/>
                </a:tc>
                <a:tc>
                  <a:txBody>
                    <a:bodyPr/>
                    <a:lstStyle/>
                    <a:p>
                      <a:pPr algn="ctr" fontAlgn="b"/>
                      <a:endParaRPr lang="en-US" sz="2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292117934"/>
                  </a:ext>
                </a:extLst>
              </a:tr>
              <a:tr h="274320">
                <a:tc>
                  <a:txBody>
                    <a:bodyPr/>
                    <a:lstStyle/>
                    <a:p>
                      <a:pPr marL="0" marR="0">
                        <a:lnSpc>
                          <a:spcPct val="107000"/>
                        </a:lnSpc>
                        <a:spcBef>
                          <a:spcPts val="0"/>
                        </a:spcBef>
                        <a:spcAft>
                          <a:spcPts val="0"/>
                        </a:spcAft>
                      </a:pPr>
                      <a:r>
                        <a:rPr lang="en-US" sz="2400" dirty="0">
                          <a:effectLst/>
                          <a:latin typeface="+mn-lt"/>
                          <a:ea typeface="Calibri" panose="020F0502020204030204" pitchFamily="34" charset="0"/>
                          <a:cs typeface="Times New Roman" panose="02020603050405020304" pitchFamily="18" charset="0"/>
                        </a:rPr>
                        <a:t>Population Mean</a:t>
                      </a:r>
                    </a:p>
                  </a:txBody>
                  <a:tcPr marL="50028" marR="50028" marT="0" marB="0"/>
                </a:tc>
                <a:tc>
                  <a:txBody>
                    <a:bodyPr/>
                    <a:lstStyle/>
                    <a:p>
                      <a:pPr algn="ctr" fontAlgn="b"/>
                      <a:r>
                        <a:rPr lang="en-US" sz="2400" b="0" i="0" u="none" strike="noStrike" dirty="0">
                          <a:solidFill>
                            <a:srgbClr val="000000"/>
                          </a:solidFill>
                          <a:effectLst/>
                          <a:latin typeface="+mn-lt"/>
                        </a:rPr>
                        <a:t>-0.0026</a:t>
                      </a:r>
                    </a:p>
                  </a:txBody>
                  <a:tcPr marL="9525" marR="9525" marT="9525" marB="0" anchor="b"/>
                </a:tc>
                <a:tc>
                  <a:txBody>
                    <a:bodyPr/>
                    <a:lstStyle/>
                    <a:p>
                      <a:pPr algn="ctr" fontAlgn="b"/>
                      <a:r>
                        <a:rPr lang="en-US" sz="2400" b="0" i="0" u="none" strike="noStrike" dirty="0">
                          <a:solidFill>
                            <a:srgbClr val="000000"/>
                          </a:solidFill>
                          <a:effectLst/>
                          <a:latin typeface="+mn-lt"/>
                        </a:rPr>
                        <a:t>-0.0009</a:t>
                      </a:r>
                    </a:p>
                  </a:txBody>
                  <a:tcPr marL="9525" marR="9525" marT="9525" marB="0" anchor="b"/>
                </a:tc>
                <a:tc>
                  <a:txBody>
                    <a:bodyPr/>
                    <a:lstStyle/>
                    <a:p>
                      <a:pPr algn="ctr" fontAlgn="b"/>
                      <a:r>
                        <a:rPr lang="en-US" sz="2400" b="0" i="0" u="none" strike="noStrike" dirty="0">
                          <a:solidFill>
                            <a:srgbClr val="000000"/>
                          </a:solidFill>
                          <a:effectLst/>
                          <a:latin typeface="+mn-lt"/>
                        </a:rPr>
                        <a:t>-0.0029</a:t>
                      </a:r>
                    </a:p>
                  </a:txBody>
                  <a:tcPr marL="9525" marR="9525" marT="9525" marB="0" anchor="b"/>
                </a:tc>
                <a:tc>
                  <a:txBody>
                    <a:bodyPr/>
                    <a:lstStyle/>
                    <a:p>
                      <a:pPr algn="ctr" fontAlgn="b"/>
                      <a:r>
                        <a:rPr lang="en-US" sz="2400" b="0" i="0" u="none" strike="noStrike" dirty="0">
                          <a:solidFill>
                            <a:srgbClr val="000000"/>
                          </a:solidFill>
                          <a:effectLst/>
                          <a:latin typeface="+mn-lt"/>
                        </a:rPr>
                        <a:t>-0.0093</a:t>
                      </a:r>
                    </a:p>
                  </a:txBody>
                  <a:tcPr marL="9525" marR="9525" marT="9525" marB="0" anchor="b"/>
                </a:tc>
                <a:extLst>
                  <a:ext uri="{0D108BD9-81ED-4DB2-BD59-A6C34878D82A}">
                    <a16:rowId xmlns:a16="http://schemas.microsoft.com/office/drawing/2014/main" val="2600954878"/>
                  </a:ext>
                </a:extLst>
              </a:tr>
              <a:tr h="274320">
                <a:tc>
                  <a:txBody>
                    <a:bodyPr/>
                    <a:lstStyle/>
                    <a:p>
                      <a:pPr marL="0" marR="0">
                        <a:lnSpc>
                          <a:spcPct val="107000"/>
                        </a:lnSpc>
                        <a:spcBef>
                          <a:spcPts val="0"/>
                        </a:spcBef>
                        <a:spcAft>
                          <a:spcPts val="0"/>
                        </a:spcAft>
                      </a:pPr>
                      <a:r>
                        <a:rPr lang="en-US" sz="2400" dirty="0">
                          <a:effectLst/>
                          <a:latin typeface="+mn-lt"/>
                          <a:ea typeface="Calibri" panose="020F0502020204030204" pitchFamily="34" charset="0"/>
                          <a:cs typeface="Times New Roman" panose="02020603050405020304" pitchFamily="18" charset="0"/>
                        </a:rPr>
                        <a:t>Population Std Dev</a:t>
                      </a:r>
                    </a:p>
                  </a:txBody>
                  <a:tcPr marL="50028" marR="50028" marT="0" marB="0"/>
                </a:tc>
                <a:tc>
                  <a:txBody>
                    <a:bodyPr/>
                    <a:lstStyle/>
                    <a:p>
                      <a:pPr algn="ctr" fontAlgn="b"/>
                      <a:r>
                        <a:rPr lang="en-US" sz="2400" b="0" i="0" u="none" strike="noStrike" dirty="0">
                          <a:solidFill>
                            <a:srgbClr val="000000"/>
                          </a:solidFill>
                          <a:effectLst/>
                          <a:latin typeface="+mn-lt"/>
                        </a:rPr>
                        <a:t>0.0388</a:t>
                      </a:r>
                    </a:p>
                  </a:txBody>
                  <a:tcPr marL="9525" marR="9525" marT="9525" marB="0" anchor="b"/>
                </a:tc>
                <a:tc>
                  <a:txBody>
                    <a:bodyPr/>
                    <a:lstStyle/>
                    <a:p>
                      <a:pPr algn="ctr" fontAlgn="b"/>
                      <a:r>
                        <a:rPr lang="en-US" sz="2400" b="0" i="0" u="none" strike="noStrike" dirty="0">
                          <a:solidFill>
                            <a:srgbClr val="000000"/>
                          </a:solidFill>
                          <a:effectLst/>
                          <a:latin typeface="+mn-lt"/>
                        </a:rPr>
                        <a:t>0.0443</a:t>
                      </a:r>
                    </a:p>
                  </a:txBody>
                  <a:tcPr marL="9525" marR="9525" marT="9525" marB="0" anchor="b"/>
                </a:tc>
                <a:tc>
                  <a:txBody>
                    <a:bodyPr/>
                    <a:lstStyle/>
                    <a:p>
                      <a:pPr algn="ctr" fontAlgn="b"/>
                      <a:r>
                        <a:rPr lang="en-US" sz="2400" b="0" i="0" u="none" strike="noStrike" dirty="0">
                          <a:solidFill>
                            <a:srgbClr val="000000"/>
                          </a:solidFill>
                          <a:effectLst/>
                          <a:latin typeface="+mn-lt"/>
                        </a:rPr>
                        <a:t>0.0371</a:t>
                      </a:r>
                    </a:p>
                  </a:txBody>
                  <a:tcPr marL="9525" marR="9525" marT="9525" marB="0" anchor="b"/>
                </a:tc>
                <a:tc>
                  <a:txBody>
                    <a:bodyPr/>
                    <a:lstStyle/>
                    <a:p>
                      <a:pPr algn="ctr" fontAlgn="b"/>
                      <a:r>
                        <a:rPr lang="en-US" sz="2400" b="0" i="0" u="none" strike="noStrike" dirty="0">
                          <a:solidFill>
                            <a:srgbClr val="000000"/>
                          </a:solidFill>
                          <a:effectLst/>
                          <a:latin typeface="+mn-lt"/>
                        </a:rPr>
                        <a:t>0.0643</a:t>
                      </a:r>
                    </a:p>
                  </a:txBody>
                  <a:tcPr marL="9525" marR="9525" marT="9525" marB="0" anchor="b"/>
                </a:tc>
                <a:extLst>
                  <a:ext uri="{0D108BD9-81ED-4DB2-BD59-A6C34878D82A}">
                    <a16:rowId xmlns:a16="http://schemas.microsoft.com/office/drawing/2014/main" val="292265456"/>
                  </a:ext>
                </a:extLst>
              </a:tr>
            </a:tbl>
          </a:graphicData>
        </a:graphic>
      </p:graphicFrame>
      <p:sp>
        <p:nvSpPr>
          <p:cNvPr id="6" name="TextBox 5">
            <a:extLst>
              <a:ext uri="{FF2B5EF4-FFF2-40B4-BE49-F238E27FC236}">
                <a16:creationId xmlns:a16="http://schemas.microsoft.com/office/drawing/2014/main" id="{97D71BE9-64D2-4244-8D04-5960855A583D}"/>
              </a:ext>
            </a:extLst>
          </p:cNvPr>
          <p:cNvSpPr txBox="1"/>
          <p:nvPr/>
        </p:nvSpPr>
        <p:spPr>
          <a:xfrm>
            <a:off x="-37011" y="6577923"/>
            <a:ext cx="12229011" cy="280077"/>
          </a:xfrm>
          <a:prstGeom prst="rect">
            <a:avLst/>
          </a:prstGeom>
          <a:noFill/>
        </p:spPr>
        <p:txBody>
          <a:bodyPr wrap="square">
            <a:spAutoFit/>
          </a:bodyPr>
          <a:lstStyle/>
          <a:p>
            <a:pPr marL="0" marR="0">
              <a:lnSpc>
                <a:spcPct val="107000"/>
              </a:lnSpc>
              <a:spcBef>
                <a:spcPts val="0"/>
              </a:spcBef>
              <a:spcAft>
                <a:spcPts val="0"/>
              </a:spcAft>
            </a:pPr>
            <a:r>
              <a:rPr lang="en-US" sz="1200" dirty="0">
                <a:effectLst/>
                <a:ea typeface="Calibri" panose="020F0502020204030204" pitchFamily="34" charset="0"/>
                <a:cs typeface="Times New Roman" panose="02020603050405020304" pitchFamily="18" charset="0"/>
              </a:rPr>
              <a:t>Not</a:t>
            </a:r>
            <a:r>
              <a:rPr lang="en-US" sz="1200" dirty="0">
                <a:solidFill>
                  <a:srgbClr val="000000"/>
                </a:solidFill>
                <a:effectLst/>
                <a:ea typeface="Times New Roman" panose="02020603050405020304" pitchFamily="18" charset="0"/>
                <a:cs typeface="Times New Roman" panose="02020603050405020304" pitchFamily="18" charset="0"/>
              </a:rPr>
              <a:t>e:</a:t>
            </a:r>
            <a:r>
              <a:rPr lang="en-US" sz="1200" dirty="0">
                <a:effectLst/>
                <a:ea typeface="Calibri" panose="020F0502020204030204" pitchFamily="34" charset="0"/>
                <a:cs typeface="Times New Roman" panose="02020603050405020304" pitchFamily="18" charset="0"/>
              </a:rPr>
              <a:t> </a:t>
            </a:r>
            <a:r>
              <a:rPr lang="en-US" sz="1200" baseline="30000" dirty="0">
                <a:effectLst/>
                <a:ea typeface="Calibri" panose="020F0502020204030204" pitchFamily="34" charset="0"/>
                <a:cs typeface="Times New Roman" panose="02020603050405020304" pitchFamily="18" charset="0"/>
              </a:rPr>
              <a:t>*</a:t>
            </a:r>
            <a:r>
              <a:rPr lang="en-US" sz="1200" dirty="0">
                <a:effectLst/>
                <a:ea typeface="Calibri" panose="020F0502020204030204" pitchFamily="34" charset="0"/>
                <a:cs typeface="Times New Roman" panose="02020603050405020304" pitchFamily="18" charset="0"/>
              </a:rPr>
              <a:t> </a:t>
            </a:r>
            <a:r>
              <a:rPr lang="en-US" sz="1200" i="1" dirty="0">
                <a:effectLst/>
                <a:ea typeface="Calibri" panose="020F0502020204030204" pitchFamily="34" charset="0"/>
                <a:cs typeface="Times New Roman" panose="02020603050405020304" pitchFamily="18" charset="0"/>
              </a:rPr>
              <a:t>p</a:t>
            </a:r>
            <a:r>
              <a:rPr lang="en-US" sz="1200" dirty="0">
                <a:effectLst/>
                <a:ea typeface="Calibri" panose="020F0502020204030204" pitchFamily="34" charset="0"/>
                <a:cs typeface="Times New Roman" panose="02020603050405020304" pitchFamily="18" charset="0"/>
              </a:rPr>
              <a:t> &lt; 0.05, All 22 panels except Michigan (n=68, starting in November 2014) have 78 observations. Year-period dummies are not displayed. Standard errors are clustered at the state level. </a:t>
            </a:r>
            <a:endParaRPr lang="en-US" sz="1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10265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B85B8-C88B-495A-A08E-6A23067D9586}"/>
              </a:ext>
            </a:extLst>
          </p:cNvPr>
          <p:cNvSpPr>
            <a:spLocks noGrp="1"/>
          </p:cNvSpPr>
          <p:nvPr>
            <p:ph type="title"/>
          </p:nvPr>
        </p:nvSpPr>
        <p:spPr>
          <a:xfrm>
            <a:off x="1024128" y="585215"/>
            <a:ext cx="4452333" cy="2416401"/>
          </a:xfrm>
        </p:spPr>
        <p:txBody>
          <a:bodyPr>
            <a:normAutofit/>
          </a:bodyPr>
          <a:lstStyle/>
          <a:p>
            <a:r>
              <a:rPr lang="en-US" dirty="0"/>
              <a:t>Total E-cigarette Sales: Sensitivity Check</a:t>
            </a:r>
          </a:p>
        </p:txBody>
      </p:sp>
      <p:graphicFrame>
        <p:nvGraphicFramePr>
          <p:cNvPr id="4" name="Content Placeholder 3">
            <a:extLst>
              <a:ext uri="{FF2B5EF4-FFF2-40B4-BE49-F238E27FC236}">
                <a16:creationId xmlns:a16="http://schemas.microsoft.com/office/drawing/2014/main" id="{7A96B311-1F94-4C42-937E-133F9C290AD1}"/>
              </a:ext>
            </a:extLst>
          </p:cNvPr>
          <p:cNvGraphicFramePr>
            <a:graphicFrameLocks noGrp="1"/>
          </p:cNvGraphicFramePr>
          <p:nvPr>
            <p:ph idx="1"/>
            <p:extLst>
              <p:ext uri="{D42A27DB-BD31-4B8C-83A1-F6EECF244321}">
                <p14:modId xmlns:p14="http://schemas.microsoft.com/office/powerpoint/2010/main" val="27391630"/>
              </p:ext>
            </p:extLst>
          </p:nvPr>
        </p:nvGraphicFramePr>
        <p:xfrm>
          <a:off x="5695121" y="585216"/>
          <a:ext cx="5928795" cy="4813935"/>
        </p:xfrm>
        <a:graphic>
          <a:graphicData uri="http://schemas.openxmlformats.org/drawingml/2006/table">
            <a:tbl>
              <a:tblPr firstRow="1" firstCol="1">
                <a:tableStyleId>{5C22544A-7EE6-4342-B048-85BDC9FD1C3A}</a:tableStyleId>
              </a:tblPr>
              <a:tblGrid>
                <a:gridCol w="3005456">
                  <a:extLst>
                    <a:ext uri="{9D8B030D-6E8A-4147-A177-3AD203B41FA5}">
                      <a16:colId xmlns:a16="http://schemas.microsoft.com/office/drawing/2014/main" val="728476172"/>
                    </a:ext>
                  </a:extLst>
                </a:gridCol>
                <a:gridCol w="968972">
                  <a:extLst>
                    <a:ext uri="{9D8B030D-6E8A-4147-A177-3AD203B41FA5}">
                      <a16:colId xmlns:a16="http://schemas.microsoft.com/office/drawing/2014/main" val="2694132930"/>
                    </a:ext>
                  </a:extLst>
                </a:gridCol>
                <a:gridCol w="968972">
                  <a:extLst>
                    <a:ext uri="{9D8B030D-6E8A-4147-A177-3AD203B41FA5}">
                      <a16:colId xmlns:a16="http://schemas.microsoft.com/office/drawing/2014/main" val="2884361026"/>
                    </a:ext>
                  </a:extLst>
                </a:gridCol>
                <a:gridCol w="985395">
                  <a:extLst>
                    <a:ext uri="{9D8B030D-6E8A-4147-A177-3AD203B41FA5}">
                      <a16:colId xmlns:a16="http://schemas.microsoft.com/office/drawing/2014/main" val="2027743646"/>
                    </a:ext>
                  </a:extLst>
                </a:gridCol>
              </a:tblGrid>
              <a:tr h="153764">
                <a:tc>
                  <a:txBody>
                    <a:bodyPr/>
                    <a:lstStyle/>
                    <a:p>
                      <a:pPr algn="l" fontAlgn="b"/>
                      <a:r>
                        <a:rPr lang="en-US" sz="1600" u="none" strike="noStrike">
                          <a:effectLst/>
                        </a:rPr>
                        <a:t> </a:t>
                      </a:r>
                      <a:endParaRPr lang="en-US" sz="16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600" u="none" strike="noStrike" dirty="0">
                          <a:effectLst/>
                        </a:rPr>
                        <a:t>Original</a:t>
                      </a:r>
                      <a:endParaRPr lang="en-US" sz="16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600" u="none" strike="noStrike">
                          <a:effectLst/>
                        </a:rPr>
                        <a:t>No Policy</a:t>
                      </a:r>
                      <a:endParaRPr lang="en-US" sz="16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600" u="none" strike="noStrike">
                          <a:effectLst/>
                        </a:rPr>
                        <a:t>No EVALI</a:t>
                      </a:r>
                      <a:endParaRPr lang="en-US" sz="1600" b="0" i="0" u="none" strike="noStrike">
                        <a:solidFill>
                          <a:srgbClr val="000000"/>
                        </a:solidFill>
                        <a:effectLst/>
                        <a:latin typeface="Times New Roman" panose="02020603050405020304" pitchFamily="18" charset="0"/>
                      </a:endParaRPr>
                    </a:p>
                  </a:txBody>
                  <a:tcPr marL="9525" marR="9525" marT="9525" marB="0" anchor="b"/>
                </a:tc>
                <a:extLst>
                  <a:ext uri="{0D108BD9-81ED-4DB2-BD59-A6C34878D82A}">
                    <a16:rowId xmlns:a16="http://schemas.microsoft.com/office/drawing/2014/main" val="2372866402"/>
                  </a:ext>
                </a:extLst>
              </a:tr>
              <a:tr h="172985">
                <a:tc>
                  <a:txBody>
                    <a:bodyPr/>
                    <a:lstStyle/>
                    <a:p>
                      <a:pPr algn="l" fontAlgn="b"/>
                      <a:r>
                        <a:rPr lang="en-US" sz="1600" u="none" strike="noStrike">
                          <a:effectLst/>
                        </a:rPr>
                        <a:t>EVALI Deaths</a:t>
                      </a:r>
                      <a:endParaRPr lang="en-US" sz="1600" b="0" i="0" u="none" strike="noStrike">
                        <a:solidFill>
                          <a:srgbClr val="000000"/>
                        </a:solidFill>
                        <a:effectLst/>
                        <a:latin typeface="Times New Roman" panose="02020603050405020304" pitchFamily="18" charset="0"/>
                      </a:endParaRPr>
                    </a:p>
                  </a:txBody>
                  <a:tcPr marL="9525" marR="9525" marT="9525" marB="0" anchor="b"/>
                </a:tc>
                <a:tc>
                  <a:txBody>
                    <a:bodyPr/>
                    <a:lstStyle/>
                    <a:p>
                      <a:pPr algn="ctr" fontAlgn="ctr"/>
                      <a:r>
                        <a:rPr lang="en-US" sz="1600" u="none" strike="noStrike">
                          <a:effectLst/>
                        </a:rPr>
                        <a:t>-0.0578</a:t>
                      </a:r>
                      <a:r>
                        <a:rPr lang="en-US" sz="1600" u="none" strike="noStrike" baseline="30000">
                          <a:effectLst/>
                        </a:rPr>
                        <a:t>*</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-0.0599</a:t>
                      </a:r>
                      <a:r>
                        <a:rPr lang="en-US" sz="1600" u="none" strike="noStrike" baseline="30000">
                          <a:effectLst/>
                        </a:rPr>
                        <a:t>*</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l" fontAlgn="b"/>
                      <a:endParaRPr lang="en-US" sz="1600" b="0" i="0" u="none" strike="noStrike">
                        <a:solidFill>
                          <a:srgbClr val="000000"/>
                        </a:solidFill>
                        <a:effectLst/>
                        <a:latin typeface="Times New Roman" panose="02020603050405020304" pitchFamily="18" charset="0"/>
                      </a:endParaRPr>
                    </a:p>
                  </a:txBody>
                  <a:tcPr marL="9525" marR="9525" marT="9525" marB="0" anchor="b"/>
                </a:tc>
                <a:extLst>
                  <a:ext uri="{0D108BD9-81ED-4DB2-BD59-A6C34878D82A}">
                    <a16:rowId xmlns:a16="http://schemas.microsoft.com/office/drawing/2014/main" val="2023248239"/>
                  </a:ext>
                </a:extLst>
              </a:tr>
              <a:tr h="192205">
                <a:tc>
                  <a:txBody>
                    <a:bodyPr/>
                    <a:lstStyle/>
                    <a:p>
                      <a:pPr algn="l" fontAlgn="ctr"/>
                      <a:r>
                        <a:rPr lang="en-US" sz="1600" u="none" strike="noStrike">
                          <a:effectLst/>
                        </a:rPr>
                        <a:t>State Total Ban Days</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endParaRPr lang="en-US" sz="1600" b="0"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799975244"/>
                  </a:ext>
                </a:extLst>
              </a:tr>
              <a:tr h="192205">
                <a:tc>
                  <a:txBody>
                    <a:bodyPr/>
                    <a:lstStyle/>
                    <a:p>
                      <a:pPr algn="l" fontAlgn="ctr"/>
                      <a:r>
                        <a:rPr lang="en-US" sz="1600" u="none" strike="noStrike">
                          <a:effectLst/>
                        </a:rPr>
                        <a:t>State Partial Ban Days</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-0.226</a:t>
                      </a:r>
                      <a:r>
                        <a:rPr lang="en-US" sz="1600" u="none" strike="noStrike" baseline="30000">
                          <a:effectLst/>
                        </a:rPr>
                        <a:t>*</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-0.235</a:t>
                      </a:r>
                      <a:r>
                        <a:rPr lang="en-US" sz="1600" u="none" strike="noStrike" baseline="30000">
                          <a:effectLst/>
                        </a:rPr>
                        <a:t>*</a:t>
                      </a:r>
                      <a:endParaRPr lang="en-US" sz="1600" b="0"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131084005"/>
                  </a:ext>
                </a:extLst>
              </a:tr>
              <a:tr h="192205">
                <a:tc>
                  <a:txBody>
                    <a:bodyPr/>
                    <a:lstStyle/>
                    <a:p>
                      <a:pPr algn="l" fontAlgn="ctr"/>
                      <a:r>
                        <a:rPr lang="en-US" sz="1600" u="none" strike="noStrike">
                          <a:effectLst/>
                        </a:rPr>
                        <a:t>Heating Degree Days</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0.00246</a:t>
                      </a:r>
                      <a:r>
                        <a:rPr lang="en-US" sz="1600" u="none" strike="noStrike" baseline="30000">
                          <a:effectLst/>
                        </a:rPr>
                        <a:t>*</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0.0022</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0.00257</a:t>
                      </a:r>
                      <a:r>
                        <a:rPr lang="en-US" sz="1600" u="none" strike="noStrike" baseline="30000">
                          <a:effectLst/>
                        </a:rPr>
                        <a:t>*</a:t>
                      </a:r>
                      <a:endParaRPr lang="en-US" sz="1600" b="0"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2364002759"/>
                  </a:ext>
                </a:extLst>
              </a:tr>
              <a:tr h="192205">
                <a:tc>
                  <a:txBody>
                    <a:bodyPr/>
                    <a:lstStyle/>
                    <a:p>
                      <a:pPr algn="l" fontAlgn="ctr"/>
                      <a:r>
                        <a:rPr lang="en-US" sz="1600" u="none" strike="noStrike">
                          <a:effectLst/>
                        </a:rPr>
                        <a:t>Price</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-0.196</a:t>
                      </a:r>
                      <a:r>
                        <a:rPr lang="en-US" sz="1600" u="none" strike="noStrike" baseline="30000">
                          <a:effectLst/>
                        </a:rPr>
                        <a:t>*</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-0.209</a:t>
                      </a:r>
                      <a:r>
                        <a:rPr lang="en-US" sz="1600" u="none" strike="noStrike" baseline="30000">
                          <a:effectLst/>
                        </a:rPr>
                        <a:t>*</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-0.176</a:t>
                      </a:r>
                      <a:r>
                        <a:rPr lang="en-US" sz="1600" u="none" strike="noStrike" baseline="30000">
                          <a:effectLst/>
                        </a:rPr>
                        <a:t>*</a:t>
                      </a:r>
                      <a:endParaRPr lang="en-US" sz="1600" b="0"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3302709558"/>
                  </a:ext>
                </a:extLst>
              </a:tr>
              <a:tr h="192205">
                <a:tc>
                  <a:txBody>
                    <a:bodyPr/>
                    <a:lstStyle/>
                    <a:p>
                      <a:pPr algn="l" fontAlgn="ctr"/>
                      <a:r>
                        <a:rPr lang="en-US" sz="1600" u="none" strike="noStrike">
                          <a:effectLst/>
                        </a:rPr>
                        <a:t>Tobacco 21 Coverage</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-0.0879</a:t>
                      </a:r>
                      <a:r>
                        <a:rPr lang="en-US" sz="1600" u="none" strike="noStrike" baseline="30000">
                          <a:effectLst/>
                        </a:rPr>
                        <a:t>*</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-0.0836</a:t>
                      </a:r>
                      <a:r>
                        <a:rPr lang="en-US" sz="1600" u="none" strike="noStrike" baseline="30000">
                          <a:effectLst/>
                        </a:rPr>
                        <a:t>*</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-0.0976</a:t>
                      </a:r>
                      <a:r>
                        <a:rPr lang="en-US" sz="1600" u="none" strike="noStrike" baseline="30000">
                          <a:effectLst/>
                        </a:rPr>
                        <a:t>*</a:t>
                      </a:r>
                      <a:endParaRPr lang="en-US" sz="1600" b="0"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285137298"/>
                  </a:ext>
                </a:extLst>
              </a:tr>
              <a:tr h="192205">
                <a:tc>
                  <a:txBody>
                    <a:bodyPr/>
                    <a:lstStyle/>
                    <a:p>
                      <a:pPr algn="l" fontAlgn="ctr"/>
                      <a:r>
                        <a:rPr lang="en-US" sz="1600" u="none" strike="noStrike">
                          <a:effectLst/>
                        </a:rPr>
                        <a:t>Heating Degree Days # HDD Mean</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-0.000112</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-9.59E-05</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-0.000124</a:t>
                      </a:r>
                      <a:endParaRPr lang="en-US" sz="1600" b="0"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440629118"/>
                  </a:ext>
                </a:extLst>
              </a:tr>
              <a:tr h="192205">
                <a:tc>
                  <a:txBody>
                    <a:bodyPr/>
                    <a:lstStyle/>
                    <a:p>
                      <a:pPr algn="l" fontAlgn="ctr"/>
                      <a:r>
                        <a:rPr lang="en-US" sz="1600" u="none" strike="noStrike">
                          <a:effectLst/>
                        </a:rPr>
                        <a:t>Distribution</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0.00187</a:t>
                      </a:r>
                      <a:r>
                        <a:rPr lang="en-US" sz="1600" u="none" strike="noStrike" baseline="30000">
                          <a:effectLst/>
                        </a:rPr>
                        <a:t>*</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0.00191</a:t>
                      </a:r>
                      <a:r>
                        <a:rPr lang="en-US" sz="1600" u="none" strike="noStrike" baseline="30000">
                          <a:effectLst/>
                        </a:rPr>
                        <a:t>*</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0.00189</a:t>
                      </a:r>
                      <a:r>
                        <a:rPr lang="en-US" sz="1600" u="none" strike="noStrike" baseline="30000">
                          <a:effectLst/>
                        </a:rPr>
                        <a:t>*</a:t>
                      </a:r>
                      <a:endParaRPr lang="en-US" sz="1600" b="0"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4028470505"/>
                  </a:ext>
                </a:extLst>
              </a:tr>
              <a:tr h="192205">
                <a:tc>
                  <a:txBody>
                    <a:bodyPr/>
                    <a:lstStyle/>
                    <a:p>
                      <a:pPr algn="l" fontAlgn="ctr"/>
                      <a:r>
                        <a:rPr lang="en-US" sz="1600" u="none" strike="noStrike">
                          <a:effectLst/>
                        </a:rPr>
                        <a:t>JUUL Fruit Distribution</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0.0209</a:t>
                      </a:r>
                      <a:r>
                        <a:rPr lang="en-US" sz="1600" u="none" strike="noStrike" baseline="30000">
                          <a:effectLst/>
                        </a:rPr>
                        <a:t>*</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0.0209</a:t>
                      </a:r>
                      <a:r>
                        <a:rPr lang="en-US" sz="1600" u="none" strike="noStrike" baseline="30000">
                          <a:effectLst/>
                        </a:rPr>
                        <a:t>*</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0.0211</a:t>
                      </a:r>
                      <a:r>
                        <a:rPr lang="en-US" sz="1600" u="none" strike="noStrike" baseline="30000">
                          <a:effectLst/>
                        </a:rPr>
                        <a:t>*</a:t>
                      </a:r>
                      <a:endParaRPr lang="en-US" sz="1600" b="0"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4185964529"/>
                  </a:ext>
                </a:extLst>
              </a:tr>
              <a:tr h="192205">
                <a:tc>
                  <a:txBody>
                    <a:bodyPr/>
                    <a:lstStyle/>
                    <a:p>
                      <a:pPr algn="l" fontAlgn="ctr"/>
                      <a:r>
                        <a:rPr lang="en-US" sz="1600" u="none" strike="noStrike">
                          <a:effectLst/>
                        </a:rPr>
                        <a:t>JUUL Mint Distribution</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-0.00206</a:t>
                      </a:r>
                      <a:r>
                        <a:rPr lang="en-US" sz="1600" u="none" strike="noStrike" baseline="30000">
                          <a:effectLst/>
                        </a:rPr>
                        <a:t>*</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-0.00186</a:t>
                      </a:r>
                      <a:r>
                        <a:rPr lang="en-US" sz="1600" u="none" strike="noStrike" baseline="30000">
                          <a:effectLst/>
                        </a:rPr>
                        <a:t>*</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-0.000259</a:t>
                      </a:r>
                      <a:endParaRPr lang="en-US" sz="1600" b="0"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693277"/>
                  </a:ext>
                </a:extLst>
              </a:tr>
              <a:tr h="201816">
                <a:tc>
                  <a:txBody>
                    <a:bodyPr/>
                    <a:lstStyle/>
                    <a:p>
                      <a:pPr algn="l" fontAlgn="ctr"/>
                      <a:r>
                        <a:rPr lang="en-US" sz="1600" u="none" strike="noStrike">
                          <a:effectLst/>
                        </a:rPr>
                        <a:t>Constant</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-0.00343</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-0.0029</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-0.00401</a:t>
                      </a:r>
                      <a:endParaRPr lang="en-US" sz="1600" b="0"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961999515"/>
                  </a:ext>
                </a:extLst>
              </a:tr>
              <a:tr h="192205">
                <a:tc>
                  <a:txBody>
                    <a:bodyPr/>
                    <a:lstStyle/>
                    <a:p>
                      <a:pPr algn="l" fontAlgn="ctr"/>
                      <a:r>
                        <a:rPr lang="en-US" sz="1600" u="none" strike="noStrike">
                          <a:effectLst/>
                        </a:rPr>
                        <a:t>sigma_u</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 </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 </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 </a:t>
                      </a:r>
                      <a:endParaRPr lang="en-US" sz="1600" b="0"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3061985485"/>
                  </a:ext>
                </a:extLst>
              </a:tr>
              <a:tr h="201816">
                <a:tc>
                  <a:txBody>
                    <a:bodyPr/>
                    <a:lstStyle/>
                    <a:p>
                      <a:pPr algn="l" fontAlgn="ctr"/>
                      <a:r>
                        <a:rPr lang="en-US" sz="1600" u="none" strike="noStrike">
                          <a:effectLst/>
                        </a:rPr>
                        <a:t>Constant</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0</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0</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0</a:t>
                      </a:r>
                      <a:endParaRPr lang="en-US" sz="1600" b="0"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656672170"/>
                  </a:ext>
                </a:extLst>
              </a:tr>
              <a:tr h="192205">
                <a:tc>
                  <a:txBody>
                    <a:bodyPr/>
                    <a:lstStyle/>
                    <a:p>
                      <a:pPr algn="l" fontAlgn="ctr"/>
                      <a:r>
                        <a:rPr lang="en-US" sz="1600" u="none" strike="noStrike">
                          <a:effectLst/>
                        </a:rPr>
                        <a:t>sigma_e</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 </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 </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 </a:t>
                      </a:r>
                      <a:endParaRPr lang="en-US" sz="1600" b="0"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364497641"/>
                  </a:ext>
                </a:extLst>
              </a:tr>
              <a:tr h="201816">
                <a:tc>
                  <a:txBody>
                    <a:bodyPr/>
                    <a:lstStyle/>
                    <a:p>
                      <a:pPr algn="l" fontAlgn="ctr"/>
                      <a:r>
                        <a:rPr lang="en-US" sz="1600" u="none" strike="noStrike">
                          <a:effectLst/>
                        </a:rPr>
                        <a:t>Constant</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0.0776</a:t>
                      </a:r>
                      <a:r>
                        <a:rPr lang="en-US" sz="1600" u="none" strike="noStrike" baseline="30000">
                          <a:effectLst/>
                        </a:rPr>
                        <a:t>*</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0.0778</a:t>
                      </a:r>
                      <a:r>
                        <a:rPr lang="en-US" sz="1600" u="none" strike="noStrike" baseline="30000">
                          <a:effectLst/>
                        </a:rPr>
                        <a:t>*</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0.0779</a:t>
                      </a:r>
                      <a:r>
                        <a:rPr lang="en-US" sz="1600" u="none" strike="noStrike" baseline="30000">
                          <a:effectLst/>
                        </a:rPr>
                        <a:t>*</a:t>
                      </a:r>
                      <a:endParaRPr lang="en-US" sz="1600" b="0"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763343177"/>
                  </a:ext>
                </a:extLst>
              </a:tr>
              <a:tr h="192205">
                <a:tc>
                  <a:txBody>
                    <a:bodyPr/>
                    <a:lstStyle/>
                    <a:p>
                      <a:pPr algn="l" fontAlgn="ctr"/>
                      <a:r>
                        <a:rPr lang="en-US" sz="1600" u="none" strike="noStrike">
                          <a:effectLst/>
                        </a:rPr>
                        <a:t>Observations</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1706</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1706</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1706</a:t>
                      </a:r>
                      <a:endParaRPr lang="en-US" sz="1600" b="0"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525180772"/>
                  </a:ext>
                </a:extLst>
              </a:tr>
              <a:tr h="192205">
                <a:tc>
                  <a:txBody>
                    <a:bodyPr/>
                    <a:lstStyle/>
                    <a:p>
                      <a:pPr algn="l" fontAlgn="ctr"/>
                      <a:r>
                        <a:rPr lang="en-US" sz="1600" u="none" strike="noStrike">
                          <a:effectLst/>
                        </a:rPr>
                        <a:t>bic</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-3724.8</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-3714.4</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-3712.2</a:t>
                      </a:r>
                      <a:endParaRPr lang="en-US" sz="1600" b="0"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374933307"/>
                  </a:ext>
                </a:extLst>
              </a:tr>
              <a:tr h="201816">
                <a:tc>
                  <a:txBody>
                    <a:bodyPr/>
                    <a:lstStyle/>
                    <a:p>
                      <a:pPr algn="l" fontAlgn="ctr"/>
                      <a:r>
                        <a:rPr lang="en-US" sz="1600" u="none" strike="noStrike">
                          <a:effectLst/>
                        </a:rPr>
                        <a:t>ll</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1940.6</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1935.3</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dirty="0">
                          <a:effectLst/>
                        </a:rPr>
                        <a:t>1934.3</a:t>
                      </a:r>
                      <a:endParaRPr lang="en-US" sz="16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4076424645"/>
                  </a:ext>
                </a:extLst>
              </a:tr>
            </a:tbl>
          </a:graphicData>
        </a:graphic>
      </p:graphicFrame>
      <p:sp>
        <p:nvSpPr>
          <p:cNvPr id="5" name="TextBox 4">
            <a:extLst>
              <a:ext uri="{FF2B5EF4-FFF2-40B4-BE49-F238E27FC236}">
                <a16:creationId xmlns:a16="http://schemas.microsoft.com/office/drawing/2014/main" id="{66056E64-1161-417D-BDCC-63B20A64193E}"/>
              </a:ext>
            </a:extLst>
          </p:cNvPr>
          <p:cNvSpPr txBox="1"/>
          <p:nvPr/>
        </p:nvSpPr>
        <p:spPr>
          <a:xfrm>
            <a:off x="-37011" y="6577923"/>
            <a:ext cx="12229011" cy="280077"/>
          </a:xfrm>
          <a:prstGeom prst="rect">
            <a:avLst/>
          </a:prstGeom>
          <a:noFill/>
        </p:spPr>
        <p:txBody>
          <a:bodyPr wrap="square">
            <a:spAutoFit/>
          </a:bodyPr>
          <a:lstStyle/>
          <a:p>
            <a:pPr marL="0" marR="0">
              <a:lnSpc>
                <a:spcPct val="107000"/>
              </a:lnSpc>
              <a:spcBef>
                <a:spcPts val="0"/>
              </a:spcBef>
              <a:spcAft>
                <a:spcPts val="0"/>
              </a:spcAft>
            </a:pPr>
            <a:r>
              <a:rPr lang="en-US" sz="1200" dirty="0">
                <a:effectLst/>
                <a:ea typeface="Calibri" panose="020F0502020204030204" pitchFamily="34" charset="0"/>
                <a:cs typeface="Times New Roman" panose="02020603050405020304" pitchFamily="18" charset="0"/>
              </a:rPr>
              <a:t>Not</a:t>
            </a:r>
            <a:r>
              <a:rPr lang="en-US" sz="1200" dirty="0">
                <a:solidFill>
                  <a:srgbClr val="000000"/>
                </a:solidFill>
                <a:effectLst/>
                <a:ea typeface="Times New Roman" panose="02020603050405020304" pitchFamily="18" charset="0"/>
                <a:cs typeface="Times New Roman" panose="02020603050405020304" pitchFamily="18" charset="0"/>
              </a:rPr>
              <a:t>e:</a:t>
            </a:r>
            <a:r>
              <a:rPr lang="en-US" sz="1200" dirty="0">
                <a:effectLst/>
                <a:ea typeface="Calibri" panose="020F0502020204030204" pitchFamily="34" charset="0"/>
                <a:cs typeface="Times New Roman" panose="02020603050405020304" pitchFamily="18" charset="0"/>
              </a:rPr>
              <a:t> </a:t>
            </a:r>
            <a:r>
              <a:rPr lang="en-US" sz="1200" baseline="30000" dirty="0">
                <a:effectLst/>
                <a:ea typeface="Calibri" panose="020F0502020204030204" pitchFamily="34" charset="0"/>
                <a:cs typeface="Times New Roman" panose="02020603050405020304" pitchFamily="18" charset="0"/>
              </a:rPr>
              <a:t>*</a:t>
            </a:r>
            <a:r>
              <a:rPr lang="en-US" sz="1200" dirty="0">
                <a:effectLst/>
                <a:ea typeface="Calibri" panose="020F0502020204030204" pitchFamily="34" charset="0"/>
                <a:cs typeface="Times New Roman" panose="02020603050405020304" pitchFamily="18" charset="0"/>
              </a:rPr>
              <a:t> </a:t>
            </a:r>
            <a:r>
              <a:rPr lang="en-US" sz="1200" i="1" dirty="0">
                <a:effectLst/>
                <a:ea typeface="Calibri" panose="020F0502020204030204" pitchFamily="34" charset="0"/>
                <a:cs typeface="Times New Roman" panose="02020603050405020304" pitchFamily="18" charset="0"/>
              </a:rPr>
              <a:t>p</a:t>
            </a:r>
            <a:r>
              <a:rPr lang="en-US" sz="1200" dirty="0">
                <a:effectLst/>
                <a:ea typeface="Calibri" panose="020F0502020204030204" pitchFamily="34" charset="0"/>
                <a:cs typeface="Times New Roman" panose="02020603050405020304" pitchFamily="18" charset="0"/>
              </a:rPr>
              <a:t> &lt; 0.05, All 23 panels except Michigan (n=68, starting in November 2014) have 78 observations. Year-period dummies are not displayed. Standard errors are clustered at the state level. </a:t>
            </a:r>
            <a:endParaRPr lang="en-US" sz="1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70495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B85B8-C88B-495A-A08E-6A23067D9586}"/>
              </a:ext>
            </a:extLst>
          </p:cNvPr>
          <p:cNvSpPr>
            <a:spLocks noGrp="1"/>
          </p:cNvSpPr>
          <p:nvPr>
            <p:ph type="title"/>
          </p:nvPr>
        </p:nvSpPr>
        <p:spPr>
          <a:xfrm>
            <a:off x="1024128" y="585215"/>
            <a:ext cx="4452333" cy="2416401"/>
          </a:xfrm>
        </p:spPr>
        <p:txBody>
          <a:bodyPr>
            <a:normAutofit/>
          </a:bodyPr>
          <a:lstStyle/>
          <a:p>
            <a:r>
              <a:rPr lang="en-US" dirty="0"/>
              <a:t>E-cigarette Hardware Sales: Sensitivity Check</a:t>
            </a:r>
          </a:p>
        </p:txBody>
      </p:sp>
      <p:graphicFrame>
        <p:nvGraphicFramePr>
          <p:cNvPr id="4" name="Content Placeholder 3">
            <a:extLst>
              <a:ext uri="{FF2B5EF4-FFF2-40B4-BE49-F238E27FC236}">
                <a16:creationId xmlns:a16="http://schemas.microsoft.com/office/drawing/2014/main" id="{7A96B311-1F94-4C42-937E-133F9C290AD1}"/>
              </a:ext>
            </a:extLst>
          </p:cNvPr>
          <p:cNvGraphicFramePr>
            <a:graphicFrameLocks noGrp="1"/>
          </p:cNvGraphicFramePr>
          <p:nvPr>
            <p:ph idx="1"/>
            <p:extLst>
              <p:ext uri="{D42A27DB-BD31-4B8C-83A1-F6EECF244321}">
                <p14:modId xmlns:p14="http://schemas.microsoft.com/office/powerpoint/2010/main" val="2159928962"/>
              </p:ext>
            </p:extLst>
          </p:nvPr>
        </p:nvGraphicFramePr>
        <p:xfrm>
          <a:off x="5287617" y="585216"/>
          <a:ext cx="6336298" cy="4813935"/>
        </p:xfrm>
        <a:graphic>
          <a:graphicData uri="http://schemas.openxmlformats.org/drawingml/2006/table">
            <a:tbl>
              <a:tblPr firstRow="1" firstCol="1">
                <a:tableStyleId>{5C22544A-7EE6-4342-B048-85BDC9FD1C3A}</a:tableStyleId>
              </a:tblPr>
              <a:tblGrid>
                <a:gridCol w="3212030">
                  <a:extLst>
                    <a:ext uri="{9D8B030D-6E8A-4147-A177-3AD203B41FA5}">
                      <a16:colId xmlns:a16="http://schemas.microsoft.com/office/drawing/2014/main" val="728476172"/>
                    </a:ext>
                  </a:extLst>
                </a:gridCol>
                <a:gridCol w="1035572">
                  <a:extLst>
                    <a:ext uri="{9D8B030D-6E8A-4147-A177-3AD203B41FA5}">
                      <a16:colId xmlns:a16="http://schemas.microsoft.com/office/drawing/2014/main" val="2694132930"/>
                    </a:ext>
                  </a:extLst>
                </a:gridCol>
                <a:gridCol w="1035572">
                  <a:extLst>
                    <a:ext uri="{9D8B030D-6E8A-4147-A177-3AD203B41FA5}">
                      <a16:colId xmlns:a16="http://schemas.microsoft.com/office/drawing/2014/main" val="2884361026"/>
                    </a:ext>
                  </a:extLst>
                </a:gridCol>
                <a:gridCol w="1053124">
                  <a:extLst>
                    <a:ext uri="{9D8B030D-6E8A-4147-A177-3AD203B41FA5}">
                      <a16:colId xmlns:a16="http://schemas.microsoft.com/office/drawing/2014/main" val="2027743646"/>
                    </a:ext>
                  </a:extLst>
                </a:gridCol>
              </a:tblGrid>
              <a:tr h="153764">
                <a:tc>
                  <a:txBody>
                    <a:bodyPr/>
                    <a:lstStyle/>
                    <a:p>
                      <a:pPr algn="l" fontAlgn="b"/>
                      <a:r>
                        <a:rPr lang="en-US" sz="1600" u="none" strike="noStrike">
                          <a:effectLst/>
                          <a:latin typeface="+mn-lt"/>
                        </a:rPr>
                        <a:t> </a:t>
                      </a:r>
                      <a:endParaRPr lang="en-US" sz="1600" b="0" i="0" u="none" strike="noStrike">
                        <a:solidFill>
                          <a:srgbClr val="000000"/>
                        </a:solidFill>
                        <a:effectLst/>
                        <a:latin typeface="+mn-lt"/>
                      </a:endParaRPr>
                    </a:p>
                  </a:txBody>
                  <a:tcPr marL="9525" marR="9525" marT="9525" marB="0" anchor="b"/>
                </a:tc>
                <a:tc>
                  <a:txBody>
                    <a:bodyPr/>
                    <a:lstStyle/>
                    <a:p>
                      <a:pPr algn="l" fontAlgn="b"/>
                      <a:r>
                        <a:rPr lang="en-US" sz="1600" u="none" strike="noStrike" dirty="0">
                          <a:effectLst/>
                          <a:latin typeface="+mn-lt"/>
                        </a:rPr>
                        <a:t>Original</a:t>
                      </a:r>
                      <a:endParaRPr lang="en-US" sz="1600" b="0" i="0" u="none" strike="noStrike" dirty="0">
                        <a:solidFill>
                          <a:srgbClr val="000000"/>
                        </a:solidFill>
                        <a:effectLst/>
                        <a:latin typeface="+mn-lt"/>
                      </a:endParaRPr>
                    </a:p>
                  </a:txBody>
                  <a:tcPr marL="9525" marR="9525" marT="9525" marB="0" anchor="b"/>
                </a:tc>
                <a:tc>
                  <a:txBody>
                    <a:bodyPr/>
                    <a:lstStyle/>
                    <a:p>
                      <a:pPr algn="l" fontAlgn="b"/>
                      <a:r>
                        <a:rPr lang="en-US" sz="1600" u="none" strike="noStrike">
                          <a:effectLst/>
                          <a:latin typeface="+mn-lt"/>
                        </a:rPr>
                        <a:t>No Policy</a:t>
                      </a:r>
                      <a:endParaRPr lang="en-US" sz="1600" b="0" i="0" u="none" strike="noStrike">
                        <a:solidFill>
                          <a:srgbClr val="000000"/>
                        </a:solidFill>
                        <a:effectLst/>
                        <a:latin typeface="+mn-lt"/>
                      </a:endParaRPr>
                    </a:p>
                  </a:txBody>
                  <a:tcPr marL="9525" marR="9525" marT="9525" marB="0" anchor="b"/>
                </a:tc>
                <a:tc>
                  <a:txBody>
                    <a:bodyPr/>
                    <a:lstStyle/>
                    <a:p>
                      <a:pPr algn="l" fontAlgn="b"/>
                      <a:r>
                        <a:rPr lang="en-US" sz="1600" u="none" strike="noStrike">
                          <a:effectLst/>
                          <a:latin typeface="+mn-lt"/>
                        </a:rPr>
                        <a:t>No EVALI</a:t>
                      </a:r>
                      <a:endParaRPr lang="en-US" sz="16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372866402"/>
                  </a:ext>
                </a:extLst>
              </a:tr>
              <a:tr h="172985">
                <a:tc>
                  <a:txBody>
                    <a:bodyPr/>
                    <a:lstStyle/>
                    <a:p>
                      <a:pPr algn="l" fontAlgn="b"/>
                      <a:r>
                        <a:rPr lang="en-US" sz="1600" u="none" strike="noStrike">
                          <a:effectLst/>
                          <a:latin typeface="+mn-lt"/>
                        </a:rPr>
                        <a:t>EVALI Deaths</a:t>
                      </a:r>
                      <a:endParaRPr lang="en-US" sz="1600" b="0" i="0" u="none" strike="noStrike">
                        <a:solidFill>
                          <a:srgbClr val="000000"/>
                        </a:solidFill>
                        <a:effectLst/>
                        <a:latin typeface="+mn-lt"/>
                      </a:endParaRPr>
                    </a:p>
                  </a:txBody>
                  <a:tcPr marL="9525" marR="9525" marT="9525" marB="0" anchor="b"/>
                </a:tc>
                <a:tc>
                  <a:txBody>
                    <a:bodyPr/>
                    <a:lstStyle/>
                    <a:p>
                      <a:pPr algn="ctr" fontAlgn="ctr"/>
                      <a:r>
                        <a:rPr lang="en-US" sz="1600" b="0" i="0" u="none" strike="noStrike">
                          <a:solidFill>
                            <a:srgbClr val="000000"/>
                          </a:solidFill>
                          <a:effectLst/>
                          <a:latin typeface="+mn-lt"/>
                        </a:rPr>
                        <a:t>-0.343</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-0.345</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tc>
                  <a:txBody>
                    <a:bodyPr/>
                    <a:lstStyle/>
                    <a:p>
                      <a:pPr algn="ctr" fontAlgn="ctr"/>
                      <a:endParaRPr lang="en-US" sz="16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2023248239"/>
                  </a:ext>
                </a:extLst>
              </a:tr>
              <a:tr h="192205">
                <a:tc>
                  <a:txBody>
                    <a:bodyPr/>
                    <a:lstStyle/>
                    <a:p>
                      <a:pPr algn="l" fontAlgn="ctr"/>
                      <a:r>
                        <a:rPr lang="en-US" sz="1600" u="none" strike="noStrike" dirty="0">
                          <a:effectLst/>
                          <a:latin typeface="+mn-lt"/>
                        </a:rPr>
                        <a:t>State Total Ban Days</a:t>
                      </a:r>
                      <a:endParaRPr lang="en-US" sz="1600" b="0" i="0" u="none" strike="noStrike" dirty="0">
                        <a:solidFill>
                          <a:srgbClr val="000000"/>
                        </a:solidFill>
                        <a:effectLst/>
                        <a:latin typeface="+mn-lt"/>
                      </a:endParaRPr>
                    </a:p>
                  </a:txBody>
                  <a:tcPr marL="9525" marR="9525" marT="9525" marB="0" anchor="ctr"/>
                </a:tc>
                <a:tc>
                  <a:txBody>
                    <a:bodyPr/>
                    <a:lstStyle/>
                    <a:p>
                      <a:pPr algn="ctr" fontAlgn="ctr"/>
                      <a:endParaRPr lang="en-US" sz="1600" b="0" i="0" u="none" strike="noStrike">
                        <a:solidFill>
                          <a:srgbClr val="000000"/>
                        </a:solidFill>
                        <a:effectLst/>
                        <a:latin typeface="+mn-lt"/>
                      </a:endParaRPr>
                    </a:p>
                  </a:txBody>
                  <a:tcPr marL="9525" marR="9525" marT="9525" marB="0" anchor="ctr"/>
                </a:tc>
                <a:tc>
                  <a:txBody>
                    <a:bodyPr/>
                    <a:lstStyle/>
                    <a:p>
                      <a:pPr algn="ctr" fontAlgn="ctr"/>
                      <a:endParaRPr lang="en-US" sz="1600" b="0" i="0" u="none" strike="noStrike">
                        <a:solidFill>
                          <a:srgbClr val="000000"/>
                        </a:solidFill>
                        <a:effectLst/>
                        <a:latin typeface="+mn-lt"/>
                      </a:endParaRPr>
                    </a:p>
                  </a:txBody>
                  <a:tcPr marL="9525" marR="9525" marT="9525" marB="0" anchor="ctr"/>
                </a:tc>
                <a:tc>
                  <a:txBody>
                    <a:bodyPr/>
                    <a:lstStyle/>
                    <a:p>
                      <a:pPr algn="ctr" fontAlgn="ctr"/>
                      <a:endParaRPr lang="en-US" sz="16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1799975244"/>
                  </a:ext>
                </a:extLst>
              </a:tr>
              <a:tr h="192205">
                <a:tc>
                  <a:txBody>
                    <a:bodyPr/>
                    <a:lstStyle/>
                    <a:p>
                      <a:pPr algn="l" fontAlgn="ctr"/>
                      <a:r>
                        <a:rPr lang="en-US" sz="1600" u="none" strike="noStrike">
                          <a:effectLst/>
                          <a:latin typeface="+mn-lt"/>
                        </a:rPr>
                        <a:t>State Partial Ban Days</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-0.152</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tc>
                  <a:txBody>
                    <a:bodyPr/>
                    <a:lstStyle/>
                    <a:p>
                      <a:pPr algn="ctr" fontAlgn="ct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-0.239</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1131084005"/>
                  </a:ext>
                </a:extLst>
              </a:tr>
              <a:tr h="192205">
                <a:tc>
                  <a:txBody>
                    <a:bodyPr/>
                    <a:lstStyle/>
                    <a:p>
                      <a:pPr algn="l" fontAlgn="ctr"/>
                      <a:r>
                        <a:rPr lang="en-US" sz="1600" u="none" strike="noStrike">
                          <a:effectLst/>
                          <a:latin typeface="+mn-lt"/>
                        </a:rPr>
                        <a:t>Heating Degree Days</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0.00479</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0.00461</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0.00568</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2364002759"/>
                  </a:ext>
                </a:extLst>
              </a:tr>
              <a:tr h="192205">
                <a:tc>
                  <a:txBody>
                    <a:bodyPr/>
                    <a:lstStyle/>
                    <a:p>
                      <a:pPr algn="l" fontAlgn="ctr"/>
                      <a:r>
                        <a:rPr lang="en-US" sz="1600" u="none" strike="noStrike">
                          <a:effectLst/>
                          <a:latin typeface="+mn-lt"/>
                        </a:rPr>
                        <a:t>Price</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-0.708</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-0.711</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-0.584</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3302709558"/>
                  </a:ext>
                </a:extLst>
              </a:tr>
              <a:tr h="192205">
                <a:tc>
                  <a:txBody>
                    <a:bodyPr/>
                    <a:lstStyle/>
                    <a:p>
                      <a:pPr algn="l" fontAlgn="ctr"/>
                      <a:r>
                        <a:rPr lang="en-US" sz="1600" u="none" strike="noStrike">
                          <a:effectLst/>
                          <a:latin typeface="+mn-lt"/>
                        </a:rPr>
                        <a:t>Tobacco 21 Coverage</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-0.0735</a:t>
                      </a:r>
                    </a:p>
                  </a:txBody>
                  <a:tcPr marL="9525" marR="9525" marT="9525" marB="0" anchor="ctr"/>
                </a:tc>
                <a:tc>
                  <a:txBody>
                    <a:bodyPr/>
                    <a:lstStyle/>
                    <a:p>
                      <a:pPr algn="ctr" fontAlgn="ctr"/>
                      <a:r>
                        <a:rPr lang="en-US" sz="1600" b="0" i="0" u="none" strike="noStrike">
                          <a:solidFill>
                            <a:srgbClr val="000000"/>
                          </a:solidFill>
                          <a:effectLst/>
                          <a:latin typeface="+mn-lt"/>
                        </a:rPr>
                        <a:t>-0.0713</a:t>
                      </a:r>
                    </a:p>
                  </a:txBody>
                  <a:tcPr marL="9525" marR="9525" marT="9525" marB="0" anchor="ctr"/>
                </a:tc>
                <a:tc>
                  <a:txBody>
                    <a:bodyPr/>
                    <a:lstStyle/>
                    <a:p>
                      <a:pPr algn="ctr" fontAlgn="ctr"/>
                      <a:r>
                        <a:rPr lang="en-US" sz="1600" b="0" i="0" u="none" strike="noStrike">
                          <a:solidFill>
                            <a:srgbClr val="000000"/>
                          </a:solidFill>
                          <a:effectLst/>
                          <a:latin typeface="+mn-lt"/>
                        </a:rPr>
                        <a:t>-0.144</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1285137298"/>
                  </a:ext>
                </a:extLst>
              </a:tr>
              <a:tr h="192205">
                <a:tc>
                  <a:txBody>
                    <a:bodyPr/>
                    <a:lstStyle/>
                    <a:p>
                      <a:pPr algn="l" fontAlgn="ctr"/>
                      <a:r>
                        <a:rPr lang="en-US" sz="1600" u="none" strike="noStrike">
                          <a:effectLst/>
                          <a:latin typeface="+mn-lt"/>
                        </a:rPr>
                        <a:t>Heating Degree Days # HDD Mean</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-0.000334</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-0.000324</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-0.000419</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440629118"/>
                  </a:ext>
                </a:extLst>
              </a:tr>
              <a:tr h="192205">
                <a:tc>
                  <a:txBody>
                    <a:bodyPr/>
                    <a:lstStyle/>
                    <a:p>
                      <a:pPr algn="l" fontAlgn="ctr"/>
                      <a:r>
                        <a:rPr lang="en-US" sz="1600" u="none" strike="noStrike">
                          <a:effectLst/>
                          <a:latin typeface="+mn-lt"/>
                        </a:rPr>
                        <a:t>Distribution</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0.00903</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0.00903</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0.00910</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4028470505"/>
                  </a:ext>
                </a:extLst>
              </a:tr>
              <a:tr h="192205">
                <a:tc>
                  <a:txBody>
                    <a:bodyPr/>
                    <a:lstStyle/>
                    <a:p>
                      <a:pPr algn="l" fontAlgn="ctr"/>
                      <a:r>
                        <a:rPr lang="en-US" sz="1600" u="none" strike="noStrike">
                          <a:effectLst/>
                          <a:latin typeface="+mn-lt"/>
                        </a:rPr>
                        <a:t>JUUL Fruit Distribution</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0.0390</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0.0390</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0.0433</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4185964529"/>
                  </a:ext>
                </a:extLst>
              </a:tr>
              <a:tr h="192205">
                <a:tc>
                  <a:txBody>
                    <a:bodyPr/>
                    <a:lstStyle/>
                    <a:p>
                      <a:pPr algn="l" fontAlgn="ctr"/>
                      <a:r>
                        <a:rPr lang="en-US" sz="1600" u="none" strike="noStrike">
                          <a:effectLst/>
                          <a:latin typeface="+mn-lt"/>
                        </a:rPr>
                        <a:t>JUUL Mint Distribution</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-0.00442</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-0.00421</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0.00523</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100693277"/>
                  </a:ext>
                </a:extLst>
              </a:tr>
              <a:tr h="201816">
                <a:tc>
                  <a:txBody>
                    <a:bodyPr/>
                    <a:lstStyle/>
                    <a:p>
                      <a:pPr algn="l" fontAlgn="ctr"/>
                      <a:r>
                        <a:rPr lang="en-US" sz="1600" u="none" strike="noStrike">
                          <a:effectLst/>
                          <a:latin typeface="+mn-lt"/>
                        </a:rPr>
                        <a:t>Constant</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-0.0542</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-0.0538</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-0.0626</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1961999515"/>
                  </a:ext>
                </a:extLst>
              </a:tr>
              <a:tr h="192205">
                <a:tc>
                  <a:txBody>
                    <a:bodyPr/>
                    <a:lstStyle/>
                    <a:p>
                      <a:pPr algn="l" fontAlgn="ctr"/>
                      <a:r>
                        <a:rPr lang="en-US" sz="1600" u="none" strike="noStrike">
                          <a:effectLst/>
                          <a:latin typeface="+mn-lt"/>
                        </a:rPr>
                        <a:t>sigma_u</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 </a:t>
                      </a:r>
                    </a:p>
                  </a:txBody>
                  <a:tcPr marL="9525" marR="9525" marT="9525" marB="0" anchor="ctr"/>
                </a:tc>
                <a:tc>
                  <a:txBody>
                    <a:bodyPr/>
                    <a:lstStyle/>
                    <a:p>
                      <a:pPr algn="ctr" fontAlgn="ctr"/>
                      <a:r>
                        <a:rPr lang="en-US" sz="1600" b="0" i="0" u="none" strike="noStrike">
                          <a:solidFill>
                            <a:srgbClr val="000000"/>
                          </a:solidFill>
                          <a:effectLst/>
                          <a:latin typeface="+mn-lt"/>
                        </a:rPr>
                        <a:t> </a:t>
                      </a:r>
                    </a:p>
                  </a:txBody>
                  <a:tcPr marL="9525" marR="9525" marT="9525" marB="0" anchor="ctr"/>
                </a:tc>
                <a:tc>
                  <a:txBody>
                    <a:bodyPr/>
                    <a:lstStyle/>
                    <a:p>
                      <a:pPr algn="ctr" fontAlgn="ctr"/>
                      <a:r>
                        <a:rPr lang="en-US" sz="1600" b="0" i="0" u="none" strike="noStrike">
                          <a:solidFill>
                            <a:srgbClr val="000000"/>
                          </a:solidFill>
                          <a:effectLst/>
                          <a:latin typeface="+mn-lt"/>
                        </a:rPr>
                        <a:t> </a:t>
                      </a:r>
                    </a:p>
                  </a:txBody>
                  <a:tcPr marL="9525" marR="9525" marT="9525" marB="0" anchor="ctr"/>
                </a:tc>
                <a:extLst>
                  <a:ext uri="{0D108BD9-81ED-4DB2-BD59-A6C34878D82A}">
                    <a16:rowId xmlns:a16="http://schemas.microsoft.com/office/drawing/2014/main" val="3061985485"/>
                  </a:ext>
                </a:extLst>
              </a:tr>
              <a:tr h="201816">
                <a:tc>
                  <a:txBody>
                    <a:bodyPr/>
                    <a:lstStyle/>
                    <a:p>
                      <a:pPr algn="l" fontAlgn="ctr"/>
                      <a:r>
                        <a:rPr lang="en-US" sz="1600" u="none" strike="noStrike">
                          <a:effectLst/>
                          <a:latin typeface="+mn-lt"/>
                        </a:rPr>
                        <a:t>Constant</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a:t>
                      </a:r>
                    </a:p>
                  </a:txBody>
                  <a:tcPr marL="9525" marR="9525" marT="9525" marB="0" anchor="ctr"/>
                </a:tc>
                <a:tc>
                  <a:txBody>
                    <a:bodyPr/>
                    <a:lstStyle/>
                    <a:p>
                      <a:pPr algn="ctr" fontAlgn="ctr"/>
                      <a:r>
                        <a:rPr lang="en-US" sz="1600" b="0" i="0" u="none" strike="noStrike">
                          <a:solidFill>
                            <a:srgbClr val="000000"/>
                          </a:solidFill>
                          <a:effectLst/>
                          <a:latin typeface="+mn-lt"/>
                        </a:rPr>
                        <a:t>0</a:t>
                      </a:r>
                    </a:p>
                  </a:txBody>
                  <a:tcPr marL="9525" marR="9525" marT="9525" marB="0" anchor="ctr"/>
                </a:tc>
                <a:tc>
                  <a:txBody>
                    <a:bodyPr/>
                    <a:lstStyle/>
                    <a:p>
                      <a:pPr algn="ctr" fontAlgn="ctr"/>
                      <a:r>
                        <a:rPr lang="en-US" sz="1600" b="0" i="0" u="none" strike="noStrike">
                          <a:solidFill>
                            <a:srgbClr val="000000"/>
                          </a:solidFill>
                          <a:effectLst/>
                          <a:latin typeface="+mn-lt"/>
                        </a:rPr>
                        <a:t>0</a:t>
                      </a:r>
                    </a:p>
                  </a:txBody>
                  <a:tcPr marL="9525" marR="9525" marT="9525" marB="0" anchor="ctr"/>
                </a:tc>
                <a:extLst>
                  <a:ext uri="{0D108BD9-81ED-4DB2-BD59-A6C34878D82A}">
                    <a16:rowId xmlns:a16="http://schemas.microsoft.com/office/drawing/2014/main" val="1656672170"/>
                  </a:ext>
                </a:extLst>
              </a:tr>
              <a:tr h="192205">
                <a:tc>
                  <a:txBody>
                    <a:bodyPr/>
                    <a:lstStyle/>
                    <a:p>
                      <a:pPr algn="l" fontAlgn="ctr"/>
                      <a:r>
                        <a:rPr lang="en-US" sz="1600" u="none" strike="noStrike">
                          <a:effectLst/>
                          <a:latin typeface="+mn-lt"/>
                        </a:rPr>
                        <a:t>sigma_e</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 </a:t>
                      </a:r>
                    </a:p>
                  </a:txBody>
                  <a:tcPr marL="9525" marR="9525" marT="9525" marB="0" anchor="ctr"/>
                </a:tc>
                <a:tc>
                  <a:txBody>
                    <a:bodyPr/>
                    <a:lstStyle/>
                    <a:p>
                      <a:pPr algn="ctr" fontAlgn="ctr"/>
                      <a:r>
                        <a:rPr lang="en-US" sz="1600" b="0" i="0" u="none" strike="noStrike">
                          <a:solidFill>
                            <a:srgbClr val="000000"/>
                          </a:solidFill>
                          <a:effectLst/>
                          <a:latin typeface="+mn-lt"/>
                        </a:rPr>
                        <a:t> </a:t>
                      </a:r>
                    </a:p>
                  </a:txBody>
                  <a:tcPr marL="9525" marR="9525" marT="9525" marB="0" anchor="ctr"/>
                </a:tc>
                <a:tc>
                  <a:txBody>
                    <a:bodyPr/>
                    <a:lstStyle/>
                    <a:p>
                      <a:pPr algn="ctr" fontAlgn="ctr"/>
                      <a:r>
                        <a:rPr lang="en-US" sz="1600" b="0" i="0" u="none" strike="noStrike">
                          <a:solidFill>
                            <a:srgbClr val="000000"/>
                          </a:solidFill>
                          <a:effectLst/>
                          <a:latin typeface="+mn-lt"/>
                        </a:rPr>
                        <a:t> </a:t>
                      </a:r>
                    </a:p>
                  </a:txBody>
                  <a:tcPr marL="9525" marR="9525" marT="9525" marB="0" anchor="ctr"/>
                </a:tc>
                <a:extLst>
                  <a:ext uri="{0D108BD9-81ED-4DB2-BD59-A6C34878D82A}">
                    <a16:rowId xmlns:a16="http://schemas.microsoft.com/office/drawing/2014/main" val="1364497641"/>
                  </a:ext>
                </a:extLst>
              </a:tr>
              <a:tr h="201816">
                <a:tc>
                  <a:txBody>
                    <a:bodyPr/>
                    <a:lstStyle/>
                    <a:p>
                      <a:pPr algn="l" fontAlgn="ctr"/>
                      <a:r>
                        <a:rPr lang="en-US" sz="1600" u="none" strike="noStrike">
                          <a:effectLst/>
                          <a:latin typeface="+mn-lt"/>
                        </a:rPr>
                        <a:t>Constant</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0.185</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0.185</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0.189</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1763343177"/>
                  </a:ext>
                </a:extLst>
              </a:tr>
              <a:tr h="192205">
                <a:tc>
                  <a:txBody>
                    <a:bodyPr/>
                    <a:lstStyle/>
                    <a:p>
                      <a:pPr algn="l" fontAlgn="ctr"/>
                      <a:r>
                        <a:rPr lang="en-US" sz="1600" u="none" strike="noStrike">
                          <a:effectLst/>
                          <a:latin typeface="+mn-lt"/>
                        </a:rPr>
                        <a:t>Observations</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1706</a:t>
                      </a:r>
                    </a:p>
                  </a:txBody>
                  <a:tcPr marL="9525" marR="9525" marT="9525" marB="0" anchor="ctr"/>
                </a:tc>
                <a:tc>
                  <a:txBody>
                    <a:bodyPr/>
                    <a:lstStyle/>
                    <a:p>
                      <a:pPr algn="ctr" fontAlgn="ctr"/>
                      <a:r>
                        <a:rPr lang="en-US" sz="1600" b="0" i="0" u="none" strike="noStrike">
                          <a:solidFill>
                            <a:srgbClr val="000000"/>
                          </a:solidFill>
                          <a:effectLst/>
                          <a:latin typeface="+mn-lt"/>
                        </a:rPr>
                        <a:t>1706</a:t>
                      </a:r>
                    </a:p>
                  </a:txBody>
                  <a:tcPr marL="9525" marR="9525" marT="9525" marB="0" anchor="ctr"/>
                </a:tc>
                <a:tc>
                  <a:txBody>
                    <a:bodyPr/>
                    <a:lstStyle/>
                    <a:p>
                      <a:pPr algn="ctr" fontAlgn="ctr"/>
                      <a:r>
                        <a:rPr lang="en-US" sz="1600" b="0" i="0" u="none" strike="noStrike">
                          <a:solidFill>
                            <a:srgbClr val="000000"/>
                          </a:solidFill>
                          <a:effectLst/>
                          <a:latin typeface="+mn-lt"/>
                        </a:rPr>
                        <a:t>1706</a:t>
                      </a:r>
                    </a:p>
                  </a:txBody>
                  <a:tcPr marL="9525" marR="9525" marT="9525" marB="0" anchor="ctr"/>
                </a:tc>
                <a:extLst>
                  <a:ext uri="{0D108BD9-81ED-4DB2-BD59-A6C34878D82A}">
                    <a16:rowId xmlns:a16="http://schemas.microsoft.com/office/drawing/2014/main" val="1525180772"/>
                  </a:ext>
                </a:extLst>
              </a:tr>
              <a:tr h="192205">
                <a:tc>
                  <a:txBody>
                    <a:bodyPr/>
                    <a:lstStyle/>
                    <a:p>
                      <a:pPr algn="l" fontAlgn="ctr"/>
                      <a:r>
                        <a:rPr lang="en-US" sz="1600" u="none" strike="noStrike">
                          <a:effectLst/>
                          <a:latin typeface="+mn-lt"/>
                        </a:rPr>
                        <a:t>bic</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-758.2</a:t>
                      </a:r>
                    </a:p>
                  </a:txBody>
                  <a:tcPr marL="9525" marR="9525" marT="9525" marB="0" anchor="ctr"/>
                </a:tc>
                <a:tc>
                  <a:txBody>
                    <a:bodyPr/>
                    <a:lstStyle/>
                    <a:p>
                      <a:pPr algn="ctr" fontAlgn="ctr"/>
                      <a:r>
                        <a:rPr lang="en-US" sz="1600" b="0" i="0" u="none" strike="noStrike">
                          <a:solidFill>
                            <a:srgbClr val="000000"/>
                          </a:solidFill>
                          <a:effectLst/>
                          <a:latin typeface="+mn-lt"/>
                        </a:rPr>
                        <a:t>-757.4</a:t>
                      </a:r>
                    </a:p>
                  </a:txBody>
                  <a:tcPr marL="9525" marR="9525" marT="9525" marB="0" anchor="ctr"/>
                </a:tc>
                <a:tc>
                  <a:txBody>
                    <a:bodyPr/>
                    <a:lstStyle/>
                    <a:p>
                      <a:pPr algn="ctr" fontAlgn="ctr"/>
                      <a:r>
                        <a:rPr lang="en-US" sz="1600" b="0" i="0" u="none" strike="noStrike">
                          <a:solidFill>
                            <a:srgbClr val="000000"/>
                          </a:solidFill>
                          <a:effectLst/>
                          <a:latin typeface="+mn-lt"/>
                        </a:rPr>
                        <a:t>-689</a:t>
                      </a:r>
                    </a:p>
                  </a:txBody>
                  <a:tcPr marL="9525" marR="9525" marT="9525" marB="0" anchor="ctr"/>
                </a:tc>
                <a:extLst>
                  <a:ext uri="{0D108BD9-81ED-4DB2-BD59-A6C34878D82A}">
                    <a16:rowId xmlns:a16="http://schemas.microsoft.com/office/drawing/2014/main" val="374933307"/>
                  </a:ext>
                </a:extLst>
              </a:tr>
              <a:tr h="201816">
                <a:tc>
                  <a:txBody>
                    <a:bodyPr/>
                    <a:lstStyle/>
                    <a:p>
                      <a:pPr algn="l" fontAlgn="ctr"/>
                      <a:r>
                        <a:rPr lang="en-US" sz="1600" u="none" strike="noStrike">
                          <a:effectLst/>
                          <a:latin typeface="+mn-lt"/>
                        </a:rPr>
                        <a:t>ll</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457.3</a:t>
                      </a:r>
                    </a:p>
                  </a:txBody>
                  <a:tcPr marL="9525" marR="9525" marT="9525" marB="0" anchor="ctr"/>
                </a:tc>
                <a:tc>
                  <a:txBody>
                    <a:bodyPr/>
                    <a:lstStyle/>
                    <a:p>
                      <a:pPr algn="ctr" fontAlgn="ctr"/>
                      <a:r>
                        <a:rPr lang="en-US" sz="1600" b="0" i="0" u="none" strike="noStrike">
                          <a:solidFill>
                            <a:srgbClr val="000000"/>
                          </a:solidFill>
                          <a:effectLst/>
                          <a:latin typeface="+mn-lt"/>
                        </a:rPr>
                        <a:t>456.8</a:t>
                      </a:r>
                    </a:p>
                  </a:txBody>
                  <a:tcPr marL="9525" marR="9525" marT="9525" marB="0" anchor="ctr"/>
                </a:tc>
                <a:tc>
                  <a:txBody>
                    <a:bodyPr/>
                    <a:lstStyle/>
                    <a:p>
                      <a:pPr algn="ctr" fontAlgn="ctr"/>
                      <a:r>
                        <a:rPr lang="en-US" sz="1600" b="0" i="0" u="none" strike="noStrike" dirty="0">
                          <a:solidFill>
                            <a:srgbClr val="000000"/>
                          </a:solidFill>
                          <a:effectLst/>
                          <a:latin typeface="+mn-lt"/>
                        </a:rPr>
                        <a:t>422.6</a:t>
                      </a:r>
                    </a:p>
                  </a:txBody>
                  <a:tcPr marL="9525" marR="9525" marT="9525" marB="0" anchor="ctr"/>
                </a:tc>
                <a:extLst>
                  <a:ext uri="{0D108BD9-81ED-4DB2-BD59-A6C34878D82A}">
                    <a16:rowId xmlns:a16="http://schemas.microsoft.com/office/drawing/2014/main" val="4076424645"/>
                  </a:ext>
                </a:extLst>
              </a:tr>
            </a:tbl>
          </a:graphicData>
        </a:graphic>
      </p:graphicFrame>
      <p:sp>
        <p:nvSpPr>
          <p:cNvPr id="5" name="TextBox 4">
            <a:extLst>
              <a:ext uri="{FF2B5EF4-FFF2-40B4-BE49-F238E27FC236}">
                <a16:creationId xmlns:a16="http://schemas.microsoft.com/office/drawing/2014/main" id="{24F8CD03-6AAF-4FB9-9281-5BDC994DDA3A}"/>
              </a:ext>
            </a:extLst>
          </p:cNvPr>
          <p:cNvSpPr txBox="1"/>
          <p:nvPr/>
        </p:nvSpPr>
        <p:spPr>
          <a:xfrm>
            <a:off x="-37011" y="6577923"/>
            <a:ext cx="12229011" cy="280077"/>
          </a:xfrm>
          <a:prstGeom prst="rect">
            <a:avLst/>
          </a:prstGeom>
          <a:noFill/>
        </p:spPr>
        <p:txBody>
          <a:bodyPr wrap="square">
            <a:spAutoFit/>
          </a:bodyPr>
          <a:lstStyle/>
          <a:p>
            <a:pPr marL="0" marR="0">
              <a:lnSpc>
                <a:spcPct val="107000"/>
              </a:lnSpc>
              <a:spcBef>
                <a:spcPts val="0"/>
              </a:spcBef>
              <a:spcAft>
                <a:spcPts val="0"/>
              </a:spcAft>
            </a:pPr>
            <a:r>
              <a:rPr lang="en-US" sz="1200" dirty="0">
                <a:effectLst/>
                <a:ea typeface="Calibri" panose="020F0502020204030204" pitchFamily="34" charset="0"/>
                <a:cs typeface="Times New Roman" panose="02020603050405020304" pitchFamily="18" charset="0"/>
              </a:rPr>
              <a:t>Not</a:t>
            </a:r>
            <a:r>
              <a:rPr lang="en-US" sz="1200" dirty="0">
                <a:solidFill>
                  <a:srgbClr val="000000"/>
                </a:solidFill>
                <a:effectLst/>
                <a:ea typeface="Times New Roman" panose="02020603050405020304" pitchFamily="18" charset="0"/>
                <a:cs typeface="Times New Roman" panose="02020603050405020304" pitchFamily="18" charset="0"/>
              </a:rPr>
              <a:t>e:</a:t>
            </a:r>
            <a:r>
              <a:rPr lang="en-US" sz="1200" dirty="0">
                <a:effectLst/>
                <a:ea typeface="Calibri" panose="020F0502020204030204" pitchFamily="34" charset="0"/>
                <a:cs typeface="Times New Roman" panose="02020603050405020304" pitchFamily="18" charset="0"/>
              </a:rPr>
              <a:t> </a:t>
            </a:r>
            <a:r>
              <a:rPr lang="en-US" sz="1200" baseline="30000" dirty="0">
                <a:effectLst/>
                <a:ea typeface="Calibri" panose="020F0502020204030204" pitchFamily="34" charset="0"/>
                <a:cs typeface="Times New Roman" panose="02020603050405020304" pitchFamily="18" charset="0"/>
              </a:rPr>
              <a:t>*</a:t>
            </a:r>
            <a:r>
              <a:rPr lang="en-US" sz="1200" dirty="0">
                <a:effectLst/>
                <a:ea typeface="Calibri" panose="020F0502020204030204" pitchFamily="34" charset="0"/>
                <a:cs typeface="Times New Roman" panose="02020603050405020304" pitchFamily="18" charset="0"/>
              </a:rPr>
              <a:t> </a:t>
            </a:r>
            <a:r>
              <a:rPr lang="en-US" sz="1200" i="1" dirty="0">
                <a:effectLst/>
                <a:ea typeface="Calibri" panose="020F0502020204030204" pitchFamily="34" charset="0"/>
                <a:cs typeface="Times New Roman" panose="02020603050405020304" pitchFamily="18" charset="0"/>
              </a:rPr>
              <a:t>p</a:t>
            </a:r>
            <a:r>
              <a:rPr lang="en-US" sz="1200" dirty="0">
                <a:effectLst/>
                <a:ea typeface="Calibri" panose="020F0502020204030204" pitchFamily="34" charset="0"/>
                <a:cs typeface="Times New Roman" panose="02020603050405020304" pitchFamily="18" charset="0"/>
              </a:rPr>
              <a:t> &lt; 0.05, All 23 panels except Michigan (n=68, starting in November 2014) have 78 observations. Year-period dummies are not displayed. Standard errors are clustered at the state level. </a:t>
            </a:r>
            <a:endParaRPr lang="en-US" sz="1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329990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B85B8-C88B-495A-A08E-6A23067D9586}"/>
              </a:ext>
            </a:extLst>
          </p:cNvPr>
          <p:cNvSpPr>
            <a:spLocks noGrp="1"/>
          </p:cNvSpPr>
          <p:nvPr>
            <p:ph type="title"/>
          </p:nvPr>
        </p:nvSpPr>
        <p:spPr>
          <a:xfrm>
            <a:off x="1024128" y="585215"/>
            <a:ext cx="4452333" cy="2416401"/>
          </a:xfrm>
        </p:spPr>
        <p:txBody>
          <a:bodyPr>
            <a:normAutofit/>
          </a:bodyPr>
          <a:lstStyle/>
          <a:p>
            <a:r>
              <a:rPr lang="en-US" dirty="0"/>
              <a:t>E-cigarette Hardware Sales: Sensitivity Check</a:t>
            </a:r>
          </a:p>
        </p:txBody>
      </p:sp>
      <p:graphicFrame>
        <p:nvGraphicFramePr>
          <p:cNvPr id="4" name="Content Placeholder 3">
            <a:extLst>
              <a:ext uri="{FF2B5EF4-FFF2-40B4-BE49-F238E27FC236}">
                <a16:creationId xmlns:a16="http://schemas.microsoft.com/office/drawing/2014/main" id="{7A96B311-1F94-4C42-937E-133F9C290AD1}"/>
              </a:ext>
            </a:extLst>
          </p:cNvPr>
          <p:cNvGraphicFramePr>
            <a:graphicFrameLocks noGrp="1"/>
          </p:cNvGraphicFramePr>
          <p:nvPr>
            <p:ph idx="1"/>
            <p:extLst>
              <p:ext uri="{D42A27DB-BD31-4B8C-83A1-F6EECF244321}">
                <p14:modId xmlns:p14="http://schemas.microsoft.com/office/powerpoint/2010/main" val="2253325448"/>
              </p:ext>
            </p:extLst>
          </p:nvPr>
        </p:nvGraphicFramePr>
        <p:xfrm>
          <a:off x="5287617" y="585216"/>
          <a:ext cx="6336298" cy="4813935"/>
        </p:xfrm>
        <a:graphic>
          <a:graphicData uri="http://schemas.openxmlformats.org/drawingml/2006/table">
            <a:tbl>
              <a:tblPr firstRow="1" firstCol="1">
                <a:tableStyleId>{5C22544A-7EE6-4342-B048-85BDC9FD1C3A}</a:tableStyleId>
              </a:tblPr>
              <a:tblGrid>
                <a:gridCol w="3212030">
                  <a:extLst>
                    <a:ext uri="{9D8B030D-6E8A-4147-A177-3AD203B41FA5}">
                      <a16:colId xmlns:a16="http://schemas.microsoft.com/office/drawing/2014/main" val="728476172"/>
                    </a:ext>
                  </a:extLst>
                </a:gridCol>
                <a:gridCol w="1035572">
                  <a:extLst>
                    <a:ext uri="{9D8B030D-6E8A-4147-A177-3AD203B41FA5}">
                      <a16:colId xmlns:a16="http://schemas.microsoft.com/office/drawing/2014/main" val="2694132930"/>
                    </a:ext>
                  </a:extLst>
                </a:gridCol>
                <a:gridCol w="1035572">
                  <a:extLst>
                    <a:ext uri="{9D8B030D-6E8A-4147-A177-3AD203B41FA5}">
                      <a16:colId xmlns:a16="http://schemas.microsoft.com/office/drawing/2014/main" val="2884361026"/>
                    </a:ext>
                  </a:extLst>
                </a:gridCol>
                <a:gridCol w="1053124">
                  <a:extLst>
                    <a:ext uri="{9D8B030D-6E8A-4147-A177-3AD203B41FA5}">
                      <a16:colId xmlns:a16="http://schemas.microsoft.com/office/drawing/2014/main" val="2027743646"/>
                    </a:ext>
                  </a:extLst>
                </a:gridCol>
              </a:tblGrid>
              <a:tr h="153764">
                <a:tc>
                  <a:txBody>
                    <a:bodyPr/>
                    <a:lstStyle/>
                    <a:p>
                      <a:pPr algn="l" fontAlgn="b"/>
                      <a:r>
                        <a:rPr lang="en-US" sz="1600" u="none" strike="noStrike">
                          <a:effectLst/>
                          <a:latin typeface="+mn-lt"/>
                        </a:rPr>
                        <a:t> </a:t>
                      </a:r>
                      <a:endParaRPr lang="en-US" sz="1600" b="0" i="0" u="none" strike="noStrike">
                        <a:solidFill>
                          <a:srgbClr val="000000"/>
                        </a:solidFill>
                        <a:effectLst/>
                        <a:latin typeface="+mn-lt"/>
                      </a:endParaRPr>
                    </a:p>
                  </a:txBody>
                  <a:tcPr marL="9525" marR="9525" marT="9525" marB="0" anchor="b"/>
                </a:tc>
                <a:tc>
                  <a:txBody>
                    <a:bodyPr/>
                    <a:lstStyle/>
                    <a:p>
                      <a:pPr algn="l" fontAlgn="b"/>
                      <a:r>
                        <a:rPr lang="en-US" sz="1600" u="none" strike="noStrike" dirty="0">
                          <a:effectLst/>
                          <a:latin typeface="+mn-lt"/>
                        </a:rPr>
                        <a:t>Original</a:t>
                      </a:r>
                      <a:endParaRPr lang="en-US" sz="1600" b="0" i="0" u="none" strike="noStrike" dirty="0">
                        <a:solidFill>
                          <a:srgbClr val="000000"/>
                        </a:solidFill>
                        <a:effectLst/>
                        <a:latin typeface="+mn-lt"/>
                      </a:endParaRPr>
                    </a:p>
                  </a:txBody>
                  <a:tcPr marL="9525" marR="9525" marT="9525" marB="0" anchor="b"/>
                </a:tc>
                <a:tc>
                  <a:txBody>
                    <a:bodyPr/>
                    <a:lstStyle/>
                    <a:p>
                      <a:pPr algn="l" fontAlgn="b"/>
                      <a:r>
                        <a:rPr lang="en-US" sz="1600" u="none" strike="noStrike">
                          <a:effectLst/>
                          <a:latin typeface="+mn-lt"/>
                        </a:rPr>
                        <a:t>No Policy</a:t>
                      </a:r>
                      <a:endParaRPr lang="en-US" sz="1600" b="0" i="0" u="none" strike="noStrike">
                        <a:solidFill>
                          <a:srgbClr val="000000"/>
                        </a:solidFill>
                        <a:effectLst/>
                        <a:latin typeface="+mn-lt"/>
                      </a:endParaRPr>
                    </a:p>
                  </a:txBody>
                  <a:tcPr marL="9525" marR="9525" marT="9525" marB="0" anchor="b"/>
                </a:tc>
                <a:tc>
                  <a:txBody>
                    <a:bodyPr/>
                    <a:lstStyle/>
                    <a:p>
                      <a:pPr algn="l" fontAlgn="b"/>
                      <a:r>
                        <a:rPr lang="en-US" sz="1600" u="none" strike="noStrike">
                          <a:effectLst/>
                          <a:latin typeface="+mn-lt"/>
                        </a:rPr>
                        <a:t>No EVALI</a:t>
                      </a:r>
                      <a:endParaRPr lang="en-US" sz="16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372866402"/>
                  </a:ext>
                </a:extLst>
              </a:tr>
              <a:tr h="172985">
                <a:tc>
                  <a:txBody>
                    <a:bodyPr/>
                    <a:lstStyle/>
                    <a:p>
                      <a:pPr algn="l" fontAlgn="b"/>
                      <a:r>
                        <a:rPr lang="en-US" sz="1600" u="none" strike="noStrike">
                          <a:effectLst/>
                          <a:latin typeface="+mn-lt"/>
                        </a:rPr>
                        <a:t>EVALI Deaths</a:t>
                      </a:r>
                      <a:endParaRPr lang="en-US" sz="1600" b="0" i="0" u="none" strike="noStrike">
                        <a:solidFill>
                          <a:srgbClr val="000000"/>
                        </a:solidFill>
                        <a:effectLst/>
                        <a:latin typeface="+mn-lt"/>
                      </a:endParaRPr>
                    </a:p>
                  </a:txBody>
                  <a:tcPr marL="9525" marR="9525" marT="9525" marB="0" anchor="b"/>
                </a:tc>
                <a:tc>
                  <a:txBody>
                    <a:bodyPr/>
                    <a:lstStyle/>
                    <a:p>
                      <a:pPr algn="ctr" fontAlgn="ctr"/>
                      <a:r>
                        <a:rPr lang="en-US" sz="1600" b="0" i="0" u="none" strike="noStrike" dirty="0">
                          <a:solidFill>
                            <a:srgbClr val="000000"/>
                          </a:solidFill>
                          <a:effectLst/>
                          <a:latin typeface="+mn-lt"/>
                        </a:rPr>
                        <a:t>-0.106</a:t>
                      </a:r>
                      <a:r>
                        <a:rPr lang="en-US" sz="1600" b="0" i="0" u="none" strike="noStrike" baseline="30000" dirty="0">
                          <a:solidFill>
                            <a:srgbClr val="000000"/>
                          </a:solidFill>
                          <a:effectLst/>
                          <a:latin typeface="+mn-lt"/>
                        </a:rPr>
                        <a:t>*</a:t>
                      </a:r>
                      <a:endParaRPr lang="en-US" sz="1600" b="0" i="0" u="none" strike="noStrike" dirty="0">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-0.153</a:t>
                      </a:r>
                    </a:p>
                  </a:txBody>
                  <a:tcPr marL="9525" marR="9525" marT="9525" marB="0" anchor="ctr"/>
                </a:tc>
                <a:tc>
                  <a:txBody>
                    <a:bodyPr/>
                    <a:lstStyle/>
                    <a:p>
                      <a:pPr algn="l" fontAlgn="b"/>
                      <a:endParaRPr lang="en-US" sz="16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023248239"/>
                  </a:ext>
                </a:extLst>
              </a:tr>
              <a:tr h="192205">
                <a:tc>
                  <a:txBody>
                    <a:bodyPr/>
                    <a:lstStyle/>
                    <a:p>
                      <a:pPr algn="l" fontAlgn="ctr"/>
                      <a:r>
                        <a:rPr lang="en-US" sz="1600" u="none" strike="noStrike" dirty="0">
                          <a:effectLst/>
                          <a:latin typeface="+mn-lt"/>
                        </a:rPr>
                        <a:t>State Total Ban Days</a:t>
                      </a:r>
                      <a:endParaRPr lang="en-US" sz="1600" b="0" i="0" u="none" strike="noStrike" dirty="0">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-2.343</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tc>
                  <a:txBody>
                    <a:bodyPr/>
                    <a:lstStyle/>
                    <a:p>
                      <a:pPr algn="ctr" fontAlgn="ct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-2.399</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1799975244"/>
                  </a:ext>
                </a:extLst>
              </a:tr>
              <a:tr h="192205">
                <a:tc>
                  <a:txBody>
                    <a:bodyPr/>
                    <a:lstStyle/>
                    <a:p>
                      <a:pPr algn="l" fontAlgn="ctr"/>
                      <a:r>
                        <a:rPr lang="en-US" sz="1600" u="none" strike="noStrike">
                          <a:effectLst/>
                          <a:latin typeface="+mn-lt"/>
                        </a:rPr>
                        <a:t>State Partial Ban Days</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-0.83</a:t>
                      </a:r>
                    </a:p>
                  </a:txBody>
                  <a:tcPr marL="9525" marR="9525" marT="9525" marB="0" anchor="ctr"/>
                </a:tc>
                <a:tc>
                  <a:txBody>
                    <a:bodyPr/>
                    <a:lstStyle/>
                    <a:p>
                      <a:pPr algn="ctr" fontAlgn="ct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-0.878</a:t>
                      </a:r>
                    </a:p>
                  </a:txBody>
                  <a:tcPr marL="9525" marR="9525" marT="9525" marB="0" anchor="ctr"/>
                </a:tc>
                <a:extLst>
                  <a:ext uri="{0D108BD9-81ED-4DB2-BD59-A6C34878D82A}">
                    <a16:rowId xmlns:a16="http://schemas.microsoft.com/office/drawing/2014/main" val="1131084005"/>
                  </a:ext>
                </a:extLst>
              </a:tr>
              <a:tr h="192205">
                <a:tc>
                  <a:txBody>
                    <a:bodyPr/>
                    <a:lstStyle/>
                    <a:p>
                      <a:pPr algn="l" fontAlgn="ctr"/>
                      <a:r>
                        <a:rPr lang="en-US" sz="1600" u="none" strike="noStrike">
                          <a:effectLst/>
                          <a:latin typeface="+mn-lt"/>
                        </a:rPr>
                        <a:t>Heating Degree Days</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0.00409</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0.00296</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0.00434</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2364002759"/>
                  </a:ext>
                </a:extLst>
              </a:tr>
              <a:tr h="192205">
                <a:tc>
                  <a:txBody>
                    <a:bodyPr/>
                    <a:lstStyle/>
                    <a:p>
                      <a:pPr algn="l" fontAlgn="ctr"/>
                      <a:r>
                        <a:rPr lang="en-US" sz="1600" u="none" strike="noStrike">
                          <a:effectLst/>
                          <a:latin typeface="+mn-lt"/>
                        </a:rPr>
                        <a:t>Price</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dirty="0">
                          <a:solidFill>
                            <a:srgbClr val="000000"/>
                          </a:solidFill>
                          <a:effectLst/>
                          <a:latin typeface="+mn-lt"/>
                        </a:rPr>
                        <a:t>-0.147</a:t>
                      </a:r>
                    </a:p>
                  </a:txBody>
                  <a:tcPr marL="9525" marR="9525" marT="9525" marB="0" anchor="ctr"/>
                </a:tc>
                <a:tc>
                  <a:txBody>
                    <a:bodyPr/>
                    <a:lstStyle/>
                    <a:p>
                      <a:pPr algn="ctr" fontAlgn="ctr"/>
                      <a:r>
                        <a:rPr lang="en-US" sz="1600" b="0" i="0" u="none" strike="noStrike">
                          <a:solidFill>
                            <a:srgbClr val="000000"/>
                          </a:solidFill>
                          <a:effectLst/>
                          <a:latin typeface="+mn-lt"/>
                        </a:rPr>
                        <a:t>-0.239</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-0.109</a:t>
                      </a:r>
                    </a:p>
                  </a:txBody>
                  <a:tcPr marL="9525" marR="9525" marT="9525" marB="0" anchor="ctr"/>
                </a:tc>
                <a:extLst>
                  <a:ext uri="{0D108BD9-81ED-4DB2-BD59-A6C34878D82A}">
                    <a16:rowId xmlns:a16="http://schemas.microsoft.com/office/drawing/2014/main" val="3302709558"/>
                  </a:ext>
                </a:extLst>
              </a:tr>
              <a:tr h="192205">
                <a:tc>
                  <a:txBody>
                    <a:bodyPr/>
                    <a:lstStyle/>
                    <a:p>
                      <a:pPr algn="l" fontAlgn="ctr"/>
                      <a:r>
                        <a:rPr lang="en-US" sz="1600" u="none" strike="noStrike">
                          <a:effectLst/>
                          <a:latin typeface="+mn-lt"/>
                        </a:rPr>
                        <a:t>Tobacco 21 Coverage</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-0.0771</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-0.0466</a:t>
                      </a:r>
                    </a:p>
                  </a:txBody>
                  <a:tcPr marL="9525" marR="9525" marT="9525" marB="0" anchor="ctr"/>
                </a:tc>
                <a:tc>
                  <a:txBody>
                    <a:bodyPr/>
                    <a:lstStyle/>
                    <a:p>
                      <a:pPr algn="ctr" fontAlgn="ctr"/>
                      <a:r>
                        <a:rPr lang="en-US" sz="1600" b="0" i="0" u="none" strike="noStrike">
                          <a:solidFill>
                            <a:srgbClr val="000000"/>
                          </a:solidFill>
                          <a:effectLst/>
                          <a:latin typeface="+mn-lt"/>
                        </a:rPr>
                        <a:t>-0.0950</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1285137298"/>
                  </a:ext>
                </a:extLst>
              </a:tr>
              <a:tr h="192205">
                <a:tc>
                  <a:txBody>
                    <a:bodyPr/>
                    <a:lstStyle/>
                    <a:p>
                      <a:pPr algn="l" fontAlgn="ctr"/>
                      <a:r>
                        <a:rPr lang="en-US" sz="1600" u="none" strike="noStrike">
                          <a:effectLst/>
                          <a:latin typeface="+mn-lt"/>
                        </a:rPr>
                        <a:t>Heating Degree Days # HDD Mean</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-0.000228</a:t>
                      </a:r>
                    </a:p>
                  </a:txBody>
                  <a:tcPr marL="9525" marR="9525" marT="9525" marB="0" anchor="ctr"/>
                </a:tc>
                <a:tc>
                  <a:txBody>
                    <a:bodyPr/>
                    <a:lstStyle/>
                    <a:p>
                      <a:pPr algn="ctr" fontAlgn="ctr"/>
                      <a:r>
                        <a:rPr lang="en-US" sz="1600" b="0" i="0" u="none" strike="noStrike">
                          <a:solidFill>
                            <a:srgbClr val="000000"/>
                          </a:solidFill>
                          <a:effectLst/>
                          <a:latin typeface="+mn-lt"/>
                        </a:rPr>
                        <a:t>-0.000167</a:t>
                      </a:r>
                    </a:p>
                  </a:txBody>
                  <a:tcPr marL="9525" marR="9525" marT="9525" marB="0" anchor="ctr"/>
                </a:tc>
                <a:tc>
                  <a:txBody>
                    <a:bodyPr/>
                    <a:lstStyle/>
                    <a:p>
                      <a:pPr algn="ctr" fontAlgn="ctr"/>
                      <a:r>
                        <a:rPr lang="en-US" sz="1600" b="0" i="0" u="none" strike="noStrike">
                          <a:solidFill>
                            <a:srgbClr val="000000"/>
                          </a:solidFill>
                          <a:effectLst/>
                          <a:latin typeface="+mn-lt"/>
                        </a:rPr>
                        <a:t>-0.000252</a:t>
                      </a:r>
                    </a:p>
                  </a:txBody>
                  <a:tcPr marL="9525" marR="9525" marT="9525" marB="0" anchor="ctr"/>
                </a:tc>
                <a:extLst>
                  <a:ext uri="{0D108BD9-81ED-4DB2-BD59-A6C34878D82A}">
                    <a16:rowId xmlns:a16="http://schemas.microsoft.com/office/drawing/2014/main" val="440629118"/>
                  </a:ext>
                </a:extLst>
              </a:tr>
              <a:tr h="192205">
                <a:tc>
                  <a:txBody>
                    <a:bodyPr/>
                    <a:lstStyle/>
                    <a:p>
                      <a:pPr algn="l" fontAlgn="ctr"/>
                      <a:r>
                        <a:rPr lang="en-US" sz="1600" u="none" strike="noStrike">
                          <a:effectLst/>
                          <a:latin typeface="+mn-lt"/>
                        </a:rPr>
                        <a:t>Distribution</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0.00185</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0.00217</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0.00189</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4028470505"/>
                  </a:ext>
                </a:extLst>
              </a:tr>
              <a:tr h="192205">
                <a:tc>
                  <a:txBody>
                    <a:bodyPr/>
                    <a:lstStyle/>
                    <a:p>
                      <a:pPr algn="l" fontAlgn="ctr"/>
                      <a:r>
                        <a:rPr lang="en-US" sz="1600" u="none" strike="noStrike">
                          <a:effectLst/>
                          <a:latin typeface="+mn-lt"/>
                        </a:rPr>
                        <a:t>JUUL Fruit Distribution</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0.0203</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0.0215</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0.0207</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4185964529"/>
                  </a:ext>
                </a:extLst>
              </a:tr>
              <a:tr h="192205">
                <a:tc>
                  <a:txBody>
                    <a:bodyPr/>
                    <a:lstStyle/>
                    <a:p>
                      <a:pPr algn="l" fontAlgn="ctr"/>
                      <a:r>
                        <a:rPr lang="en-US" sz="1600" u="none" strike="noStrike">
                          <a:effectLst/>
                          <a:latin typeface="+mn-lt"/>
                        </a:rPr>
                        <a:t>JUUL Mint Distribution</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-0.00415</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-0.00445</a:t>
                      </a:r>
                    </a:p>
                  </a:txBody>
                  <a:tcPr marL="9525" marR="9525" marT="9525" marB="0" anchor="ctr"/>
                </a:tc>
                <a:tc>
                  <a:txBody>
                    <a:bodyPr/>
                    <a:lstStyle/>
                    <a:p>
                      <a:pPr algn="ctr" fontAlgn="ctr"/>
                      <a:r>
                        <a:rPr lang="en-US" sz="1600" b="0" i="0" u="none" strike="noStrike">
                          <a:solidFill>
                            <a:srgbClr val="000000"/>
                          </a:solidFill>
                          <a:effectLst/>
                          <a:latin typeface="+mn-lt"/>
                        </a:rPr>
                        <a:t>-0.000879</a:t>
                      </a:r>
                    </a:p>
                  </a:txBody>
                  <a:tcPr marL="9525" marR="9525" marT="9525" marB="0" anchor="ctr"/>
                </a:tc>
                <a:extLst>
                  <a:ext uri="{0D108BD9-81ED-4DB2-BD59-A6C34878D82A}">
                    <a16:rowId xmlns:a16="http://schemas.microsoft.com/office/drawing/2014/main" val="100693277"/>
                  </a:ext>
                </a:extLst>
              </a:tr>
              <a:tr h="201816">
                <a:tc>
                  <a:txBody>
                    <a:bodyPr/>
                    <a:lstStyle/>
                    <a:p>
                      <a:pPr algn="l" fontAlgn="ctr"/>
                      <a:r>
                        <a:rPr lang="en-US" sz="1600" u="none" strike="noStrike">
                          <a:effectLst/>
                          <a:latin typeface="+mn-lt"/>
                        </a:rPr>
                        <a:t>Constant</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-0.00169</a:t>
                      </a:r>
                    </a:p>
                  </a:txBody>
                  <a:tcPr marL="9525" marR="9525" marT="9525" marB="0" anchor="ctr"/>
                </a:tc>
                <a:tc>
                  <a:txBody>
                    <a:bodyPr/>
                    <a:lstStyle/>
                    <a:p>
                      <a:pPr algn="ctr" fontAlgn="ctr"/>
                      <a:r>
                        <a:rPr lang="en-US" sz="1600" b="0" i="0" u="none" strike="noStrike">
                          <a:solidFill>
                            <a:srgbClr val="000000"/>
                          </a:solidFill>
                          <a:effectLst/>
                          <a:latin typeface="+mn-lt"/>
                        </a:rPr>
                        <a:t>0.00691</a:t>
                      </a:r>
                    </a:p>
                  </a:txBody>
                  <a:tcPr marL="9525" marR="9525" marT="9525" marB="0" anchor="ctr"/>
                </a:tc>
                <a:tc>
                  <a:txBody>
                    <a:bodyPr/>
                    <a:lstStyle/>
                    <a:p>
                      <a:pPr algn="ctr" fontAlgn="ctr"/>
                      <a:r>
                        <a:rPr lang="en-US" sz="1600" b="0" i="0" u="none" strike="noStrike">
                          <a:solidFill>
                            <a:srgbClr val="000000"/>
                          </a:solidFill>
                          <a:effectLst/>
                          <a:latin typeface="+mn-lt"/>
                        </a:rPr>
                        <a:t>-0.00301</a:t>
                      </a:r>
                    </a:p>
                  </a:txBody>
                  <a:tcPr marL="9525" marR="9525" marT="9525" marB="0" anchor="ctr"/>
                </a:tc>
                <a:extLst>
                  <a:ext uri="{0D108BD9-81ED-4DB2-BD59-A6C34878D82A}">
                    <a16:rowId xmlns:a16="http://schemas.microsoft.com/office/drawing/2014/main" val="1961999515"/>
                  </a:ext>
                </a:extLst>
              </a:tr>
              <a:tr h="192205">
                <a:tc>
                  <a:txBody>
                    <a:bodyPr/>
                    <a:lstStyle/>
                    <a:p>
                      <a:pPr algn="l" fontAlgn="ctr"/>
                      <a:r>
                        <a:rPr lang="en-US" sz="1600" u="none" strike="noStrike">
                          <a:effectLst/>
                          <a:latin typeface="+mn-lt"/>
                        </a:rPr>
                        <a:t>sigma_u</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1784</a:t>
                      </a:r>
                    </a:p>
                  </a:txBody>
                  <a:tcPr marL="9525" marR="9525" marT="9525" marB="0" anchor="ctr"/>
                </a:tc>
                <a:tc>
                  <a:txBody>
                    <a:bodyPr/>
                    <a:lstStyle/>
                    <a:p>
                      <a:pPr algn="ctr" fontAlgn="ctr"/>
                      <a:r>
                        <a:rPr lang="en-US" sz="1600" b="0" i="0" u="none" strike="noStrike">
                          <a:solidFill>
                            <a:srgbClr val="000000"/>
                          </a:solidFill>
                          <a:effectLst/>
                          <a:latin typeface="+mn-lt"/>
                        </a:rPr>
                        <a:t>1784</a:t>
                      </a:r>
                    </a:p>
                  </a:txBody>
                  <a:tcPr marL="9525" marR="9525" marT="9525" marB="0" anchor="ctr"/>
                </a:tc>
                <a:tc>
                  <a:txBody>
                    <a:bodyPr/>
                    <a:lstStyle/>
                    <a:p>
                      <a:pPr algn="ctr" fontAlgn="ctr"/>
                      <a:r>
                        <a:rPr lang="en-US" sz="1600" b="0" i="0" u="none" strike="noStrike">
                          <a:solidFill>
                            <a:srgbClr val="000000"/>
                          </a:solidFill>
                          <a:effectLst/>
                          <a:latin typeface="+mn-lt"/>
                        </a:rPr>
                        <a:t>1784</a:t>
                      </a:r>
                    </a:p>
                  </a:txBody>
                  <a:tcPr marL="9525" marR="9525" marT="9525" marB="0" anchor="ctr"/>
                </a:tc>
                <a:extLst>
                  <a:ext uri="{0D108BD9-81ED-4DB2-BD59-A6C34878D82A}">
                    <a16:rowId xmlns:a16="http://schemas.microsoft.com/office/drawing/2014/main" val="3061985485"/>
                  </a:ext>
                </a:extLst>
              </a:tr>
              <a:tr h="201816">
                <a:tc>
                  <a:txBody>
                    <a:bodyPr/>
                    <a:lstStyle/>
                    <a:p>
                      <a:pPr algn="l" fontAlgn="ctr"/>
                      <a:r>
                        <a:rPr lang="en-US" sz="1600" u="none" strike="noStrike">
                          <a:effectLst/>
                          <a:latin typeface="+mn-lt"/>
                        </a:rPr>
                        <a:t>Constant</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-3137.9</a:t>
                      </a:r>
                    </a:p>
                  </a:txBody>
                  <a:tcPr marL="9525" marR="9525" marT="9525" marB="0" anchor="ctr"/>
                </a:tc>
                <a:tc>
                  <a:txBody>
                    <a:bodyPr/>
                    <a:lstStyle/>
                    <a:p>
                      <a:pPr algn="ctr" fontAlgn="ctr"/>
                      <a:r>
                        <a:rPr lang="en-US" sz="1600" b="0" i="0" u="none" strike="noStrike">
                          <a:solidFill>
                            <a:srgbClr val="000000"/>
                          </a:solidFill>
                          <a:effectLst/>
                          <a:latin typeface="+mn-lt"/>
                        </a:rPr>
                        <a:t>-2684.1</a:t>
                      </a:r>
                    </a:p>
                  </a:txBody>
                  <a:tcPr marL="9525" marR="9525" marT="9525" marB="0" anchor="ctr"/>
                </a:tc>
                <a:tc>
                  <a:txBody>
                    <a:bodyPr/>
                    <a:lstStyle/>
                    <a:p>
                      <a:pPr algn="ctr" fontAlgn="ctr"/>
                      <a:r>
                        <a:rPr lang="en-US" sz="1600" b="0" i="0" u="none" strike="noStrike">
                          <a:solidFill>
                            <a:srgbClr val="000000"/>
                          </a:solidFill>
                          <a:effectLst/>
                          <a:latin typeface="+mn-lt"/>
                        </a:rPr>
                        <a:t>-3109</a:t>
                      </a:r>
                    </a:p>
                  </a:txBody>
                  <a:tcPr marL="9525" marR="9525" marT="9525" marB="0" anchor="ctr"/>
                </a:tc>
                <a:extLst>
                  <a:ext uri="{0D108BD9-81ED-4DB2-BD59-A6C34878D82A}">
                    <a16:rowId xmlns:a16="http://schemas.microsoft.com/office/drawing/2014/main" val="1656672170"/>
                  </a:ext>
                </a:extLst>
              </a:tr>
              <a:tr h="192205">
                <a:tc>
                  <a:txBody>
                    <a:bodyPr/>
                    <a:lstStyle/>
                    <a:p>
                      <a:pPr algn="l" fontAlgn="ctr"/>
                      <a:r>
                        <a:rPr lang="en-US" sz="1600" u="none" strike="noStrike">
                          <a:effectLst/>
                          <a:latin typeface="+mn-lt"/>
                        </a:rPr>
                        <a:t>sigma_e</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1651.3</a:t>
                      </a:r>
                    </a:p>
                  </a:txBody>
                  <a:tcPr marL="9525" marR="9525" marT="9525" marB="0" anchor="ctr"/>
                </a:tc>
                <a:tc>
                  <a:txBody>
                    <a:bodyPr/>
                    <a:lstStyle/>
                    <a:p>
                      <a:pPr algn="ctr" fontAlgn="ctr"/>
                      <a:r>
                        <a:rPr lang="en-US" sz="1600" b="0" i="0" u="none" strike="noStrike">
                          <a:solidFill>
                            <a:srgbClr val="000000"/>
                          </a:solidFill>
                          <a:effectLst/>
                          <a:latin typeface="+mn-lt"/>
                        </a:rPr>
                        <a:t>1424.4</a:t>
                      </a:r>
                    </a:p>
                  </a:txBody>
                  <a:tcPr marL="9525" marR="9525" marT="9525" marB="0" anchor="ctr"/>
                </a:tc>
                <a:tc>
                  <a:txBody>
                    <a:bodyPr/>
                    <a:lstStyle/>
                    <a:p>
                      <a:pPr algn="ctr" fontAlgn="ctr"/>
                      <a:r>
                        <a:rPr lang="en-US" sz="1600" b="0" i="0" u="none" strike="noStrike">
                          <a:solidFill>
                            <a:srgbClr val="000000"/>
                          </a:solidFill>
                          <a:effectLst/>
                          <a:latin typeface="+mn-lt"/>
                        </a:rPr>
                        <a:t>1636.8</a:t>
                      </a:r>
                    </a:p>
                  </a:txBody>
                  <a:tcPr marL="9525" marR="9525" marT="9525" marB="0" anchor="ctr"/>
                </a:tc>
                <a:extLst>
                  <a:ext uri="{0D108BD9-81ED-4DB2-BD59-A6C34878D82A}">
                    <a16:rowId xmlns:a16="http://schemas.microsoft.com/office/drawing/2014/main" val="1364497641"/>
                  </a:ext>
                </a:extLst>
              </a:tr>
              <a:tr h="201816">
                <a:tc>
                  <a:txBody>
                    <a:bodyPr/>
                    <a:lstStyle/>
                    <a:p>
                      <a:pPr algn="l" fontAlgn="ctr"/>
                      <a:r>
                        <a:rPr lang="en-US" sz="1600" u="none" strike="noStrike">
                          <a:effectLst/>
                          <a:latin typeface="+mn-lt"/>
                        </a:rPr>
                        <a:t>Constant</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-0.106</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-0.153</a:t>
                      </a:r>
                    </a:p>
                  </a:txBody>
                  <a:tcPr marL="9525" marR="9525" marT="9525" marB="0" anchor="ctr"/>
                </a:tc>
                <a:tc>
                  <a:txBody>
                    <a:bodyPr/>
                    <a:lstStyle/>
                    <a:p>
                      <a:pPr algn="l" fontAlgn="b"/>
                      <a:endParaRPr lang="en-US" sz="16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1763343177"/>
                  </a:ext>
                </a:extLst>
              </a:tr>
              <a:tr h="192205">
                <a:tc>
                  <a:txBody>
                    <a:bodyPr/>
                    <a:lstStyle/>
                    <a:p>
                      <a:pPr algn="l" fontAlgn="ctr"/>
                      <a:r>
                        <a:rPr lang="en-US" sz="1600" u="none" strike="noStrike">
                          <a:effectLst/>
                          <a:latin typeface="+mn-lt"/>
                        </a:rPr>
                        <a:t>Observations</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-2.343</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tc>
                  <a:txBody>
                    <a:bodyPr/>
                    <a:lstStyle/>
                    <a:p>
                      <a:pPr algn="ctr" fontAlgn="ct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-2.399</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1525180772"/>
                  </a:ext>
                </a:extLst>
              </a:tr>
              <a:tr h="192205">
                <a:tc>
                  <a:txBody>
                    <a:bodyPr/>
                    <a:lstStyle/>
                    <a:p>
                      <a:pPr algn="l" fontAlgn="ctr"/>
                      <a:r>
                        <a:rPr lang="en-US" sz="1600" u="none" strike="noStrike">
                          <a:effectLst/>
                          <a:latin typeface="+mn-lt"/>
                        </a:rPr>
                        <a:t>bic</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-0.83</a:t>
                      </a:r>
                    </a:p>
                  </a:txBody>
                  <a:tcPr marL="9525" marR="9525" marT="9525" marB="0" anchor="ctr"/>
                </a:tc>
                <a:tc>
                  <a:txBody>
                    <a:bodyPr/>
                    <a:lstStyle/>
                    <a:p>
                      <a:pPr algn="ctr" fontAlgn="ct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-0.878</a:t>
                      </a:r>
                    </a:p>
                  </a:txBody>
                  <a:tcPr marL="9525" marR="9525" marT="9525" marB="0" anchor="ctr"/>
                </a:tc>
                <a:extLst>
                  <a:ext uri="{0D108BD9-81ED-4DB2-BD59-A6C34878D82A}">
                    <a16:rowId xmlns:a16="http://schemas.microsoft.com/office/drawing/2014/main" val="374933307"/>
                  </a:ext>
                </a:extLst>
              </a:tr>
              <a:tr h="201816">
                <a:tc>
                  <a:txBody>
                    <a:bodyPr/>
                    <a:lstStyle/>
                    <a:p>
                      <a:pPr algn="l" fontAlgn="ctr"/>
                      <a:r>
                        <a:rPr lang="en-US" sz="1600" u="none" strike="noStrike">
                          <a:effectLst/>
                          <a:latin typeface="+mn-lt"/>
                        </a:rPr>
                        <a:t>ll</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0.00409</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0.00296</a:t>
                      </a:r>
                      <a:r>
                        <a:rPr lang="en-US" sz="1600" b="0" i="0" u="none" strike="noStrike" baseline="30000">
                          <a:solidFill>
                            <a:srgbClr val="000000"/>
                          </a:solidFill>
                          <a:effectLst/>
                          <a:latin typeface="+mn-lt"/>
                        </a:rPr>
                        <a:t>*</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dirty="0">
                          <a:solidFill>
                            <a:srgbClr val="000000"/>
                          </a:solidFill>
                          <a:effectLst/>
                          <a:latin typeface="+mn-lt"/>
                        </a:rPr>
                        <a:t>0.00434</a:t>
                      </a:r>
                      <a:r>
                        <a:rPr lang="en-US" sz="1600" b="0" i="0" u="none" strike="noStrike" baseline="30000" dirty="0">
                          <a:solidFill>
                            <a:srgbClr val="000000"/>
                          </a:solidFill>
                          <a:effectLst/>
                          <a:latin typeface="+mn-lt"/>
                        </a:rPr>
                        <a:t>*</a:t>
                      </a:r>
                      <a:endParaRPr lang="en-US" sz="16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4076424645"/>
                  </a:ext>
                </a:extLst>
              </a:tr>
            </a:tbl>
          </a:graphicData>
        </a:graphic>
      </p:graphicFrame>
      <p:sp>
        <p:nvSpPr>
          <p:cNvPr id="5" name="TextBox 4">
            <a:extLst>
              <a:ext uri="{FF2B5EF4-FFF2-40B4-BE49-F238E27FC236}">
                <a16:creationId xmlns:a16="http://schemas.microsoft.com/office/drawing/2014/main" id="{2E47787B-ADB1-4AE6-BC05-B06CF3D6A845}"/>
              </a:ext>
            </a:extLst>
          </p:cNvPr>
          <p:cNvSpPr txBox="1"/>
          <p:nvPr/>
        </p:nvSpPr>
        <p:spPr>
          <a:xfrm>
            <a:off x="-37011" y="6577923"/>
            <a:ext cx="12229011" cy="280077"/>
          </a:xfrm>
          <a:prstGeom prst="rect">
            <a:avLst/>
          </a:prstGeom>
          <a:noFill/>
        </p:spPr>
        <p:txBody>
          <a:bodyPr wrap="square">
            <a:spAutoFit/>
          </a:bodyPr>
          <a:lstStyle/>
          <a:p>
            <a:pPr marL="0" marR="0">
              <a:lnSpc>
                <a:spcPct val="107000"/>
              </a:lnSpc>
              <a:spcBef>
                <a:spcPts val="0"/>
              </a:spcBef>
              <a:spcAft>
                <a:spcPts val="0"/>
              </a:spcAft>
            </a:pPr>
            <a:r>
              <a:rPr lang="en-US" sz="1200" dirty="0">
                <a:effectLst/>
                <a:ea typeface="Calibri" panose="020F0502020204030204" pitchFamily="34" charset="0"/>
                <a:cs typeface="Times New Roman" panose="02020603050405020304" pitchFamily="18" charset="0"/>
              </a:rPr>
              <a:t>Not</a:t>
            </a:r>
            <a:r>
              <a:rPr lang="en-US" sz="1200" dirty="0">
                <a:solidFill>
                  <a:srgbClr val="000000"/>
                </a:solidFill>
                <a:effectLst/>
                <a:ea typeface="Times New Roman" panose="02020603050405020304" pitchFamily="18" charset="0"/>
                <a:cs typeface="Times New Roman" panose="02020603050405020304" pitchFamily="18" charset="0"/>
              </a:rPr>
              <a:t>e:</a:t>
            </a:r>
            <a:r>
              <a:rPr lang="en-US" sz="1200" dirty="0">
                <a:effectLst/>
                <a:ea typeface="Calibri" panose="020F0502020204030204" pitchFamily="34" charset="0"/>
                <a:cs typeface="Times New Roman" panose="02020603050405020304" pitchFamily="18" charset="0"/>
              </a:rPr>
              <a:t> </a:t>
            </a:r>
            <a:r>
              <a:rPr lang="en-US" sz="1200" baseline="30000" dirty="0">
                <a:effectLst/>
                <a:ea typeface="Calibri" panose="020F0502020204030204" pitchFamily="34" charset="0"/>
                <a:cs typeface="Times New Roman" panose="02020603050405020304" pitchFamily="18" charset="0"/>
              </a:rPr>
              <a:t>*</a:t>
            </a:r>
            <a:r>
              <a:rPr lang="en-US" sz="1200" dirty="0">
                <a:effectLst/>
                <a:ea typeface="Calibri" panose="020F0502020204030204" pitchFamily="34" charset="0"/>
                <a:cs typeface="Times New Roman" panose="02020603050405020304" pitchFamily="18" charset="0"/>
              </a:rPr>
              <a:t> </a:t>
            </a:r>
            <a:r>
              <a:rPr lang="en-US" sz="1200" i="1" dirty="0">
                <a:effectLst/>
                <a:ea typeface="Calibri" panose="020F0502020204030204" pitchFamily="34" charset="0"/>
                <a:cs typeface="Times New Roman" panose="02020603050405020304" pitchFamily="18" charset="0"/>
              </a:rPr>
              <a:t>p</a:t>
            </a:r>
            <a:r>
              <a:rPr lang="en-US" sz="1200" dirty="0">
                <a:effectLst/>
                <a:ea typeface="Calibri" panose="020F0502020204030204" pitchFamily="34" charset="0"/>
                <a:cs typeface="Times New Roman" panose="02020603050405020304" pitchFamily="18" charset="0"/>
              </a:rPr>
              <a:t> &lt; 0.05, All 23 panels except Michigan (n=68, starting in November 2014) have 78 observations. Year-period dummies are not displayed. Standard errors are clustered at the state level. </a:t>
            </a:r>
            <a:endParaRPr lang="en-US" sz="1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46273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A99D5-FD9B-4589-814B-4BAA4594B706}"/>
              </a:ext>
            </a:extLst>
          </p:cNvPr>
          <p:cNvSpPr>
            <a:spLocks noGrp="1"/>
          </p:cNvSpPr>
          <p:nvPr>
            <p:ph type="title"/>
          </p:nvPr>
        </p:nvSpPr>
        <p:spPr>
          <a:xfrm>
            <a:off x="1024128" y="585216"/>
            <a:ext cx="9864852" cy="1499616"/>
          </a:xfrm>
        </p:spPr>
        <p:txBody>
          <a:bodyPr>
            <a:normAutofit fontScale="90000"/>
          </a:bodyPr>
          <a:lstStyle/>
          <a:p>
            <a:r>
              <a:rPr lang="en-US" dirty="0"/>
              <a:t>First-Differenced Results for Log-Differenced TOTAL E-Cigarette Sales and by Product Category</a:t>
            </a:r>
          </a:p>
        </p:txBody>
      </p:sp>
      <p:graphicFrame>
        <p:nvGraphicFramePr>
          <p:cNvPr id="4" name="Content Placeholder 3">
            <a:extLst>
              <a:ext uri="{FF2B5EF4-FFF2-40B4-BE49-F238E27FC236}">
                <a16:creationId xmlns:a16="http://schemas.microsoft.com/office/drawing/2014/main" id="{B1479585-1735-42FF-A9E3-E3611805BEA1}"/>
              </a:ext>
            </a:extLst>
          </p:cNvPr>
          <p:cNvGraphicFramePr>
            <a:graphicFrameLocks noGrp="1"/>
          </p:cNvGraphicFramePr>
          <p:nvPr>
            <p:ph idx="1"/>
          </p:nvPr>
        </p:nvGraphicFramePr>
        <p:xfrm>
          <a:off x="740229" y="2166257"/>
          <a:ext cx="10360030" cy="4260729"/>
        </p:xfrm>
        <a:graphic>
          <a:graphicData uri="http://schemas.openxmlformats.org/drawingml/2006/table">
            <a:tbl>
              <a:tblPr firstRow="1" firstCol="1">
                <a:tableStyleId>{5C22544A-7EE6-4342-B048-85BDC9FD1C3A}</a:tableStyleId>
              </a:tblPr>
              <a:tblGrid>
                <a:gridCol w="3495147">
                  <a:extLst>
                    <a:ext uri="{9D8B030D-6E8A-4147-A177-3AD203B41FA5}">
                      <a16:colId xmlns:a16="http://schemas.microsoft.com/office/drawing/2014/main" val="2234448145"/>
                    </a:ext>
                  </a:extLst>
                </a:gridCol>
                <a:gridCol w="1269299">
                  <a:extLst>
                    <a:ext uri="{9D8B030D-6E8A-4147-A177-3AD203B41FA5}">
                      <a16:colId xmlns:a16="http://schemas.microsoft.com/office/drawing/2014/main" val="2331563172"/>
                    </a:ext>
                  </a:extLst>
                </a:gridCol>
                <a:gridCol w="1341020">
                  <a:extLst>
                    <a:ext uri="{9D8B030D-6E8A-4147-A177-3AD203B41FA5}">
                      <a16:colId xmlns:a16="http://schemas.microsoft.com/office/drawing/2014/main" val="845560149"/>
                    </a:ext>
                  </a:extLst>
                </a:gridCol>
                <a:gridCol w="1499154">
                  <a:extLst>
                    <a:ext uri="{9D8B030D-6E8A-4147-A177-3AD203B41FA5}">
                      <a16:colId xmlns:a16="http://schemas.microsoft.com/office/drawing/2014/main" val="3862598993"/>
                    </a:ext>
                  </a:extLst>
                </a:gridCol>
                <a:gridCol w="1395636">
                  <a:extLst>
                    <a:ext uri="{9D8B030D-6E8A-4147-A177-3AD203B41FA5}">
                      <a16:colId xmlns:a16="http://schemas.microsoft.com/office/drawing/2014/main" val="741646900"/>
                    </a:ext>
                  </a:extLst>
                </a:gridCol>
                <a:gridCol w="1359774">
                  <a:extLst>
                    <a:ext uri="{9D8B030D-6E8A-4147-A177-3AD203B41FA5}">
                      <a16:colId xmlns:a16="http://schemas.microsoft.com/office/drawing/2014/main" val="3607680326"/>
                    </a:ext>
                  </a:extLst>
                </a:gridCol>
              </a:tblGrid>
              <a:tr h="274774">
                <a:tc>
                  <a:txBody>
                    <a:bodyPr/>
                    <a:lstStyle/>
                    <a:p>
                      <a:pPr marL="0" marR="0">
                        <a:lnSpc>
                          <a:spcPct val="107000"/>
                        </a:lnSpc>
                        <a:spcBef>
                          <a:spcPts val="0"/>
                        </a:spcBef>
                        <a:spcAft>
                          <a:spcPts val="0"/>
                        </a:spcAft>
                      </a:pPr>
                      <a:r>
                        <a:rPr lang="en-US" sz="18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Total</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Hardware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Other Flavors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 Menthol Flavor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Tobacco Flavor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extLst>
                  <a:ext uri="{0D108BD9-81ED-4DB2-BD59-A6C34878D82A}">
                    <a16:rowId xmlns:a16="http://schemas.microsoft.com/office/drawing/2014/main" val="2751306500"/>
                  </a:ext>
                </a:extLst>
              </a:tr>
              <a:tr h="0">
                <a:tc>
                  <a:txBody>
                    <a:bodyPr/>
                    <a:lstStyle/>
                    <a:p>
                      <a:pPr marL="0" marR="0">
                        <a:lnSpc>
                          <a:spcPct val="107000"/>
                        </a:lnSpc>
                        <a:spcBef>
                          <a:spcPts val="0"/>
                        </a:spcBef>
                        <a:spcAft>
                          <a:spcPts val="0"/>
                        </a:spcAft>
                      </a:pPr>
                      <a:r>
                        <a:rPr lang="en-US" sz="1800">
                          <a:effectLst/>
                        </a:rPr>
                        <a:t>EVALI Deaths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-0.106</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-0.381</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-0.321</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0.00153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-0.0299</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extLst>
                  <a:ext uri="{0D108BD9-81ED-4DB2-BD59-A6C34878D82A}">
                    <a16:rowId xmlns:a16="http://schemas.microsoft.com/office/drawing/2014/main" val="2976285703"/>
                  </a:ext>
                </a:extLst>
              </a:tr>
              <a:tr h="0">
                <a:tc>
                  <a:txBody>
                    <a:bodyPr/>
                    <a:lstStyle/>
                    <a:p>
                      <a:pPr marL="0" marR="0">
                        <a:lnSpc>
                          <a:spcPct val="107000"/>
                        </a:lnSpc>
                        <a:spcBef>
                          <a:spcPts val="0"/>
                        </a:spcBef>
                        <a:spcAft>
                          <a:spcPts val="0"/>
                        </a:spcAft>
                      </a:pPr>
                      <a:r>
                        <a:rPr lang="en-US" sz="1800" dirty="0">
                          <a:effectLst/>
                        </a:rPr>
                        <a:t>State Total Ban Days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-2.343</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-2.786</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-1.252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-0.473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-1.489</a:t>
                      </a:r>
                      <a:r>
                        <a:rPr lang="en-US" sz="1800" baseline="30000" dirty="0">
                          <a:effectLst/>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extLst>
                  <a:ext uri="{0D108BD9-81ED-4DB2-BD59-A6C34878D82A}">
                    <a16:rowId xmlns:a16="http://schemas.microsoft.com/office/drawing/2014/main" val="965710775"/>
                  </a:ext>
                </a:extLst>
              </a:tr>
              <a:tr h="0">
                <a:tc>
                  <a:txBody>
                    <a:bodyPr/>
                    <a:lstStyle/>
                    <a:p>
                      <a:pPr marL="0" marR="0">
                        <a:lnSpc>
                          <a:spcPct val="107000"/>
                        </a:lnSpc>
                        <a:spcBef>
                          <a:spcPts val="0"/>
                        </a:spcBef>
                        <a:spcAft>
                          <a:spcPts val="0"/>
                        </a:spcAft>
                      </a:pPr>
                      <a:r>
                        <a:rPr lang="en-US" sz="1800">
                          <a:effectLst/>
                        </a:rPr>
                        <a:t>State Partial Ban Days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-0.830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-0.542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-2.987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-2.400</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0.196</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extLst>
                  <a:ext uri="{0D108BD9-81ED-4DB2-BD59-A6C34878D82A}">
                    <a16:rowId xmlns:a16="http://schemas.microsoft.com/office/drawing/2014/main" val="1192356201"/>
                  </a:ext>
                </a:extLst>
              </a:tr>
              <a:tr h="0">
                <a:tc>
                  <a:txBody>
                    <a:bodyPr/>
                    <a:lstStyle/>
                    <a:p>
                      <a:pPr marL="0" marR="0">
                        <a:lnSpc>
                          <a:spcPct val="107000"/>
                        </a:lnSpc>
                        <a:spcBef>
                          <a:spcPts val="0"/>
                        </a:spcBef>
                        <a:spcAft>
                          <a:spcPts val="0"/>
                        </a:spcAft>
                      </a:pPr>
                      <a:r>
                        <a:rPr lang="en-US" sz="1800" dirty="0">
                          <a:effectLst/>
                        </a:rPr>
                        <a:t>Heating Degree Days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0.00409</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0.00595</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0.00637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0.00339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0.00190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extLst>
                  <a:ext uri="{0D108BD9-81ED-4DB2-BD59-A6C34878D82A}">
                    <a16:rowId xmlns:a16="http://schemas.microsoft.com/office/drawing/2014/main" val="1307146302"/>
                  </a:ext>
                </a:extLst>
              </a:tr>
              <a:tr h="0">
                <a:tc>
                  <a:txBody>
                    <a:bodyPr/>
                    <a:lstStyle/>
                    <a:p>
                      <a:pPr marL="0" marR="0">
                        <a:lnSpc>
                          <a:spcPct val="107000"/>
                        </a:lnSpc>
                        <a:spcBef>
                          <a:spcPts val="0"/>
                        </a:spcBef>
                        <a:spcAft>
                          <a:spcPts val="0"/>
                        </a:spcAft>
                      </a:pPr>
                      <a:r>
                        <a:rPr lang="en-US" sz="1800" dirty="0">
                          <a:effectLst/>
                        </a:rPr>
                        <a:t>Price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-0.147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-0.731</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-1.165</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-0.725</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-0.0238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extLst>
                  <a:ext uri="{0D108BD9-81ED-4DB2-BD59-A6C34878D82A}">
                    <a16:rowId xmlns:a16="http://schemas.microsoft.com/office/drawing/2014/main" val="3008751459"/>
                  </a:ext>
                </a:extLst>
              </a:tr>
              <a:tr h="0">
                <a:tc>
                  <a:txBody>
                    <a:bodyPr/>
                    <a:lstStyle/>
                    <a:p>
                      <a:pPr marL="0" marR="0">
                        <a:lnSpc>
                          <a:spcPct val="107000"/>
                        </a:lnSpc>
                        <a:spcBef>
                          <a:spcPts val="0"/>
                        </a:spcBef>
                        <a:spcAft>
                          <a:spcPts val="0"/>
                        </a:spcAft>
                      </a:pPr>
                      <a:r>
                        <a:rPr lang="en-US" sz="1800" dirty="0">
                          <a:effectLst/>
                        </a:rPr>
                        <a:t>Tobacco 21 Coverage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-0.0771</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-0.0613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-0.414</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0.362</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0.0549</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extLst>
                  <a:ext uri="{0D108BD9-81ED-4DB2-BD59-A6C34878D82A}">
                    <a16:rowId xmlns:a16="http://schemas.microsoft.com/office/drawing/2014/main" val="1099283837"/>
                  </a:ext>
                </a:extLst>
              </a:tr>
              <a:tr h="0">
                <a:tc>
                  <a:txBody>
                    <a:bodyPr/>
                    <a:lstStyle/>
                    <a:p>
                      <a:pPr marL="0" marR="0">
                        <a:lnSpc>
                          <a:spcPct val="107000"/>
                        </a:lnSpc>
                        <a:spcBef>
                          <a:spcPts val="0"/>
                        </a:spcBef>
                        <a:spcAft>
                          <a:spcPts val="0"/>
                        </a:spcAft>
                      </a:pPr>
                      <a:r>
                        <a:rPr lang="en-US" sz="1800" dirty="0">
                          <a:effectLst/>
                        </a:rPr>
                        <a:t>Heating Degree Days x Mean HDD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-0.000228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-0.000403</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-0.000298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-0.000329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-0.000101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extLst>
                  <a:ext uri="{0D108BD9-81ED-4DB2-BD59-A6C34878D82A}">
                    <a16:rowId xmlns:a16="http://schemas.microsoft.com/office/drawing/2014/main" val="1338530681"/>
                  </a:ext>
                </a:extLst>
              </a:tr>
              <a:tr h="0">
                <a:tc>
                  <a:txBody>
                    <a:bodyPr/>
                    <a:lstStyle/>
                    <a:p>
                      <a:pPr marL="0" marR="0">
                        <a:lnSpc>
                          <a:spcPct val="107000"/>
                        </a:lnSpc>
                        <a:spcBef>
                          <a:spcPts val="0"/>
                        </a:spcBef>
                        <a:spcAft>
                          <a:spcPts val="0"/>
                        </a:spcAft>
                      </a:pPr>
                      <a:r>
                        <a:rPr lang="en-US" sz="1800" dirty="0">
                          <a:effectLst/>
                        </a:rPr>
                        <a:t>Distribution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0.00185</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0.00924</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0.00644</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0.00339</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0.00258</a:t>
                      </a:r>
                      <a:r>
                        <a:rPr lang="en-US" sz="1800" baseline="30000" dirty="0">
                          <a:effectLst/>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extLst>
                  <a:ext uri="{0D108BD9-81ED-4DB2-BD59-A6C34878D82A}">
                    <a16:rowId xmlns:a16="http://schemas.microsoft.com/office/drawing/2014/main" val="2032322708"/>
                  </a:ext>
                </a:extLst>
              </a:tr>
              <a:tr h="0">
                <a:tc>
                  <a:txBody>
                    <a:bodyPr/>
                    <a:lstStyle/>
                    <a:p>
                      <a:pPr marL="0" marR="0">
                        <a:lnSpc>
                          <a:spcPct val="107000"/>
                        </a:lnSpc>
                        <a:spcBef>
                          <a:spcPts val="0"/>
                        </a:spcBef>
                        <a:spcAft>
                          <a:spcPts val="0"/>
                        </a:spcAft>
                      </a:pPr>
                      <a:r>
                        <a:rPr lang="en-US" sz="1800" dirty="0">
                          <a:effectLst/>
                        </a:rPr>
                        <a:t>JUUL Fruit Distribution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0.0203</a:t>
                      </a:r>
                      <a:r>
                        <a:rPr lang="en-US" sz="1800" baseline="30000" dirty="0">
                          <a:effectLst/>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0.0384</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0.0191</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-0.0120</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-0.00760</a:t>
                      </a:r>
                      <a:r>
                        <a:rPr lang="en-US" sz="1800" baseline="30000" dirty="0">
                          <a:effectLst/>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extLst>
                  <a:ext uri="{0D108BD9-81ED-4DB2-BD59-A6C34878D82A}">
                    <a16:rowId xmlns:a16="http://schemas.microsoft.com/office/drawing/2014/main" val="1858255927"/>
                  </a:ext>
                </a:extLst>
              </a:tr>
              <a:tr h="0">
                <a:tc>
                  <a:txBody>
                    <a:bodyPr/>
                    <a:lstStyle/>
                    <a:p>
                      <a:pPr marL="0" marR="0">
                        <a:lnSpc>
                          <a:spcPct val="107000"/>
                        </a:lnSpc>
                        <a:spcBef>
                          <a:spcPts val="0"/>
                        </a:spcBef>
                        <a:spcAft>
                          <a:spcPts val="0"/>
                        </a:spcAft>
                      </a:pPr>
                      <a:r>
                        <a:rPr lang="en-US" sz="1800" dirty="0">
                          <a:effectLst/>
                        </a:rPr>
                        <a:t>JUUL Mint Distribution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-0.00415</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-0.00585</a:t>
                      </a:r>
                      <a:r>
                        <a:rPr lang="en-US" sz="1800" baseline="30000" dirty="0">
                          <a:effectLst/>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-0.00485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-0.00330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-0.00529</a:t>
                      </a:r>
                      <a:r>
                        <a:rPr lang="en-US" sz="1800" baseline="30000" dirty="0">
                          <a:effectLst/>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extLst>
                  <a:ext uri="{0D108BD9-81ED-4DB2-BD59-A6C34878D82A}">
                    <a16:rowId xmlns:a16="http://schemas.microsoft.com/office/drawing/2014/main" val="4127975214"/>
                  </a:ext>
                </a:extLst>
              </a:tr>
              <a:tr h="0">
                <a:tc>
                  <a:txBody>
                    <a:bodyPr/>
                    <a:lstStyle/>
                    <a:p>
                      <a:pPr marL="0" marR="0">
                        <a:lnSpc>
                          <a:spcPct val="107000"/>
                        </a:lnSpc>
                        <a:spcBef>
                          <a:spcPts val="0"/>
                        </a:spcBef>
                        <a:spcAft>
                          <a:spcPts val="0"/>
                        </a:spcAft>
                      </a:pPr>
                      <a:r>
                        <a:rPr lang="en-US" sz="1800" dirty="0">
                          <a:effectLst/>
                        </a:rPr>
                        <a:t>Constant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rPr>
                        <a:t>-0.00169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rPr>
                        <a:t>-0.0570</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rPr>
                        <a:t>-0.000294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rPr>
                        <a:t>0.00726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rPr>
                        <a:t>-0.0104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1622984"/>
                  </a:ext>
                </a:extLst>
              </a:tr>
              <a:tr h="283464">
                <a:tc>
                  <a:txBody>
                    <a:bodyPr/>
                    <a:lstStyle/>
                    <a:p>
                      <a:pPr marL="0" marR="0" algn="l" defTabSz="914400" rtl="0" eaLnBrk="1" fontAlgn="ctr" latinLnBrk="0" hangingPunct="1">
                        <a:lnSpc>
                          <a:spcPct val="107000"/>
                        </a:lnSpc>
                        <a:spcBef>
                          <a:spcPts val="0"/>
                        </a:spcBef>
                        <a:spcAft>
                          <a:spcPts val="0"/>
                        </a:spcAft>
                      </a:pPr>
                      <a:r>
                        <a:rPr lang="en-US" sz="1800" b="1" kern="1200" dirty="0">
                          <a:solidFill>
                            <a:schemeClr val="lt1"/>
                          </a:solidFill>
                          <a:effectLst/>
                          <a:latin typeface="+mn-lt"/>
                          <a:ea typeface="+mn-ea"/>
                          <a:cs typeface="+mn-cs"/>
                        </a:rPr>
                        <a:t>Population Mean</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b"/>
                      <a:r>
                        <a:rPr lang="en-US" sz="1800" b="0" i="0" u="none" strike="noStrike" dirty="0">
                          <a:solidFill>
                            <a:srgbClr val="000000"/>
                          </a:solidFill>
                          <a:effectLst/>
                          <a:latin typeface="+mn-lt"/>
                        </a:rPr>
                        <a:t>0.0193</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800" b="0" i="0" u="none" strike="noStrike" dirty="0">
                          <a:solidFill>
                            <a:srgbClr val="000000"/>
                          </a:solidFill>
                          <a:effectLst/>
                          <a:latin typeface="+mn-lt"/>
                        </a:rPr>
                        <a:t>0.0111</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800" b="0" i="0" u="none" strike="noStrike" dirty="0">
                          <a:solidFill>
                            <a:srgbClr val="000000"/>
                          </a:solidFill>
                          <a:effectLst/>
                          <a:latin typeface="+mn-lt"/>
                        </a:rPr>
                        <a:t>0.0315</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800" b="0" i="0" u="none" strike="noStrike" dirty="0">
                          <a:solidFill>
                            <a:srgbClr val="000000"/>
                          </a:solidFill>
                          <a:effectLst/>
                          <a:latin typeface="+mn-lt"/>
                        </a:rPr>
                        <a:t>0.0158</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800" b="0" i="0" u="none" strike="noStrike" dirty="0">
                          <a:solidFill>
                            <a:srgbClr val="000000"/>
                          </a:solidFill>
                          <a:effectLst/>
                          <a:latin typeface="+mn-lt"/>
                        </a:rPr>
                        <a:t>0.0132</a:t>
                      </a:r>
                    </a:p>
                  </a:txBody>
                  <a:tcPr marL="9525" marR="9525" marT="9525"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55155555"/>
                  </a:ext>
                </a:extLst>
              </a:tr>
              <a:tr h="0">
                <a:tc>
                  <a:txBody>
                    <a:bodyPr/>
                    <a:lstStyle/>
                    <a:p>
                      <a:pPr marL="0" marR="0" algn="l" defTabSz="914400" rtl="0" eaLnBrk="1" fontAlgn="ctr" latinLnBrk="0" hangingPunct="1">
                        <a:lnSpc>
                          <a:spcPct val="107000"/>
                        </a:lnSpc>
                        <a:spcBef>
                          <a:spcPts val="0"/>
                        </a:spcBef>
                        <a:spcAft>
                          <a:spcPts val="0"/>
                        </a:spcAft>
                      </a:pPr>
                      <a:r>
                        <a:rPr lang="en-US" sz="1800" b="1" kern="1200" dirty="0">
                          <a:solidFill>
                            <a:schemeClr val="lt1"/>
                          </a:solidFill>
                          <a:effectLst/>
                          <a:latin typeface="+mn-lt"/>
                          <a:ea typeface="+mn-ea"/>
                          <a:cs typeface="+mn-cs"/>
                        </a:rPr>
                        <a:t>Population Std Dev</a:t>
                      </a:r>
                    </a:p>
                  </a:txBody>
                  <a:tcPr marL="9525" marR="9525" marT="9525" marB="0" anchor="ctr"/>
                </a:tc>
                <a:tc>
                  <a:txBody>
                    <a:bodyPr/>
                    <a:lstStyle/>
                    <a:p>
                      <a:pPr algn="ctr" fontAlgn="b"/>
                      <a:r>
                        <a:rPr lang="en-US" sz="1800" b="0" i="0" u="none" strike="noStrike" dirty="0">
                          <a:solidFill>
                            <a:srgbClr val="000000"/>
                          </a:solidFill>
                          <a:effectLst/>
                          <a:latin typeface="+mn-lt"/>
                        </a:rPr>
                        <a:t>0.1189</a:t>
                      </a:r>
                    </a:p>
                  </a:txBody>
                  <a:tcPr marL="9525" marR="9525" marT="9525" marB="0" anchor="b"/>
                </a:tc>
                <a:tc>
                  <a:txBody>
                    <a:bodyPr/>
                    <a:lstStyle/>
                    <a:p>
                      <a:pPr algn="ctr" fontAlgn="b"/>
                      <a:r>
                        <a:rPr lang="en-US" sz="1800" b="0" i="0" u="none" strike="noStrike" dirty="0">
                          <a:solidFill>
                            <a:srgbClr val="000000"/>
                          </a:solidFill>
                          <a:effectLst/>
                          <a:latin typeface="+mn-lt"/>
                        </a:rPr>
                        <a:t>0.2358</a:t>
                      </a:r>
                    </a:p>
                  </a:txBody>
                  <a:tcPr marL="9525" marR="9525" marT="9525" marB="0" anchor="b"/>
                </a:tc>
                <a:tc>
                  <a:txBody>
                    <a:bodyPr/>
                    <a:lstStyle/>
                    <a:p>
                      <a:pPr algn="ctr" fontAlgn="b"/>
                      <a:r>
                        <a:rPr lang="en-US" sz="1800" b="0" i="0" u="none" strike="noStrike" dirty="0">
                          <a:solidFill>
                            <a:srgbClr val="000000"/>
                          </a:solidFill>
                          <a:effectLst/>
                          <a:latin typeface="+mn-lt"/>
                        </a:rPr>
                        <a:t>0.2667</a:t>
                      </a:r>
                    </a:p>
                  </a:txBody>
                  <a:tcPr marL="9525" marR="9525" marT="9525" marB="0" anchor="b"/>
                </a:tc>
                <a:tc>
                  <a:txBody>
                    <a:bodyPr/>
                    <a:lstStyle/>
                    <a:p>
                      <a:pPr algn="ctr" fontAlgn="b"/>
                      <a:r>
                        <a:rPr lang="en-US" sz="1800" b="0" i="0" u="none" strike="noStrike" dirty="0">
                          <a:solidFill>
                            <a:srgbClr val="000000"/>
                          </a:solidFill>
                          <a:effectLst/>
                          <a:latin typeface="+mn-lt"/>
                        </a:rPr>
                        <a:t>0.2023</a:t>
                      </a:r>
                    </a:p>
                  </a:txBody>
                  <a:tcPr marL="9525" marR="9525" marT="9525" marB="0" anchor="b"/>
                </a:tc>
                <a:tc>
                  <a:txBody>
                    <a:bodyPr/>
                    <a:lstStyle/>
                    <a:p>
                      <a:pPr algn="ctr" fontAlgn="b"/>
                      <a:r>
                        <a:rPr lang="en-US" sz="1800" b="0" i="0" u="none" strike="noStrike" dirty="0">
                          <a:solidFill>
                            <a:srgbClr val="000000"/>
                          </a:solidFill>
                          <a:effectLst/>
                          <a:latin typeface="+mn-lt"/>
                        </a:rPr>
                        <a:t>0.1063</a:t>
                      </a:r>
                    </a:p>
                  </a:txBody>
                  <a:tcPr marL="9525" marR="9525" marT="9525" marB="0" anchor="b"/>
                </a:tc>
                <a:extLst>
                  <a:ext uri="{0D108BD9-81ED-4DB2-BD59-A6C34878D82A}">
                    <a16:rowId xmlns:a16="http://schemas.microsoft.com/office/drawing/2014/main" val="2301102239"/>
                  </a:ext>
                </a:extLst>
              </a:tr>
            </a:tbl>
          </a:graphicData>
        </a:graphic>
      </p:graphicFrame>
      <p:sp>
        <p:nvSpPr>
          <p:cNvPr id="6" name="TextBox 5">
            <a:extLst>
              <a:ext uri="{FF2B5EF4-FFF2-40B4-BE49-F238E27FC236}">
                <a16:creationId xmlns:a16="http://schemas.microsoft.com/office/drawing/2014/main" id="{97D71BE9-64D2-4244-8D04-5960855A583D}"/>
              </a:ext>
            </a:extLst>
          </p:cNvPr>
          <p:cNvSpPr txBox="1"/>
          <p:nvPr/>
        </p:nvSpPr>
        <p:spPr>
          <a:xfrm>
            <a:off x="-37011" y="6577923"/>
            <a:ext cx="12229011" cy="280077"/>
          </a:xfrm>
          <a:prstGeom prst="rect">
            <a:avLst/>
          </a:prstGeom>
          <a:noFill/>
        </p:spPr>
        <p:txBody>
          <a:bodyPr wrap="square">
            <a:spAutoFit/>
          </a:bodyPr>
          <a:lstStyle/>
          <a:p>
            <a:pPr marL="0" marR="0">
              <a:lnSpc>
                <a:spcPct val="107000"/>
              </a:lnSpc>
              <a:spcBef>
                <a:spcPts val="0"/>
              </a:spcBef>
              <a:spcAft>
                <a:spcPts val="0"/>
              </a:spcAft>
            </a:pPr>
            <a:r>
              <a:rPr lang="en-US" sz="1200" dirty="0">
                <a:effectLst/>
                <a:ea typeface="Calibri" panose="020F0502020204030204" pitchFamily="34" charset="0"/>
                <a:cs typeface="Times New Roman" panose="02020603050405020304" pitchFamily="18" charset="0"/>
              </a:rPr>
              <a:t>Not</a:t>
            </a:r>
            <a:r>
              <a:rPr lang="en-US" sz="1200" dirty="0">
                <a:solidFill>
                  <a:srgbClr val="000000"/>
                </a:solidFill>
                <a:effectLst/>
                <a:ea typeface="Times New Roman" panose="02020603050405020304" pitchFamily="18" charset="0"/>
                <a:cs typeface="Times New Roman" panose="02020603050405020304" pitchFamily="18" charset="0"/>
              </a:rPr>
              <a:t>e:</a:t>
            </a:r>
            <a:r>
              <a:rPr lang="en-US" sz="1200" dirty="0">
                <a:effectLst/>
                <a:ea typeface="Calibri" panose="020F0502020204030204" pitchFamily="34" charset="0"/>
                <a:cs typeface="Times New Roman" panose="02020603050405020304" pitchFamily="18" charset="0"/>
              </a:rPr>
              <a:t> </a:t>
            </a:r>
            <a:r>
              <a:rPr lang="en-US" sz="1200" baseline="30000" dirty="0">
                <a:effectLst/>
                <a:ea typeface="Calibri" panose="020F0502020204030204" pitchFamily="34" charset="0"/>
                <a:cs typeface="Times New Roman" panose="02020603050405020304" pitchFamily="18" charset="0"/>
              </a:rPr>
              <a:t>*</a:t>
            </a:r>
            <a:r>
              <a:rPr lang="en-US" sz="1200" dirty="0">
                <a:effectLst/>
                <a:ea typeface="Calibri" panose="020F0502020204030204" pitchFamily="34" charset="0"/>
                <a:cs typeface="Times New Roman" panose="02020603050405020304" pitchFamily="18" charset="0"/>
              </a:rPr>
              <a:t> </a:t>
            </a:r>
            <a:r>
              <a:rPr lang="en-US" sz="1200" i="1" dirty="0">
                <a:effectLst/>
                <a:ea typeface="Calibri" panose="020F0502020204030204" pitchFamily="34" charset="0"/>
                <a:cs typeface="Times New Roman" panose="02020603050405020304" pitchFamily="18" charset="0"/>
              </a:rPr>
              <a:t>p</a:t>
            </a:r>
            <a:r>
              <a:rPr lang="en-US" sz="1200" dirty="0">
                <a:effectLst/>
                <a:ea typeface="Calibri" panose="020F0502020204030204" pitchFamily="34" charset="0"/>
                <a:cs typeface="Times New Roman" panose="02020603050405020304" pitchFamily="18" charset="0"/>
              </a:rPr>
              <a:t> &lt; 0.05, All 23 panels except Michigan (n=68, starting in November 2014) have 78 observations. Year-period dummies are not displayed. Standard errors are clustered at the state level. </a:t>
            </a:r>
            <a:endParaRPr lang="en-US" sz="1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75156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A99D5-FD9B-4589-814B-4BAA4594B706}"/>
              </a:ext>
            </a:extLst>
          </p:cNvPr>
          <p:cNvSpPr>
            <a:spLocks noGrp="1"/>
          </p:cNvSpPr>
          <p:nvPr>
            <p:ph type="title"/>
          </p:nvPr>
        </p:nvSpPr>
        <p:spPr>
          <a:xfrm>
            <a:off x="1024128" y="191589"/>
            <a:ext cx="9864852" cy="1893243"/>
          </a:xfrm>
        </p:spPr>
        <p:txBody>
          <a:bodyPr>
            <a:normAutofit fontScale="90000"/>
          </a:bodyPr>
          <a:lstStyle/>
          <a:p>
            <a:r>
              <a:rPr lang="en-US" dirty="0"/>
              <a:t>First-Differenced Results for Log-Differenced TOTAL E-Cigarette Sales and by Product Category</a:t>
            </a:r>
            <a:br>
              <a:rPr lang="en-US" dirty="0"/>
            </a:br>
            <a:r>
              <a:rPr lang="en-US" dirty="0"/>
              <a:t>(WITHOUT MASSACHUSETTS)</a:t>
            </a:r>
          </a:p>
        </p:txBody>
      </p:sp>
      <p:graphicFrame>
        <p:nvGraphicFramePr>
          <p:cNvPr id="4" name="Content Placeholder 3">
            <a:extLst>
              <a:ext uri="{FF2B5EF4-FFF2-40B4-BE49-F238E27FC236}">
                <a16:creationId xmlns:a16="http://schemas.microsoft.com/office/drawing/2014/main" id="{B1479585-1735-42FF-A9E3-E3611805BEA1}"/>
              </a:ext>
            </a:extLst>
          </p:cNvPr>
          <p:cNvGraphicFramePr>
            <a:graphicFrameLocks noGrp="1"/>
          </p:cNvGraphicFramePr>
          <p:nvPr>
            <p:ph idx="1"/>
          </p:nvPr>
        </p:nvGraphicFramePr>
        <p:xfrm>
          <a:off x="1024128" y="2171700"/>
          <a:ext cx="10111958" cy="4018090"/>
        </p:xfrm>
        <a:graphic>
          <a:graphicData uri="http://schemas.openxmlformats.org/drawingml/2006/table">
            <a:tbl>
              <a:tblPr firstRow="1" firstCol="1">
                <a:tableStyleId>{5C22544A-7EE6-4342-B048-85BDC9FD1C3A}</a:tableStyleId>
              </a:tblPr>
              <a:tblGrid>
                <a:gridCol w="3531022">
                  <a:extLst>
                    <a:ext uri="{9D8B030D-6E8A-4147-A177-3AD203B41FA5}">
                      <a16:colId xmlns:a16="http://schemas.microsoft.com/office/drawing/2014/main" val="2234448145"/>
                    </a:ext>
                  </a:extLst>
                </a:gridCol>
                <a:gridCol w="1216799">
                  <a:extLst>
                    <a:ext uri="{9D8B030D-6E8A-4147-A177-3AD203B41FA5}">
                      <a16:colId xmlns:a16="http://schemas.microsoft.com/office/drawing/2014/main" val="2331563172"/>
                    </a:ext>
                  </a:extLst>
                </a:gridCol>
                <a:gridCol w="1285552">
                  <a:extLst>
                    <a:ext uri="{9D8B030D-6E8A-4147-A177-3AD203B41FA5}">
                      <a16:colId xmlns:a16="http://schemas.microsoft.com/office/drawing/2014/main" val="845560149"/>
                    </a:ext>
                  </a:extLst>
                </a:gridCol>
                <a:gridCol w="1437145">
                  <a:extLst>
                    <a:ext uri="{9D8B030D-6E8A-4147-A177-3AD203B41FA5}">
                      <a16:colId xmlns:a16="http://schemas.microsoft.com/office/drawing/2014/main" val="3862598993"/>
                    </a:ext>
                  </a:extLst>
                </a:gridCol>
                <a:gridCol w="1337909">
                  <a:extLst>
                    <a:ext uri="{9D8B030D-6E8A-4147-A177-3AD203B41FA5}">
                      <a16:colId xmlns:a16="http://schemas.microsoft.com/office/drawing/2014/main" val="741646900"/>
                    </a:ext>
                  </a:extLst>
                </a:gridCol>
                <a:gridCol w="1303531">
                  <a:extLst>
                    <a:ext uri="{9D8B030D-6E8A-4147-A177-3AD203B41FA5}">
                      <a16:colId xmlns:a16="http://schemas.microsoft.com/office/drawing/2014/main" val="3607680326"/>
                    </a:ext>
                  </a:extLst>
                </a:gridCol>
              </a:tblGrid>
              <a:tr h="274320">
                <a:tc>
                  <a:txBody>
                    <a:bodyPr/>
                    <a:lstStyle/>
                    <a:p>
                      <a:pPr marL="0" marR="0">
                        <a:lnSpc>
                          <a:spcPct val="107000"/>
                        </a:lnSpc>
                        <a:spcBef>
                          <a:spcPts val="0"/>
                        </a:spcBef>
                        <a:spcAft>
                          <a:spcPts val="0"/>
                        </a:spcAft>
                      </a:pPr>
                      <a:r>
                        <a:rPr lang="en-US" sz="18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Total</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Hardware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Other Flavors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 Menthol Flavor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Tobacco Flavor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extLst>
                  <a:ext uri="{0D108BD9-81ED-4DB2-BD59-A6C34878D82A}">
                    <a16:rowId xmlns:a16="http://schemas.microsoft.com/office/drawing/2014/main" val="2751306500"/>
                  </a:ext>
                </a:extLst>
              </a:tr>
              <a:tr h="274320">
                <a:tc>
                  <a:txBody>
                    <a:bodyPr/>
                    <a:lstStyle/>
                    <a:p>
                      <a:pPr marL="0" marR="0">
                        <a:lnSpc>
                          <a:spcPct val="107000"/>
                        </a:lnSpc>
                        <a:spcBef>
                          <a:spcPts val="0"/>
                        </a:spcBef>
                        <a:spcAft>
                          <a:spcPts val="0"/>
                        </a:spcAft>
                      </a:pPr>
                      <a:r>
                        <a:rPr lang="en-US" sz="1800" dirty="0">
                          <a:effectLst/>
                        </a:rPr>
                        <a:t>EVALI Deaths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algn="ctr" fontAlgn="ctr"/>
                      <a:r>
                        <a:rPr lang="en-US" sz="1800" b="0" i="0" u="none" strike="noStrike">
                          <a:solidFill>
                            <a:srgbClr val="000000"/>
                          </a:solidFill>
                          <a:effectLst/>
                          <a:latin typeface="+mn-lt"/>
                        </a:rPr>
                        <a:t>-0.0578</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tc>
                <a:tc>
                  <a:txBody>
                    <a:bodyPr/>
                    <a:lstStyle/>
                    <a:p>
                      <a:pPr algn="ctr" fontAlgn="ctr"/>
                      <a:r>
                        <a:rPr lang="en-US" sz="1800" b="0" i="0" u="none" strike="noStrike">
                          <a:solidFill>
                            <a:srgbClr val="000000"/>
                          </a:solidFill>
                          <a:effectLst/>
                          <a:latin typeface="+mn-lt"/>
                        </a:rPr>
                        <a:t>-0.343</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tc>
                <a:tc>
                  <a:txBody>
                    <a:bodyPr/>
                    <a:lstStyle/>
                    <a:p>
                      <a:pPr algn="ctr" fontAlgn="ctr"/>
                      <a:r>
                        <a:rPr lang="en-US" sz="1800" b="0" i="0" u="none" strike="noStrike">
                          <a:solidFill>
                            <a:srgbClr val="000000"/>
                          </a:solidFill>
                          <a:effectLst/>
                          <a:latin typeface="+mn-lt"/>
                        </a:rPr>
                        <a:t>-0.181</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tc>
                <a:tc>
                  <a:txBody>
                    <a:bodyPr/>
                    <a:lstStyle/>
                    <a:p>
                      <a:pPr algn="ctr" fontAlgn="ctr"/>
                      <a:r>
                        <a:rPr lang="en-US" sz="1800" b="0" i="0" u="none" strike="noStrike">
                          <a:solidFill>
                            <a:srgbClr val="000000"/>
                          </a:solidFill>
                          <a:effectLst/>
                          <a:latin typeface="+mn-lt"/>
                        </a:rPr>
                        <a:t>0.0907</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tc>
                <a:tc>
                  <a:txBody>
                    <a:bodyPr/>
                    <a:lstStyle/>
                    <a:p>
                      <a:pPr algn="ctr" fontAlgn="ctr"/>
                      <a:r>
                        <a:rPr lang="en-US" sz="1800" b="0" i="0" u="none" strike="noStrike">
                          <a:solidFill>
                            <a:srgbClr val="000000"/>
                          </a:solidFill>
                          <a:effectLst/>
                          <a:latin typeface="+mn-lt"/>
                        </a:rPr>
                        <a:t>0.0133</a:t>
                      </a:r>
                    </a:p>
                  </a:txBody>
                  <a:tcPr marL="9525" marR="9525" marT="9525" marB="0" anchor="ctr"/>
                </a:tc>
                <a:extLst>
                  <a:ext uri="{0D108BD9-81ED-4DB2-BD59-A6C34878D82A}">
                    <a16:rowId xmlns:a16="http://schemas.microsoft.com/office/drawing/2014/main" val="2976285703"/>
                  </a:ext>
                </a:extLst>
              </a:tr>
              <a:tr h="274320">
                <a:tc>
                  <a:txBody>
                    <a:bodyPr/>
                    <a:lstStyle/>
                    <a:p>
                      <a:pPr marL="0" marR="0">
                        <a:lnSpc>
                          <a:spcPct val="107000"/>
                        </a:lnSpc>
                        <a:spcBef>
                          <a:spcPts val="0"/>
                        </a:spcBef>
                        <a:spcAft>
                          <a:spcPts val="0"/>
                        </a:spcAft>
                      </a:pPr>
                      <a:r>
                        <a:rPr lang="en-US" sz="1800">
                          <a:effectLst/>
                        </a:rPr>
                        <a:t>State Partial Ban Days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algn="ctr" fontAlgn="ctr"/>
                      <a:r>
                        <a:rPr lang="en-US" sz="1800" b="0" i="0" u="none" strike="noStrike">
                          <a:solidFill>
                            <a:srgbClr val="000000"/>
                          </a:solidFill>
                          <a:effectLst/>
                          <a:latin typeface="+mn-lt"/>
                        </a:rPr>
                        <a:t>-0.226</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tc>
                <a:tc>
                  <a:txBody>
                    <a:bodyPr/>
                    <a:lstStyle/>
                    <a:p>
                      <a:pPr algn="ctr" fontAlgn="ctr"/>
                      <a:r>
                        <a:rPr lang="en-US" sz="1800" b="0" i="0" u="none" strike="noStrike">
                          <a:solidFill>
                            <a:srgbClr val="000000"/>
                          </a:solidFill>
                          <a:effectLst/>
                          <a:latin typeface="+mn-lt"/>
                        </a:rPr>
                        <a:t>-0.152</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tc>
                <a:tc>
                  <a:txBody>
                    <a:bodyPr/>
                    <a:lstStyle/>
                    <a:p>
                      <a:pPr algn="ctr" fontAlgn="ctr"/>
                      <a:r>
                        <a:rPr lang="en-US" sz="1800" b="0" i="0" u="none" strike="noStrike">
                          <a:solidFill>
                            <a:srgbClr val="000000"/>
                          </a:solidFill>
                          <a:effectLst/>
                          <a:latin typeface="+mn-lt"/>
                        </a:rPr>
                        <a:t>-1.282</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tc>
                <a:tc>
                  <a:txBody>
                    <a:bodyPr/>
                    <a:lstStyle/>
                    <a:p>
                      <a:pPr algn="ctr" fontAlgn="ctr"/>
                      <a:r>
                        <a:rPr lang="en-US" sz="1800" b="0" i="0" u="none" strike="noStrike">
                          <a:solidFill>
                            <a:srgbClr val="000000"/>
                          </a:solidFill>
                          <a:effectLst/>
                          <a:latin typeface="+mn-lt"/>
                        </a:rPr>
                        <a:t>-1.305</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tc>
                <a:tc>
                  <a:txBody>
                    <a:bodyPr/>
                    <a:lstStyle/>
                    <a:p>
                      <a:pPr algn="ctr" fontAlgn="ctr"/>
                      <a:r>
                        <a:rPr lang="en-US" sz="1800" b="0" i="0" u="none" strike="noStrike" dirty="0">
                          <a:solidFill>
                            <a:srgbClr val="000000"/>
                          </a:solidFill>
                          <a:effectLst/>
                          <a:latin typeface="+mn-lt"/>
                        </a:rPr>
                        <a:t>0.751</a:t>
                      </a:r>
                      <a:r>
                        <a:rPr lang="en-US" sz="1800" b="0" i="0" u="none" strike="noStrike" baseline="30000" dirty="0">
                          <a:solidFill>
                            <a:srgbClr val="000000"/>
                          </a:solidFill>
                          <a:effectLst/>
                          <a:latin typeface="+mn-lt"/>
                        </a:rPr>
                        <a:t>*</a:t>
                      </a:r>
                      <a:endParaRPr lang="en-US" sz="18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192356201"/>
                  </a:ext>
                </a:extLst>
              </a:tr>
              <a:tr h="274320">
                <a:tc>
                  <a:txBody>
                    <a:bodyPr/>
                    <a:lstStyle/>
                    <a:p>
                      <a:pPr marL="0" marR="0">
                        <a:lnSpc>
                          <a:spcPct val="107000"/>
                        </a:lnSpc>
                        <a:spcBef>
                          <a:spcPts val="0"/>
                        </a:spcBef>
                        <a:spcAft>
                          <a:spcPts val="0"/>
                        </a:spcAft>
                      </a:pPr>
                      <a:r>
                        <a:rPr lang="en-US" sz="1800">
                          <a:effectLst/>
                        </a:rPr>
                        <a:t>Heating Degree Days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algn="ctr" fontAlgn="ctr"/>
                      <a:r>
                        <a:rPr lang="en-US" sz="1800" b="0" i="0" u="none" strike="noStrike">
                          <a:solidFill>
                            <a:srgbClr val="000000"/>
                          </a:solidFill>
                          <a:effectLst/>
                          <a:latin typeface="+mn-lt"/>
                        </a:rPr>
                        <a:t>0.00246</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tc>
                <a:tc>
                  <a:txBody>
                    <a:bodyPr/>
                    <a:lstStyle/>
                    <a:p>
                      <a:pPr algn="ctr" fontAlgn="ctr"/>
                      <a:r>
                        <a:rPr lang="en-US" sz="1800" b="0" i="0" u="none" strike="noStrike">
                          <a:solidFill>
                            <a:srgbClr val="000000"/>
                          </a:solidFill>
                          <a:effectLst/>
                          <a:latin typeface="+mn-lt"/>
                        </a:rPr>
                        <a:t>0.00479</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tc>
                <a:tc>
                  <a:txBody>
                    <a:bodyPr/>
                    <a:lstStyle/>
                    <a:p>
                      <a:pPr algn="ctr" fontAlgn="ctr"/>
                      <a:r>
                        <a:rPr lang="en-US" sz="1800" b="0" i="0" u="none" strike="noStrike">
                          <a:solidFill>
                            <a:srgbClr val="000000"/>
                          </a:solidFill>
                          <a:effectLst/>
                          <a:latin typeface="+mn-lt"/>
                        </a:rPr>
                        <a:t>0.00284</a:t>
                      </a:r>
                    </a:p>
                  </a:txBody>
                  <a:tcPr marL="9525" marR="9525" marT="9525" marB="0" anchor="ctr"/>
                </a:tc>
                <a:tc>
                  <a:txBody>
                    <a:bodyPr/>
                    <a:lstStyle/>
                    <a:p>
                      <a:pPr algn="ctr" fontAlgn="ctr"/>
                      <a:r>
                        <a:rPr lang="en-US" sz="1800" b="0" i="0" u="none" strike="noStrike">
                          <a:solidFill>
                            <a:srgbClr val="000000"/>
                          </a:solidFill>
                          <a:effectLst/>
                          <a:latin typeface="+mn-lt"/>
                        </a:rPr>
                        <a:t>0.000903</a:t>
                      </a:r>
                    </a:p>
                  </a:txBody>
                  <a:tcPr marL="9525" marR="9525" marT="9525" marB="0" anchor="ctr"/>
                </a:tc>
                <a:tc>
                  <a:txBody>
                    <a:bodyPr/>
                    <a:lstStyle/>
                    <a:p>
                      <a:pPr algn="ctr" fontAlgn="ctr"/>
                      <a:r>
                        <a:rPr lang="en-US" sz="1800" b="0" i="0" u="none" strike="noStrike">
                          <a:solidFill>
                            <a:srgbClr val="000000"/>
                          </a:solidFill>
                          <a:effectLst/>
                          <a:latin typeface="+mn-lt"/>
                        </a:rPr>
                        <a:t>0.000609</a:t>
                      </a:r>
                    </a:p>
                  </a:txBody>
                  <a:tcPr marL="9525" marR="9525" marT="9525" marB="0" anchor="ctr"/>
                </a:tc>
                <a:extLst>
                  <a:ext uri="{0D108BD9-81ED-4DB2-BD59-A6C34878D82A}">
                    <a16:rowId xmlns:a16="http://schemas.microsoft.com/office/drawing/2014/main" val="1307146302"/>
                  </a:ext>
                </a:extLst>
              </a:tr>
              <a:tr h="274320">
                <a:tc>
                  <a:txBody>
                    <a:bodyPr/>
                    <a:lstStyle/>
                    <a:p>
                      <a:pPr marL="0" marR="0">
                        <a:lnSpc>
                          <a:spcPct val="107000"/>
                        </a:lnSpc>
                        <a:spcBef>
                          <a:spcPts val="0"/>
                        </a:spcBef>
                        <a:spcAft>
                          <a:spcPts val="0"/>
                        </a:spcAft>
                      </a:pPr>
                      <a:r>
                        <a:rPr lang="en-US" sz="1800">
                          <a:effectLst/>
                        </a:rPr>
                        <a:t>Price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algn="ctr" fontAlgn="ctr"/>
                      <a:r>
                        <a:rPr lang="en-US" sz="1800" b="0" i="0" u="none" strike="noStrike">
                          <a:solidFill>
                            <a:srgbClr val="000000"/>
                          </a:solidFill>
                          <a:effectLst/>
                          <a:latin typeface="+mn-lt"/>
                        </a:rPr>
                        <a:t>-0.196</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tc>
                <a:tc>
                  <a:txBody>
                    <a:bodyPr/>
                    <a:lstStyle/>
                    <a:p>
                      <a:pPr algn="ctr" fontAlgn="ctr"/>
                      <a:r>
                        <a:rPr lang="en-US" sz="1800" b="0" i="0" u="none" strike="noStrike">
                          <a:solidFill>
                            <a:srgbClr val="000000"/>
                          </a:solidFill>
                          <a:effectLst/>
                          <a:latin typeface="+mn-lt"/>
                        </a:rPr>
                        <a:t>-0.708</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tc>
                <a:tc>
                  <a:txBody>
                    <a:bodyPr/>
                    <a:lstStyle/>
                    <a:p>
                      <a:pPr algn="ctr" fontAlgn="ctr"/>
                      <a:r>
                        <a:rPr lang="en-US" sz="1800" b="0" i="0" u="none" strike="noStrike">
                          <a:solidFill>
                            <a:srgbClr val="000000"/>
                          </a:solidFill>
                          <a:effectLst/>
                          <a:latin typeface="+mn-lt"/>
                        </a:rPr>
                        <a:t>-1.035</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tc>
                <a:tc>
                  <a:txBody>
                    <a:bodyPr/>
                    <a:lstStyle/>
                    <a:p>
                      <a:pPr algn="ctr" fontAlgn="ctr"/>
                      <a:r>
                        <a:rPr lang="en-US" sz="1800" b="0" i="0" u="none" strike="noStrike">
                          <a:solidFill>
                            <a:srgbClr val="000000"/>
                          </a:solidFill>
                          <a:effectLst/>
                          <a:latin typeface="+mn-lt"/>
                        </a:rPr>
                        <a:t>-0.704</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tc>
                <a:tc>
                  <a:txBody>
                    <a:bodyPr/>
                    <a:lstStyle/>
                    <a:p>
                      <a:pPr algn="ctr" fontAlgn="ctr"/>
                      <a:r>
                        <a:rPr lang="en-US" sz="1800" b="0" i="0" u="none" strike="noStrike">
                          <a:solidFill>
                            <a:srgbClr val="000000"/>
                          </a:solidFill>
                          <a:effectLst/>
                          <a:latin typeface="+mn-lt"/>
                        </a:rPr>
                        <a:t>-0.0364</a:t>
                      </a:r>
                    </a:p>
                  </a:txBody>
                  <a:tcPr marL="9525" marR="9525" marT="9525" marB="0" anchor="ctr"/>
                </a:tc>
                <a:extLst>
                  <a:ext uri="{0D108BD9-81ED-4DB2-BD59-A6C34878D82A}">
                    <a16:rowId xmlns:a16="http://schemas.microsoft.com/office/drawing/2014/main" val="3008751459"/>
                  </a:ext>
                </a:extLst>
              </a:tr>
              <a:tr h="274320">
                <a:tc>
                  <a:txBody>
                    <a:bodyPr/>
                    <a:lstStyle/>
                    <a:p>
                      <a:pPr marL="0" marR="0">
                        <a:lnSpc>
                          <a:spcPct val="107000"/>
                        </a:lnSpc>
                        <a:spcBef>
                          <a:spcPts val="0"/>
                        </a:spcBef>
                        <a:spcAft>
                          <a:spcPts val="0"/>
                        </a:spcAft>
                      </a:pPr>
                      <a:r>
                        <a:rPr lang="en-US" sz="1800">
                          <a:effectLst/>
                        </a:rPr>
                        <a:t>Tobacco 21 Coverage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algn="ctr" fontAlgn="ctr"/>
                      <a:r>
                        <a:rPr lang="en-US" sz="1800" b="0" i="0" u="none" strike="noStrike">
                          <a:solidFill>
                            <a:srgbClr val="000000"/>
                          </a:solidFill>
                          <a:effectLst/>
                          <a:latin typeface="+mn-lt"/>
                        </a:rPr>
                        <a:t>-0.0879</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tc>
                <a:tc>
                  <a:txBody>
                    <a:bodyPr/>
                    <a:lstStyle/>
                    <a:p>
                      <a:pPr algn="ctr" fontAlgn="ctr"/>
                      <a:r>
                        <a:rPr lang="en-US" sz="1800" b="0" i="0" u="none" strike="noStrike">
                          <a:solidFill>
                            <a:srgbClr val="000000"/>
                          </a:solidFill>
                          <a:effectLst/>
                          <a:latin typeface="+mn-lt"/>
                        </a:rPr>
                        <a:t>-0.0735</a:t>
                      </a:r>
                    </a:p>
                  </a:txBody>
                  <a:tcPr marL="9525" marR="9525" marT="9525" marB="0" anchor="ctr"/>
                </a:tc>
                <a:tc>
                  <a:txBody>
                    <a:bodyPr/>
                    <a:lstStyle/>
                    <a:p>
                      <a:pPr algn="ctr" fontAlgn="ctr"/>
                      <a:r>
                        <a:rPr lang="en-US" sz="1800" b="0" i="0" u="none" strike="noStrike">
                          <a:solidFill>
                            <a:srgbClr val="000000"/>
                          </a:solidFill>
                          <a:effectLst/>
                          <a:latin typeface="+mn-lt"/>
                        </a:rPr>
                        <a:t>-0.439</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tc>
                <a:tc>
                  <a:txBody>
                    <a:bodyPr/>
                    <a:lstStyle/>
                    <a:p>
                      <a:pPr algn="ctr" fontAlgn="ctr"/>
                      <a:r>
                        <a:rPr lang="en-US" sz="1800" b="0" i="0" u="none" strike="noStrike">
                          <a:solidFill>
                            <a:srgbClr val="000000"/>
                          </a:solidFill>
                          <a:effectLst/>
                          <a:latin typeface="+mn-lt"/>
                        </a:rPr>
                        <a:t>0.335</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tc>
                <a:tc>
                  <a:txBody>
                    <a:bodyPr/>
                    <a:lstStyle/>
                    <a:p>
                      <a:pPr algn="ctr" fontAlgn="ctr"/>
                      <a:r>
                        <a:rPr lang="en-US" sz="1800" b="0" i="0" u="none" strike="noStrike">
                          <a:solidFill>
                            <a:srgbClr val="000000"/>
                          </a:solidFill>
                          <a:effectLst/>
                          <a:latin typeface="+mn-lt"/>
                        </a:rPr>
                        <a:t>0.0436</a:t>
                      </a:r>
                    </a:p>
                  </a:txBody>
                  <a:tcPr marL="9525" marR="9525" marT="9525" marB="0" anchor="ctr"/>
                </a:tc>
                <a:extLst>
                  <a:ext uri="{0D108BD9-81ED-4DB2-BD59-A6C34878D82A}">
                    <a16:rowId xmlns:a16="http://schemas.microsoft.com/office/drawing/2014/main" val="1099283837"/>
                  </a:ext>
                </a:extLst>
              </a:tr>
              <a:tr h="274320">
                <a:tc>
                  <a:txBody>
                    <a:bodyPr/>
                    <a:lstStyle/>
                    <a:p>
                      <a:pPr marL="0" marR="0">
                        <a:lnSpc>
                          <a:spcPct val="107000"/>
                        </a:lnSpc>
                        <a:spcBef>
                          <a:spcPts val="0"/>
                        </a:spcBef>
                        <a:spcAft>
                          <a:spcPts val="0"/>
                        </a:spcAft>
                      </a:pPr>
                      <a:r>
                        <a:rPr lang="en-US" sz="1800">
                          <a:effectLst/>
                        </a:rPr>
                        <a:t>Heating Degree Days x Mean HDD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algn="ctr" fontAlgn="ctr"/>
                      <a:r>
                        <a:rPr lang="en-US" sz="1800" b="0" i="0" u="none" strike="noStrike">
                          <a:solidFill>
                            <a:srgbClr val="000000"/>
                          </a:solidFill>
                          <a:effectLst/>
                          <a:latin typeface="+mn-lt"/>
                        </a:rPr>
                        <a:t>-0.000112</a:t>
                      </a:r>
                    </a:p>
                  </a:txBody>
                  <a:tcPr marL="9525" marR="9525" marT="9525" marB="0" anchor="ctr"/>
                </a:tc>
                <a:tc>
                  <a:txBody>
                    <a:bodyPr/>
                    <a:lstStyle/>
                    <a:p>
                      <a:pPr algn="ctr" fontAlgn="ctr"/>
                      <a:r>
                        <a:rPr lang="en-US" sz="1800" b="0" i="0" u="none" strike="noStrike">
                          <a:solidFill>
                            <a:srgbClr val="000000"/>
                          </a:solidFill>
                          <a:effectLst/>
                          <a:latin typeface="+mn-lt"/>
                        </a:rPr>
                        <a:t>-0.000334</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tc>
                <a:tc>
                  <a:txBody>
                    <a:bodyPr/>
                    <a:lstStyle/>
                    <a:p>
                      <a:pPr algn="ctr" fontAlgn="ctr"/>
                      <a:r>
                        <a:rPr lang="en-US" sz="1800" b="0" i="0" u="none" strike="noStrike">
                          <a:solidFill>
                            <a:srgbClr val="000000"/>
                          </a:solidFill>
                          <a:effectLst/>
                          <a:latin typeface="+mn-lt"/>
                        </a:rPr>
                        <a:t>-4.36E-05</a:t>
                      </a:r>
                    </a:p>
                  </a:txBody>
                  <a:tcPr marL="9525" marR="9525" marT="9525" marB="0" anchor="ctr"/>
                </a:tc>
                <a:tc>
                  <a:txBody>
                    <a:bodyPr/>
                    <a:lstStyle/>
                    <a:p>
                      <a:pPr algn="ctr" fontAlgn="ctr"/>
                      <a:r>
                        <a:rPr lang="en-US" sz="1800" b="0" i="0" u="none" strike="noStrike">
                          <a:solidFill>
                            <a:srgbClr val="000000"/>
                          </a:solidFill>
                          <a:effectLst/>
                          <a:latin typeface="+mn-lt"/>
                        </a:rPr>
                        <a:t>-0.000133</a:t>
                      </a:r>
                    </a:p>
                  </a:txBody>
                  <a:tcPr marL="9525" marR="9525" marT="9525" marB="0" anchor="ctr"/>
                </a:tc>
                <a:tc>
                  <a:txBody>
                    <a:bodyPr/>
                    <a:lstStyle/>
                    <a:p>
                      <a:pPr algn="ctr" fontAlgn="ctr"/>
                      <a:r>
                        <a:rPr lang="en-US" sz="1800" b="0" i="0" u="none" strike="noStrike">
                          <a:solidFill>
                            <a:srgbClr val="000000"/>
                          </a:solidFill>
                          <a:effectLst/>
                          <a:latin typeface="+mn-lt"/>
                        </a:rPr>
                        <a:t>-1.28E-05</a:t>
                      </a:r>
                    </a:p>
                  </a:txBody>
                  <a:tcPr marL="9525" marR="9525" marT="9525" marB="0" anchor="ctr"/>
                </a:tc>
                <a:extLst>
                  <a:ext uri="{0D108BD9-81ED-4DB2-BD59-A6C34878D82A}">
                    <a16:rowId xmlns:a16="http://schemas.microsoft.com/office/drawing/2014/main" val="1338530681"/>
                  </a:ext>
                </a:extLst>
              </a:tr>
              <a:tr h="274320">
                <a:tc>
                  <a:txBody>
                    <a:bodyPr/>
                    <a:lstStyle/>
                    <a:p>
                      <a:pPr marL="0" marR="0">
                        <a:lnSpc>
                          <a:spcPct val="107000"/>
                        </a:lnSpc>
                        <a:spcBef>
                          <a:spcPts val="0"/>
                        </a:spcBef>
                        <a:spcAft>
                          <a:spcPts val="0"/>
                        </a:spcAft>
                      </a:pPr>
                      <a:r>
                        <a:rPr lang="en-US" sz="1800">
                          <a:effectLst/>
                        </a:rPr>
                        <a:t>Distribution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algn="ctr" fontAlgn="ctr"/>
                      <a:r>
                        <a:rPr lang="en-US" sz="1800" b="0" i="0" u="none" strike="noStrike">
                          <a:solidFill>
                            <a:srgbClr val="000000"/>
                          </a:solidFill>
                          <a:effectLst/>
                          <a:latin typeface="+mn-lt"/>
                        </a:rPr>
                        <a:t>0.00187</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tc>
                <a:tc>
                  <a:txBody>
                    <a:bodyPr/>
                    <a:lstStyle/>
                    <a:p>
                      <a:pPr algn="ctr" fontAlgn="ctr"/>
                      <a:r>
                        <a:rPr lang="en-US" sz="1800" b="0" i="0" u="none" strike="noStrike">
                          <a:solidFill>
                            <a:srgbClr val="000000"/>
                          </a:solidFill>
                          <a:effectLst/>
                          <a:latin typeface="+mn-lt"/>
                        </a:rPr>
                        <a:t>0.00903</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tc>
                <a:tc>
                  <a:txBody>
                    <a:bodyPr/>
                    <a:lstStyle/>
                    <a:p>
                      <a:pPr algn="ctr" fontAlgn="ctr"/>
                      <a:r>
                        <a:rPr lang="en-US" sz="1800" b="0" i="0" u="none" strike="noStrike">
                          <a:solidFill>
                            <a:srgbClr val="000000"/>
                          </a:solidFill>
                          <a:effectLst/>
                          <a:latin typeface="+mn-lt"/>
                        </a:rPr>
                        <a:t>0.00809</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tc>
                <a:tc>
                  <a:txBody>
                    <a:bodyPr/>
                    <a:lstStyle/>
                    <a:p>
                      <a:pPr algn="ctr" fontAlgn="ctr"/>
                      <a:r>
                        <a:rPr lang="en-US" sz="1800" b="0" i="0" u="none" strike="noStrike">
                          <a:solidFill>
                            <a:srgbClr val="000000"/>
                          </a:solidFill>
                          <a:effectLst/>
                          <a:latin typeface="+mn-lt"/>
                        </a:rPr>
                        <a:t>0.00348</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tc>
                <a:tc>
                  <a:txBody>
                    <a:bodyPr/>
                    <a:lstStyle/>
                    <a:p>
                      <a:pPr algn="ctr" fontAlgn="ctr"/>
                      <a:r>
                        <a:rPr lang="en-US" sz="1800" b="0" i="0" u="none" strike="noStrike">
                          <a:solidFill>
                            <a:srgbClr val="000000"/>
                          </a:solidFill>
                          <a:effectLst/>
                          <a:latin typeface="+mn-lt"/>
                        </a:rPr>
                        <a:t>0.00251</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2032322708"/>
                  </a:ext>
                </a:extLst>
              </a:tr>
              <a:tr h="274320">
                <a:tc>
                  <a:txBody>
                    <a:bodyPr/>
                    <a:lstStyle/>
                    <a:p>
                      <a:pPr marL="0" marR="0">
                        <a:lnSpc>
                          <a:spcPct val="107000"/>
                        </a:lnSpc>
                        <a:spcBef>
                          <a:spcPts val="0"/>
                        </a:spcBef>
                        <a:spcAft>
                          <a:spcPts val="0"/>
                        </a:spcAft>
                      </a:pPr>
                      <a:r>
                        <a:rPr lang="en-US" sz="1800">
                          <a:effectLst/>
                        </a:rPr>
                        <a:t>JUUL Fruit Distribution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algn="ctr" fontAlgn="ctr"/>
                      <a:r>
                        <a:rPr lang="en-US" sz="1800" b="0" i="0" u="none" strike="noStrike">
                          <a:solidFill>
                            <a:srgbClr val="000000"/>
                          </a:solidFill>
                          <a:effectLst/>
                          <a:latin typeface="+mn-lt"/>
                        </a:rPr>
                        <a:t>0.0209</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tc>
                <a:tc>
                  <a:txBody>
                    <a:bodyPr/>
                    <a:lstStyle/>
                    <a:p>
                      <a:pPr algn="ctr" fontAlgn="ctr"/>
                      <a:r>
                        <a:rPr lang="en-US" sz="1800" b="0" i="0" u="none" strike="noStrike">
                          <a:solidFill>
                            <a:srgbClr val="000000"/>
                          </a:solidFill>
                          <a:effectLst/>
                          <a:latin typeface="+mn-lt"/>
                        </a:rPr>
                        <a:t>0.0390</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tc>
                <a:tc>
                  <a:txBody>
                    <a:bodyPr/>
                    <a:lstStyle/>
                    <a:p>
                      <a:pPr algn="ctr" fontAlgn="ctr"/>
                      <a:r>
                        <a:rPr lang="en-US" sz="1800" b="0" i="0" u="none" strike="noStrike">
                          <a:solidFill>
                            <a:srgbClr val="000000"/>
                          </a:solidFill>
                          <a:effectLst/>
                          <a:latin typeface="+mn-lt"/>
                        </a:rPr>
                        <a:t>0.0189</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tc>
                <a:tc>
                  <a:txBody>
                    <a:bodyPr/>
                    <a:lstStyle/>
                    <a:p>
                      <a:pPr algn="ctr" fontAlgn="ctr"/>
                      <a:r>
                        <a:rPr lang="en-US" sz="1800" b="0" i="0" u="none" strike="noStrike">
                          <a:solidFill>
                            <a:srgbClr val="000000"/>
                          </a:solidFill>
                          <a:effectLst/>
                          <a:latin typeface="+mn-lt"/>
                        </a:rPr>
                        <a:t>-0.0102</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tc>
                <a:tc>
                  <a:txBody>
                    <a:bodyPr/>
                    <a:lstStyle/>
                    <a:p>
                      <a:pPr algn="ctr" fontAlgn="ctr"/>
                      <a:r>
                        <a:rPr lang="en-US" sz="1800" b="0" i="0" u="none" strike="noStrike">
                          <a:solidFill>
                            <a:srgbClr val="000000"/>
                          </a:solidFill>
                          <a:effectLst/>
                          <a:latin typeface="+mn-lt"/>
                        </a:rPr>
                        <a:t>-0.00678</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1858255927"/>
                  </a:ext>
                </a:extLst>
              </a:tr>
              <a:tr h="274320">
                <a:tc>
                  <a:txBody>
                    <a:bodyPr/>
                    <a:lstStyle/>
                    <a:p>
                      <a:pPr marL="0" marR="0">
                        <a:lnSpc>
                          <a:spcPct val="107000"/>
                        </a:lnSpc>
                        <a:spcBef>
                          <a:spcPts val="0"/>
                        </a:spcBef>
                        <a:spcAft>
                          <a:spcPts val="0"/>
                        </a:spcAft>
                      </a:pPr>
                      <a:r>
                        <a:rPr lang="en-US" sz="1800">
                          <a:effectLst/>
                        </a:rPr>
                        <a:t>JUUL Mint Distribution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algn="ctr" fontAlgn="ctr"/>
                      <a:r>
                        <a:rPr lang="en-US" sz="1800" b="0" i="0" u="none" strike="noStrike">
                          <a:solidFill>
                            <a:srgbClr val="000000"/>
                          </a:solidFill>
                          <a:effectLst/>
                          <a:latin typeface="+mn-lt"/>
                        </a:rPr>
                        <a:t>-0.00206</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tc>
                <a:tc>
                  <a:txBody>
                    <a:bodyPr/>
                    <a:lstStyle/>
                    <a:p>
                      <a:pPr algn="ctr" fontAlgn="ctr"/>
                      <a:r>
                        <a:rPr lang="en-US" sz="1800" b="0" i="0" u="none" strike="noStrike">
                          <a:solidFill>
                            <a:srgbClr val="000000"/>
                          </a:solidFill>
                          <a:effectLst/>
                          <a:latin typeface="+mn-lt"/>
                        </a:rPr>
                        <a:t>-0.00442</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tc>
                <a:tc>
                  <a:txBody>
                    <a:bodyPr/>
                    <a:lstStyle/>
                    <a:p>
                      <a:pPr algn="ctr" fontAlgn="ctr"/>
                      <a:r>
                        <a:rPr lang="en-US" sz="1800" b="0" i="0" u="none" strike="noStrike">
                          <a:solidFill>
                            <a:srgbClr val="000000"/>
                          </a:solidFill>
                          <a:effectLst/>
                          <a:latin typeface="+mn-lt"/>
                        </a:rPr>
                        <a:t>-0.000523</a:t>
                      </a:r>
                    </a:p>
                  </a:txBody>
                  <a:tcPr marL="9525" marR="9525" marT="9525" marB="0" anchor="ctr"/>
                </a:tc>
                <a:tc>
                  <a:txBody>
                    <a:bodyPr/>
                    <a:lstStyle/>
                    <a:p>
                      <a:pPr algn="ctr" fontAlgn="ctr"/>
                      <a:r>
                        <a:rPr lang="en-US" sz="1800" b="0" i="0" u="none" strike="noStrike">
                          <a:solidFill>
                            <a:srgbClr val="000000"/>
                          </a:solidFill>
                          <a:effectLst/>
                          <a:latin typeface="+mn-lt"/>
                        </a:rPr>
                        <a:t>0.000266</a:t>
                      </a:r>
                    </a:p>
                  </a:txBody>
                  <a:tcPr marL="9525" marR="9525" marT="9525" marB="0" anchor="ctr"/>
                </a:tc>
                <a:tc>
                  <a:txBody>
                    <a:bodyPr/>
                    <a:lstStyle/>
                    <a:p>
                      <a:pPr algn="ctr" fontAlgn="ctr"/>
                      <a:r>
                        <a:rPr lang="en-US" sz="1800" b="0" i="0" u="none" strike="noStrike">
                          <a:solidFill>
                            <a:srgbClr val="000000"/>
                          </a:solidFill>
                          <a:effectLst/>
                          <a:latin typeface="+mn-lt"/>
                        </a:rPr>
                        <a:t>-0.00339</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4127975214"/>
                  </a:ext>
                </a:extLst>
              </a:tr>
              <a:tr h="274320">
                <a:tc>
                  <a:txBody>
                    <a:bodyPr/>
                    <a:lstStyle/>
                    <a:p>
                      <a:pPr marL="0" marR="0">
                        <a:lnSpc>
                          <a:spcPct val="107000"/>
                        </a:lnSpc>
                        <a:spcBef>
                          <a:spcPts val="0"/>
                        </a:spcBef>
                        <a:spcAft>
                          <a:spcPts val="0"/>
                        </a:spcAft>
                      </a:pPr>
                      <a:r>
                        <a:rPr lang="en-US" sz="1800">
                          <a:effectLst/>
                        </a:rPr>
                        <a:t>Constant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lnB w="12700" cap="flat" cmpd="sng" algn="ctr">
                      <a:solidFill>
                        <a:schemeClr val="tx1"/>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mn-lt"/>
                        </a:rPr>
                        <a:t>-0.00343</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mn-lt"/>
                        </a:rPr>
                        <a:t>-0.0542</a:t>
                      </a:r>
                      <a:r>
                        <a:rPr lang="en-US" sz="1800" b="0" i="0" u="none" strike="noStrike" baseline="30000">
                          <a:solidFill>
                            <a:srgbClr val="000000"/>
                          </a:solidFill>
                          <a:effectLst/>
                          <a:latin typeface="+mn-lt"/>
                        </a:rPr>
                        <a:t>*</a:t>
                      </a:r>
                      <a:endParaRPr lang="en-US" sz="1800" b="0" i="0" u="none" strike="noStrike">
                        <a:solidFill>
                          <a:srgbClr val="000000"/>
                        </a:solidFill>
                        <a:effectLst/>
                        <a:latin typeface="+mn-lt"/>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mn-lt"/>
                        </a:rPr>
                        <a:t>-0.00263</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mn-lt"/>
                        </a:rPr>
                        <a:t>-0.0077</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mn-lt"/>
                        </a:rPr>
                        <a:t>-0.0127</a:t>
                      </a:r>
                      <a:r>
                        <a:rPr lang="en-US" sz="1800" b="0" i="0" u="none" strike="noStrike" baseline="30000" dirty="0">
                          <a:solidFill>
                            <a:srgbClr val="000000"/>
                          </a:solidFill>
                          <a:effectLst/>
                          <a:latin typeface="+mn-lt"/>
                        </a:rPr>
                        <a:t>*</a:t>
                      </a:r>
                      <a:endParaRPr lang="en-US" sz="1800" b="0" i="0" u="none" strike="noStrike" dirty="0">
                        <a:solidFill>
                          <a:srgbClr val="000000"/>
                        </a:solidFill>
                        <a:effectLst/>
                        <a:latin typeface="+mn-lt"/>
                      </a:endParaRPr>
                    </a:p>
                  </a:txBody>
                  <a:tcPr marL="9525" marR="9525" marT="9525"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1622984"/>
                  </a:ext>
                </a:extLst>
              </a:tr>
              <a:tr h="274320">
                <a:tc>
                  <a:txBody>
                    <a:bodyPr/>
                    <a:lstStyle/>
                    <a:p>
                      <a:pPr marL="0" marR="0" algn="l" defTabSz="914400" rtl="0" eaLnBrk="1" fontAlgn="ctr" latinLnBrk="0" hangingPunct="1">
                        <a:lnSpc>
                          <a:spcPct val="107000"/>
                        </a:lnSpc>
                        <a:spcBef>
                          <a:spcPts val="0"/>
                        </a:spcBef>
                        <a:spcAft>
                          <a:spcPts val="0"/>
                        </a:spcAft>
                      </a:pPr>
                      <a:r>
                        <a:rPr lang="en-US" sz="1800" b="1" kern="1200" dirty="0">
                          <a:solidFill>
                            <a:schemeClr val="lt1"/>
                          </a:solidFill>
                          <a:effectLst/>
                          <a:latin typeface="+mn-lt"/>
                          <a:ea typeface="+mn-ea"/>
                          <a:cs typeface="+mn-cs"/>
                        </a:rPr>
                        <a:t>Population Mean</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b"/>
                      <a:r>
                        <a:rPr lang="en-US" sz="1800" b="0" i="0" u="none" strike="noStrike" dirty="0">
                          <a:solidFill>
                            <a:srgbClr val="000000"/>
                          </a:solidFill>
                          <a:effectLst/>
                          <a:latin typeface="+mn-lt"/>
                        </a:rPr>
                        <a:t>0.0211</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800" b="0" i="0" u="none" strike="noStrike" dirty="0">
                          <a:solidFill>
                            <a:srgbClr val="000000"/>
                          </a:solidFill>
                          <a:effectLst/>
                          <a:latin typeface="+mn-lt"/>
                        </a:rPr>
                        <a:t>0.0124</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800" b="0" i="0" u="none" strike="noStrike" dirty="0">
                          <a:solidFill>
                            <a:srgbClr val="000000"/>
                          </a:solidFill>
                          <a:effectLst/>
                          <a:latin typeface="+mn-lt"/>
                        </a:rPr>
                        <a:t>0.0365</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800" b="0" i="0" u="none" strike="noStrike" dirty="0">
                          <a:solidFill>
                            <a:srgbClr val="000000"/>
                          </a:solidFill>
                          <a:effectLst/>
                          <a:latin typeface="+mn-lt"/>
                        </a:rPr>
                        <a:t>0.0200</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800" b="0" i="0" u="none" strike="noStrike" dirty="0">
                          <a:solidFill>
                            <a:srgbClr val="000000"/>
                          </a:solidFill>
                          <a:effectLst/>
                          <a:latin typeface="+mn-lt"/>
                        </a:rPr>
                        <a:t>0.0144</a:t>
                      </a:r>
                    </a:p>
                  </a:txBody>
                  <a:tcPr marL="9525" marR="9525" marT="9525"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88783046"/>
                  </a:ext>
                </a:extLst>
              </a:tr>
              <a:tr h="274320">
                <a:tc>
                  <a:txBody>
                    <a:bodyPr/>
                    <a:lstStyle/>
                    <a:p>
                      <a:pPr marL="0" marR="0" algn="l" defTabSz="914400" rtl="0" eaLnBrk="1" fontAlgn="ctr" latinLnBrk="0" hangingPunct="1">
                        <a:lnSpc>
                          <a:spcPct val="107000"/>
                        </a:lnSpc>
                        <a:spcBef>
                          <a:spcPts val="0"/>
                        </a:spcBef>
                        <a:spcAft>
                          <a:spcPts val="0"/>
                        </a:spcAft>
                      </a:pPr>
                      <a:r>
                        <a:rPr lang="en-US" sz="1800" b="1" kern="1200" dirty="0">
                          <a:solidFill>
                            <a:schemeClr val="lt1"/>
                          </a:solidFill>
                          <a:effectLst/>
                          <a:latin typeface="+mn-lt"/>
                          <a:ea typeface="+mn-ea"/>
                          <a:cs typeface="+mn-cs"/>
                        </a:rPr>
                        <a:t>Population Std Dev</a:t>
                      </a:r>
                    </a:p>
                  </a:txBody>
                  <a:tcPr marL="9525" marR="9525" marT="9525" marB="0" anchor="ctr"/>
                </a:tc>
                <a:tc>
                  <a:txBody>
                    <a:bodyPr/>
                    <a:lstStyle/>
                    <a:p>
                      <a:pPr algn="ctr" fontAlgn="b"/>
                      <a:r>
                        <a:rPr lang="en-US" sz="1800" b="0" i="0" u="none" strike="noStrike" dirty="0">
                          <a:solidFill>
                            <a:srgbClr val="000000"/>
                          </a:solidFill>
                          <a:effectLst/>
                          <a:latin typeface="+mn-lt"/>
                        </a:rPr>
                        <a:t>0.0886</a:t>
                      </a:r>
                    </a:p>
                  </a:txBody>
                  <a:tcPr marL="9525" marR="9525" marT="9525" marB="0" anchor="b"/>
                </a:tc>
                <a:tc>
                  <a:txBody>
                    <a:bodyPr/>
                    <a:lstStyle/>
                    <a:p>
                      <a:pPr algn="ctr" fontAlgn="b"/>
                      <a:r>
                        <a:rPr lang="en-US" sz="1800" b="0" i="0" u="none" strike="noStrike" dirty="0">
                          <a:solidFill>
                            <a:srgbClr val="000000"/>
                          </a:solidFill>
                          <a:effectLst/>
                          <a:latin typeface="+mn-lt"/>
                        </a:rPr>
                        <a:t>0.2243</a:t>
                      </a:r>
                    </a:p>
                  </a:txBody>
                  <a:tcPr marL="9525" marR="9525" marT="9525" marB="0" anchor="b"/>
                </a:tc>
                <a:tc>
                  <a:txBody>
                    <a:bodyPr/>
                    <a:lstStyle/>
                    <a:p>
                      <a:pPr algn="ctr" fontAlgn="b"/>
                      <a:r>
                        <a:rPr lang="en-US" sz="1800" b="0" i="0" u="none" strike="noStrike" dirty="0">
                          <a:solidFill>
                            <a:srgbClr val="000000"/>
                          </a:solidFill>
                          <a:effectLst/>
                          <a:latin typeface="+mn-lt"/>
                        </a:rPr>
                        <a:t>0.2072</a:t>
                      </a:r>
                    </a:p>
                  </a:txBody>
                  <a:tcPr marL="9525" marR="9525" marT="9525" marB="0" anchor="b"/>
                </a:tc>
                <a:tc>
                  <a:txBody>
                    <a:bodyPr/>
                    <a:lstStyle/>
                    <a:p>
                      <a:pPr algn="ctr" fontAlgn="b"/>
                      <a:r>
                        <a:rPr lang="en-US" sz="1800" b="0" i="0" u="none" strike="noStrike" dirty="0">
                          <a:solidFill>
                            <a:srgbClr val="000000"/>
                          </a:solidFill>
                          <a:effectLst/>
                          <a:latin typeface="+mn-lt"/>
                        </a:rPr>
                        <a:t>0.1435</a:t>
                      </a:r>
                    </a:p>
                  </a:txBody>
                  <a:tcPr marL="9525" marR="9525" marT="9525" marB="0" anchor="b"/>
                </a:tc>
                <a:tc>
                  <a:txBody>
                    <a:bodyPr/>
                    <a:lstStyle/>
                    <a:p>
                      <a:pPr algn="ctr" fontAlgn="b"/>
                      <a:r>
                        <a:rPr lang="en-US" sz="1800" b="0" i="0" u="none" strike="noStrike" dirty="0">
                          <a:solidFill>
                            <a:srgbClr val="000000"/>
                          </a:solidFill>
                          <a:effectLst/>
                          <a:latin typeface="+mn-lt"/>
                        </a:rPr>
                        <a:t>0.0893</a:t>
                      </a:r>
                    </a:p>
                  </a:txBody>
                  <a:tcPr marL="9525" marR="9525" marT="9525" marB="0" anchor="b"/>
                </a:tc>
                <a:extLst>
                  <a:ext uri="{0D108BD9-81ED-4DB2-BD59-A6C34878D82A}">
                    <a16:rowId xmlns:a16="http://schemas.microsoft.com/office/drawing/2014/main" val="1391021570"/>
                  </a:ext>
                </a:extLst>
              </a:tr>
            </a:tbl>
          </a:graphicData>
        </a:graphic>
      </p:graphicFrame>
      <p:sp>
        <p:nvSpPr>
          <p:cNvPr id="6" name="TextBox 5">
            <a:extLst>
              <a:ext uri="{FF2B5EF4-FFF2-40B4-BE49-F238E27FC236}">
                <a16:creationId xmlns:a16="http://schemas.microsoft.com/office/drawing/2014/main" id="{97D71BE9-64D2-4244-8D04-5960855A583D}"/>
              </a:ext>
            </a:extLst>
          </p:cNvPr>
          <p:cNvSpPr txBox="1"/>
          <p:nvPr/>
        </p:nvSpPr>
        <p:spPr>
          <a:xfrm>
            <a:off x="-37011" y="6577923"/>
            <a:ext cx="12229011" cy="280077"/>
          </a:xfrm>
          <a:prstGeom prst="rect">
            <a:avLst/>
          </a:prstGeom>
          <a:noFill/>
        </p:spPr>
        <p:txBody>
          <a:bodyPr wrap="square">
            <a:spAutoFit/>
          </a:bodyPr>
          <a:lstStyle/>
          <a:p>
            <a:pPr marL="0" marR="0">
              <a:lnSpc>
                <a:spcPct val="107000"/>
              </a:lnSpc>
              <a:spcBef>
                <a:spcPts val="0"/>
              </a:spcBef>
              <a:spcAft>
                <a:spcPts val="0"/>
              </a:spcAft>
            </a:pPr>
            <a:r>
              <a:rPr lang="en-US" sz="1200" dirty="0">
                <a:effectLst/>
                <a:ea typeface="Calibri" panose="020F0502020204030204" pitchFamily="34" charset="0"/>
                <a:cs typeface="Times New Roman" panose="02020603050405020304" pitchFamily="18" charset="0"/>
              </a:rPr>
              <a:t>Not</a:t>
            </a:r>
            <a:r>
              <a:rPr lang="en-US" sz="1200" dirty="0">
                <a:solidFill>
                  <a:srgbClr val="000000"/>
                </a:solidFill>
                <a:effectLst/>
                <a:ea typeface="Times New Roman" panose="02020603050405020304" pitchFamily="18" charset="0"/>
                <a:cs typeface="Times New Roman" panose="02020603050405020304" pitchFamily="18" charset="0"/>
              </a:rPr>
              <a:t>e:</a:t>
            </a:r>
            <a:r>
              <a:rPr lang="en-US" sz="1200" dirty="0">
                <a:effectLst/>
                <a:ea typeface="Calibri" panose="020F0502020204030204" pitchFamily="34" charset="0"/>
                <a:cs typeface="Times New Roman" panose="02020603050405020304" pitchFamily="18" charset="0"/>
              </a:rPr>
              <a:t> </a:t>
            </a:r>
            <a:r>
              <a:rPr lang="en-US" sz="1200" baseline="30000" dirty="0">
                <a:effectLst/>
                <a:ea typeface="Calibri" panose="020F0502020204030204" pitchFamily="34" charset="0"/>
                <a:cs typeface="Times New Roman" panose="02020603050405020304" pitchFamily="18" charset="0"/>
              </a:rPr>
              <a:t>*</a:t>
            </a:r>
            <a:r>
              <a:rPr lang="en-US" sz="1200" dirty="0">
                <a:effectLst/>
                <a:ea typeface="Calibri" panose="020F0502020204030204" pitchFamily="34" charset="0"/>
                <a:cs typeface="Times New Roman" panose="02020603050405020304" pitchFamily="18" charset="0"/>
              </a:rPr>
              <a:t> </a:t>
            </a:r>
            <a:r>
              <a:rPr lang="en-US" sz="1200" i="1" dirty="0">
                <a:effectLst/>
                <a:ea typeface="Calibri" panose="020F0502020204030204" pitchFamily="34" charset="0"/>
                <a:cs typeface="Times New Roman" panose="02020603050405020304" pitchFamily="18" charset="0"/>
              </a:rPr>
              <a:t>p</a:t>
            </a:r>
            <a:r>
              <a:rPr lang="en-US" sz="1200" dirty="0">
                <a:effectLst/>
                <a:ea typeface="Calibri" panose="020F0502020204030204" pitchFamily="34" charset="0"/>
                <a:cs typeface="Times New Roman" panose="02020603050405020304" pitchFamily="18" charset="0"/>
              </a:rPr>
              <a:t> &lt; 0.05, All 22 panels except Michigan (n=68, starting in November 2014) have 78 observations. Year-period dummies are not displayed. Standard errors are clustered at the state level. </a:t>
            </a:r>
            <a:endParaRPr lang="en-US" sz="1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61001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A99D5-FD9B-4589-814B-4BAA4594B706}"/>
              </a:ext>
            </a:extLst>
          </p:cNvPr>
          <p:cNvSpPr>
            <a:spLocks noGrp="1"/>
          </p:cNvSpPr>
          <p:nvPr>
            <p:ph type="title"/>
          </p:nvPr>
        </p:nvSpPr>
        <p:spPr/>
        <p:txBody>
          <a:bodyPr>
            <a:normAutofit fontScale="90000"/>
          </a:bodyPr>
          <a:lstStyle/>
          <a:p>
            <a:r>
              <a:rPr lang="en-US" dirty="0"/>
              <a:t>First-Differenced Results for Log-Differenced TOTAL Cigarette Sales AND by Brand Group</a:t>
            </a:r>
          </a:p>
        </p:txBody>
      </p:sp>
      <p:graphicFrame>
        <p:nvGraphicFramePr>
          <p:cNvPr id="4" name="Content Placeholder 3">
            <a:extLst>
              <a:ext uri="{FF2B5EF4-FFF2-40B4-BE49-F238E27FC236}">
                <a16:creationId xmlns:a16="http://schemas.microsoft.com/office/drawing/2014/main" id="{B1479585-1735-42FF-A9E3-E3611805BEA1}"/>
              </a:ext>
            </a:extLst>
          </p:cNvPr>
          <p:cNvGraphicFramePr>
            <a:graphicFrameLocks noGrp="1"/>
          </p:cNvGraphicFramePr>
          <p:nvPr>
            <p:ph idx="1"/>
          </p:nvPr>
        </p:nvGraphicFramePr>
        <p:xfrm>
          <a:off x="850119" y="2162851"/>
          <a:ext cx="10068090" cy="3368680"/>
        </p:xfrm>
        <a:graphic>
          <a:graphicData uri="http://schemas.openxmlformats.org/drawingml/2006/table">
            <a:tbl>
              <a:tblPr firstRow="1" firstCol="1">
                <a:tableStyleId>{5C22544A-7EE6-4342-B048-85BDC9FD1C3A}</a:tableStyleId>
              </a:tblPr>
              <a:tblGrid>
                <a:gridCol w="3495147">
                  <a:extLst>
                    <a:ext uri="{9D8B030D-6E8A-4147-A177-3AD203B41FA5}">
                      <a16:colId xmlns:a16="http://schemas.microsoft.com/office/drawing/2014/main" val="2234448145"/>
                    </a:ext>
                  </a:extLst>
                </a:gridCol>
                <a:gridCol w="1320973">
                  <a:extLst>
                    <a:ext uri="{9D8B030D-6E8A-4147-A177-3AD203B41FA5}">
                      <a16:colId xmlns:a16="http://schemas.microsoft.com/office/drawing/2014/main" val="3826807010"/>
                    </a:ext>
                  </a:extLst>
                </a:gridCol>
                <a:gridCol w="1458956">
                  <a:extLst>
                    <a:ext uri="{9D8B030D-6E8A-4147-A177-3AD203B41FA5}">
                      <a16:colId xmlns:a16="http://schemas.microsoft.com/office/drawing/2014/main" val="3614219465"/>
                    </a:ext>
                  </a:extLst>
                </a:gridCol>
                <a:gridCol w="2499658">
                  <a:extLst>
                    <a:ext uri="{9D8B030D-6E8A-4147-A177-3AD203B41FA5}">
                      <a16:colId xmlns:a16="http://schemas.microsoft.com/office/drawing/2014/main" val="1463957955"/>
                    </a:ext>
                  </a:extLst>
                </a:gridCol>
                <a:gridCol w="1293356">
                  <a:extLst>
                    <a:ext uri="{9D8B030D-6E8A-4147-A177-3AD203B41FA5}">
                      <a16:colId xmlns:a16="http://schemas.microsoft.com/office/drawing/2014/main" val="739552258"/>
                    </a:ext>
                  </a:extLst>
                </a:gridCol>
              </a:tblGrid>
              <a:tr h="274320">
                <a:tc>
                  <a:txBody>
                    <a:bodyPr/>
                    <a:lstStyle/>
                    <a:p>
                      <a:pPr marL="0" marR="0">
                        <a:lnSpc>
                          <a:spcPct val="107000"/>
                        </a:lnSpc>
                        <a:spcBef>
                          <a:spcPts val="0"/>
                        </a:spcBef>
                        <a:spcAft>
                          <a:spcPts val="0"/>
                        </a:spcAft>
                      </a:pPr>
                      <a:r>
                        <a:rPr lang="en-US" sz="18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Total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Young Brands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Age-Proportional Brands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Old Brands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extLst>
                  <a:ext uri="{0D108BD9-81ED-4DB2-BD59-A6C34878D82A}">
                    <a16:rowId xmlns:a16="http://schemas.microsoft.com/office/drawing/2014/main" val="2751306500"/>
                  </a:ext>
                </a:extLst>
              </a:tr>
              <a:tr h="274320">
                <a:tc>
                  <a:txBody>
                    <a:bodyPr/>
                    <a:lstStyle/>
                    <a:p>
                      <a:pPr marL="0" marR="0">
                        <a:lnSpc>
                          <a:spcPct val="107000"/>
                        </a:lnSpc>
                        <a:spcBef>
                          <a:spcPts val="0"/>
                        </a:spcBef>
                        <a:spcAft>
                          <a:spcPts val="0"/>
                        </a:spcAft>
                      </a:pPr>
                      <a:r>
                        <a:rPr lang="en-US" sz="1800">
                          <a:effectLst/>
                        </a:rPr>
                        <a:t>EVALI Deaths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-0.00460</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-0.00686</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-0.00352</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-0.00754</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extLst>
                  <a:ext uri="{0D108BD9-81ED-4DB2-BD59-A6C34878D82A}">
                    <a16:rowId xmlns:a16="http://schemas.microsoft.com/office/drawing/2014/main" val="2976285703"/>
                  </a:ext>
                </a:extLst>
              </a:tr>
              <a:tr h="274320">
                <a:tc>
                  <a:txBody>
                    <a:bodyPr/>
                    <a:lstStyle/>
                    <a:p>
                      <a:pPr marL="0" marR="0">
                        <a:lnSpc>
                          <a:spcPct val="107000"/>
                        </a:lnSpc>
                        <a:spcBef>
                          <a:spcPts val="0"/>
                        </a:spcBef>
                        <a:spcAft>
                          <a:spcPts val="0"/>
                        </a:spcAft>
                      </a:pPr>
                      <a:r>
                        <a:rPr lang="en-US" sz="1800">
                          <a:effectLst/>
                        </a:rPr>
                        <a:t>State Total Ban Days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0.0414</a:t>
                      </a:r>
                      <a:r>
                        <a:rPr lang="en-US" sz="1800" baseline="30000" dirty="0">
                          <a:effectLst/>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0.0813</a:t>
                      </a:r>
                      <a:r>
                        <a:rPr lang="en-US" sz="1800" baseline="30000" dirty="0">
                          <a:effectLst/>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0.0274</a:t>
                      </a:r>
                      <a:r>
                        <a:rPr lang="en-US" sz="1800" baseline="30000" dirty="0">
                          <a:effectLst/>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0.00960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extLst>
                  <a:ext uri="{0D108BD9-81ED-4DB2-BD59-A6C34878D82A}">
                    <a16:rowId xmlns:a16="http://schemas.microsoft.com/office/drawing/2014/main" val="965710775"/>
                  </a:ext>
                </a:extLst>
              </a:tr>
              <a:tr h="274320">
                <a:tc>
                  <a:txBody>
                    <a:bodyPr/>
                    <a:lstStyle/>
                    <a:p>
                      <a:pPr marL="0" marR="0">
                        <a:lnSpc>
                          <a:spcPct val="107000"/>
                        </a:lnSpc>
                        <a:spcBef>
                          <a:spcPts val="0"/>
                        </a:spcBef>
                        <a:spcAft>
                          <a:spcPts val="0"/>
                        </a:spcAft>
                      </a:pPr>
                      <a:r>
                        <a:rPr lang="en-US" sz="1800">
                          <a:effectLst/>
                        </a:rPr>
                        <a:t>State Partial Ban Days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-0.0115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-0.0144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-0.00972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-0.0382</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extLst>
                  <a:ext uri="{0D108BD9-81ED-4DB2-BD59-A6C34878D82A}">
                    <a16:rowId xmlns:a16="http://schemas.microsoft.com/office/drawing/2014/main" val="1192356201"/>
                  </a:ext>
                </a:extLst>
              </a:tr>
              <a:tr h="274320">
                <a:tc>
                  <a:txBody>
                    <a:bodyPr/>
                    <a:lstStyle/>
                    <a:p>
                      <a:pPr marL="0" marR="0">
                        <a:lnSpc>
                          <a:spcPct val="107000"/>
                        </a:lnSpc>
                        <a:spcBef>
                          <a:spcPts val="0"/>
                        </a:spcBef>
                        <a:spcAft>
                          <a:spcPts val="0"/>
                        </a:spcAft>
                      </a:pPr>
                      <a:r>
                        <a:rPr lang="en-US" sz="1800">
                          <a:effectLst/>
                        </a:rPr>
                        <a:t>Heating Degree Days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-0.00341</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-0.00402</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-0.00332</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-0.00233</a:t>
                      </a:r>
                      <a:r>
                        <a:rPr lang="en-US" sz="1800" baseline="30000" dirty="0">
                          <a:effectLst/>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extLst>
                  <a:ext uri="{0D108BD9-81ED-4DB2-BD59-A6C34878D82A}">
                    <a16:rowId xmlns:a16="http://schemas.microsoft.com/office/drawing/2014/main" val="1307146302"/>
                  </a:ext>
                </a:extLst>
              </a:tr>
              <a:tr h="274320">
                <a:tc>
                  <a:txBody>
                    <a:bodyPr/>
                    <a:lstStyle/>
                    <a:p>
                      <a:pPr marL="0" marR="0">
                        <a:lnSpc>
                          <a:spcPct val="107000"/>
                        </a:lnSpc>
                        <a:spcBef>
                          <a:spcPts val="0"/>
                        </a:spcBef>
                        <a:spcAft>
                          <a:spcPts val="0"/>
                        </a:spcAft>
                      </a:pPr>
                      <a:r>
                        <a:rPr lang="en-US" sz="1800">
                          <a:effectLst/>
                        </a:rPr>
                        <a:t>Price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-0.513</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-0.530</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-0.536</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-1.118</a:t>
                      </a:r>
                      <a:r>
                        <a:rPr lang="en-US" sz="1800" baseline="30000" dirty="0">
                          <a:effectLst/>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extLst>
                  <a:ext uri="{0D108BD9-81ED-4DB2-BD59-A6C34878D82A}">
                    <a16:rowId xmlns:a16="http://schemas.microsoft.com/office/drawing/2014/main" val="3008751459"/>
                  </a:ext>
                </a:extLst>
              </a:tr>
              <a:tr h="274320">
                <a:tc>
                  <a:txBody>
                    <a:bodyPr/>
                    <a:lstStyle/>
                    <a:p>
                      <a:pPr marL="0" marR="0">
                        <a:lnSpc>
                          <a:spcPct val="107000"/>
                        </a:lnSpc>
                        <a:spcBef>
                          <a:spcPts val="0"/>
                        </a:spcBef>
                        <a:spcAft>
                          <a:spcPts val="0"/>
                        </a:spcAft>
                      </a:pPr>
                      <a:r>
                        <a:rPr lang="en-US" sz="1800">
                          <a:effectLst/>
                        </a:rPr>
                        <a:t>Tobacco 21 Coverage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-0.00463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-0.0172</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0.000887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-0.00968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extLst>
                  <a:ext uri="{0D108BD9-81ED-4DB2-BD59-A6C34878D82A}">
                    <a16:rowId xmlns:a16="http://schemas.microsoft.com/office/drawing/2014/main" val="1099283837"/>
                  </a:ext>
                </a:extLst>
              </a:tr>
              <a:tr h="274320">
                <a:tc>
                  <a:txBody>
                    <a:bodyPr/>
                    <a:lstStyle/>
                    <a:p>
                      <a:pPr marL="0" marR="0">
                        <a:lnSpc>
                          <a:spcPct val="107000"/>
                        </a:lnSpc>
                        <a:spcBef>
                          <a:spcPts val="0"/>
                        </a:spcBef>
                        <a:spcAft>
                          <a:spcPts val="0"/>
                        </a:spcAft>
                      </a:pPr>
                      <a:r>
                        <a:rPr lang="en-US" sz="1800" dirty="0">
                          <a:effectLst/>
                        </a:rPr>
                        <a:t>Heating Degree Days x Mean HDD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0.0000935</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0.000138</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0.0000824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0.0000618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extLst>
                  <a:ext uri="{0D108BD9-81ED-4DB2-BD59-A6C34878D82A}">
                    <a16:rowId xmlns:a16="http://schemas.microsoft.com/office/drawing/2014/main" val="1338530681"/>
                  </a:ext>
                </a:extLst>
              </a:tr>
              <a:tr h="274320">
                <a:tc>
                  <a:txBody>
                    <a:bodyPr/>
                    <a:lstStyle/>
                    <a:p>
                      <a:pPr marL="0" marR="0">
                        <a:lnSpc>
                          <a:spcPct val="107000"/>
                        </a:lnSpc>
                        <a:spcBef>
                          <a:spcPts val="0"/>
                        </a:spcBef>
                        <a:spcAft>
                          <a:spcPts val="0"/>
                        </a:spcAft>
                      </a:pPr>
                      <a:r>
                        <a:rPr lang="en-US" sz="1800">
                          <a:effectLst/>
                        </a:rPr>
                        <a:t>Distribution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0.0000958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0.000634</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effectLst/>
                        </a:rPr>
                        <a:t>0.0000956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0.00239</a:t>
                      </a:r>
                      <a:r>
                        <a:rPr lang="en-US" sz="1800" baseline="30000" dirty="0">
                          <a:effectLst/>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extLst>
                  <a:ext uri="{0D108BD9-81ED-4DB2-BD59-A6C34878D82A}">
                    <a16:rowId xmlns:a16="http://schemas.microsoft.com/office/drawing/2014/main" val="2032322708"/>
                  </a:ext>
                </a:extLst>
              </a:tr>
              <a:tr h="274320">
                <a:tc>
                  <a:txBody>
                    <a:bodyPr/>
                    <a:lstStyle/>
                    <a:p>
                      <a:pPr marL="0" marR="0">
                        <a:lnSpc>
                          <a:spcPct val="107000"/>
                        </a:lnSpc>
                        <a:spcBef>
                          <a:spcPts val="0"/>
                        </a:spcBef>
                        <a:spcAft>
                          <a:spcPts val="0"/>
                        </a:spcAft>
                      </a:pPr>
                      <a:r>
                        <a:rPr lang="en-US" sz="1800" dirty="0">
                          <a:effectLst/>
                        </a:rPr>
                        <a:t>Constant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rPr>
                        <a:t>-0.0474</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rPr>
                        <a:t>-0.0540</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rPr>
                        <a:t>-0.0451</a:t>
                      </a:r>
                      <a:r>
                        <a:rPr lang="en-US" sz="1800" baseline="300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rPr>
                        <a:t>-0.0403</a:t>
                      </a:r>
                      <a:r>
                        <a:rPr lang="en-US" sz="1800" baseline="30000" dirty="0">
                          <a:effectLst/>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1622984"/>
                  </a:ext>
                </a:extLst>
              </a:tr>
              <a:tr h="274320">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Population Mean</a:t>
                      </a:r>
                    </a:p>
                  </a:txBody>
                  <a:tcPr marL="50028" marR="50028" marT="0" marB="0">
                    <a:lnT w="12700" cap="flat" cmpd="sng" algn="ctr">
                      <a:solidFill>
                        <a:schemeClr val="tx1"/>
                      </a:solidFill>
                      <a:prstDash val="solid"/>
                      <a:round/>
                      <a:headEnd type="none" w="med" len="med"/>
                      <a:tailEnd type="none" w="med" len="med"/>
                    </a:lnT>
                  </a:tcPr>
                </a:tc>
                <a:tc>
                  <a:txBody>
                    <a:bodyPr/>
                    <a:lstStyle/>
                    <a:p>
                      <a:pPr algn="ctr" fontAlgn="b"/>
                      <a:r>
                        <a:rPr lang="en-US" sz="1800" b="0" i="0" u="none" strike="noStrike" dirty="0">
                          <a:solidFill>
                            <a:srgbClr val="000000"/>
                          </a:solidFill>
                          <a:effectLst/>
                          <a:latin typeface="+mn-lt"/>
                        </a:rPr>
                        <a:t>-0.0026</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800" b="0" i="0" u="none" strike="noStrike">
                          <a:solidFill>
                            <a:srgbClr val="000000"/>
                          </a:solidFill>
                          <a:effectLst/>
                          <a:latin typeface="+mn-lt"/>
                        </a:rPr>
                        <a:t>-0.0010</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800" b="0" i="0" u="none" strike="noStrike">
                          <a:solidFill>
                            <a:srgbClr val="000000"/>
                          </a:solidFill>
                          <a:effectLst/>
                          <a:latin typeface="+mn-lt"/>
                        </a:rPr>
                        <a:t>-0.0030</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800" b="0" i="0" u="none" strike="noStrike" dirty="0">
                          <a:solidFill>
                            <a:srgbClr val="000000"/>
                          </a:solidFill>
                          <a:effectLst/>
                          <a:latin typeface="+mn-lt"/>
                        </a:rPr>
                        <a:t>-0.0092</a:t>
                      </a:r>
                    </a:p>
                  </a:txBody>
                  <a:tcPr marL="9525" marR="9525" marT="9525"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48152276"/>
                  </a:ext>
                </a:extLst>
              </a:tr>
              <a:tr h="274320">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Population Std Dev</a:t>
                      </a:r>
                    </a:p>
                  </a:txBody>
                  <a:tcPr marL="50028" marR="50028" marT="0" marB="0"/>
                </a:tc>
                <a:tc>
                  <a:txBody>
                    <a:bodyPr/>
                    <a:lstStyle/>
                    <a:p>
                      <a:pPr algn="ctr" fontAlgn="b"/>
                      <a:r>
                        <a:rPr lang="en-US" sz="1800" b="0" i="0" u="none" strike="noStrike" dirty="0">
                          <a:solidFill>
                            <a:srgbClr val="000000"/>
                          </a:solidFill>
                          <a:effectLst/>
                          <a:latin typeface="+mn-lt"/>
                        </a:rPr>
                        <a:t>0.0388</a:t>
                      </a:r>
                    </a:p>
                  </a:txBody>
                  <a:tcPr marL="9525" marR="9525" marT="9525" marB="0" anchor="b"/>
                </a:tc>
                <a:tc>
                  <a:txBody>
                    <a:bodyPr/>
                    <a:lstStyle/>
                    <a:p>
                      <a:pPr algn="ctr" fontAlgn="b"/>
                      <a:r>
                        <a:rPr lang="en-US" sz="1800" b="0" i="0" u="none" strike="noStrike" dirty="0">
                          <a:solidFill>
                            <a:srgbClr val="000000"/>
                          </a:solidFill>
                          <a:effectLst/>
                          <a:latin typeface="+mn-lt"/>
                        </a:rPr>
                        <a:t>0.0442</a:t>
                      </a:r>
                    </a:p>
                  </a:txBody>
                  <a:tcPr marL="9525" marR="9525" marT="9525" marB="0" anchor="b"/>
                </a:tc>
                <a:tc>
                  <a:txBody>
                    <a:bodyPr/>
                    <a:lstStyle/>
                    <a:p>
                      <a:pPr algn="ctr" fontAlgn="b"/>
                      <a:r>
                        <a:rPr lang="en-US" sz="1800" b="0" i="0" u="none" strike="noStrike" dirty="0">
                          <a:solidFill>
                            <a:srgbClr val="000000"/>
                          </a:solidFill>
                          <a:effectLst/>
                          <a:latin typeface="+mn-lt"/>
                        </a:rPr>
                        <a:t>0.0372</a:t>
                      </a:r>
                    </a:p>
                  </a:txBody>
                  <a:tcPr marL="9525" marR="9525" marT="9525" marB="0" anchor="b"/>
                </a:tc>
                <a:tc>
                  <a:txBody>
                    <a:bodyPr/>
                    <a:lstStyle/>
                    <a:p>
                      <a:pPr algn="ctr" fontAlgn="b"/>
                      <a:r>
                        <a:rPr lang="en-US" sz="1800" b="0" i="0" u="none" strike="noStrike" dirty="0">
                          <a:solidFill>
                            <a:srgbClr val="000000"/>
                          </a:solidFill>
                          <a:effectLst/>
                          <a:latin typeface="+mn-lt"/>
                        </a:rPr>
                        <a:t>0.0638</a:t>
                      </a:r>
                    </a:p>
                  </a:txBody>
                  <a:tcPr marL="9525" marR="9525" marT="9525" marB="0" anchor="b"/>
                </a:tc>
                <a:extLst>
                  <a:ext uri="{0D108BD9-81ED-4DB2-BD59-A6C34878D82A}">
                    <a16:rowId xmlns:a16="http://schemas.microsoft.com/office/drawing/2014/main" val="1779895087"/>
                  </a:ext>
                </a:extLst>
              </a:tr>
            </a:tbl>
          </a:graphicData>
        </a:graphic>
      </p:graphicFrame>
      <p:sp>
        <p:nvSpPr>
          <p:cNvPr id="5" name="TextBox 4">
            <a:extLst>
              <a:ext uri="{FF2B5EF4-FFF2-40B4-BE49-F238E27FC236}">
                <a16:creationId xmlns:a16="http://schemas.microsoft.com/office/drawing/2014/main" id="{05ABB533-AC1D-4897-8DB4-BEDACDEDDDB6}"/>
              </a:ext>
            </a:extLst>
          </p:cNvPr>
          <p:cNvSpPr txBox="1"/>
          <p:nvPr/>
        </p:nvSpPr>
        <p:spPr>
          <a:xfrm>
            <a:off x="-37011" y="6577923"/>
            <a:ext cx="12229011" cy="280077"/>
          </a:xfrm>
          <a:prstGeom prst="rect">
            <a:avLst/>
          </a:prstGeom>
          <a:noFill/>
        </p:spPr>
        <p:txBody>
          <a:bodyPr wrap="square">
            <a:spAutoFit/>
          </a:bodyPr>
          <a:lstStyle/>
          <a:p>
            <a:pPr marL="0" marR="0">
              <a:lnSpc>
                <a:spcPct val="107000"/>
              </a:lnSpc>
              <a:spcBef>
                <a:spcPts val="0"/>
              </a:spcBef>
              <a:spcAft>
                <a:spcPts val="0"/>
              </a:spcAft>
            </a:pPr>
            <a:r>
              <a:rPr lang="en-US" sz="1200" dirty="0">
                <a:effectLst/>
                <a:ea typeface="Calibri" panose="020F0502020204030204" pitchFamily="34" charset="0"/>
                <a:cs typeface="Times New Roman" panose="02020603050405020304" pitchFamily="18" charset="0"/>
              </a:rPr>
              <a:t>Not</a:t>
            </a:r>
            <a:r>
              <a:rPr lang="en-US" sz="1200" dirty="0">
                <a:solidFill>
                  <a:srgbClr val="000000"/>
                </a:solidFill>
                <a:effectLst/>
                <a:ea typeface="Times New Roman" panose="02020603050405020304" pitchFamily="18" charset="0"/>
                <a:cs typeface="Times New Roman" panose="02020603050405020304" pitchFamily="18" charset="0"/>
              </a:rPr>
              <a:t>e:</a:t>
            </a:r>
            <a:r>
              <a:rPr lang="en-US" sz="1200" dirty="0">
                <a:effectLst/>
                <a:ea typeface="Calibri" panose="020F0502020204030204" pitchFamily="34" charset="0"/>
                <a:cs typeface="Times New Roman" panose="02020603050405020304" pitchFamily="18" charset="0"/>
              </a:rPr>
              <a:t> </a:t>
            </a:r>
            <a:r>
              <a:rPr lang="en-US" sz="1200" baseline="30000" dirty="0">
                <a:effectLst/>
                <a:ea typeface="Calibri" panose="020F0502020204030204" pitchFamily="34" charset="0"/>
                <a:cs typeface="Times New Roman" panose="02020603050405020304" pitchFamily="18" charset="0"/>
              </a:rPr>
              <a:t>*</a:t>
            </a:r>
            <a:r>
              <a:rPr lang="en-US" sz="1200" dirty="0">
                <a:effectLst/>
                <a:ea typeface="Calibri" panose="020F0502020204030204" pitchFamily="34" charset="0"/>
                <a:cs typeface="Times New Roman" panose="02020603050405020304" pitchFamily="18" charset="0"/>
              </a:rPr>
              <a:t> </a:t>
            </a:r>
            <a:r>
              <a:rPr lang="en-US" sz="1200" i="1" dirty="0">
                <a:effectLst/>
                <a:ea typeface="Calibri" panose="020F0502020204030204" pitchFamily="34" charset="0"/>
                <a:cs typeface="Times New Roman" panose="02020603050405020304" pitchFamily="18" charset="0"/>
              </a:rPr>
              <a:t>p</a:t>
            </a:r>
            <a:r>
              <a:rPr lang="en-US" sz="1200" dirty="0">
                <a:effectLst/>
                <a:ea typeface="Calibri" panose="020F0502020204030204" pitchFamily="34" charset="0"/>
                <a:cs typeface="Times New Roman" panose="02020603050405020304" pitchFamily="18" charset="0"/>
              </a:rPr>
              <a:t> &lt; 0.05, All 23 panels except Michigan (n=68, starting in November 2014) have 78 observations. Year-period dummies are not displayed. Standard errors are clustered at the state level. </a:t>
            </a:r>
            <a:endParaRPr lang="en-US" sz="1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65539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A99D5-FD9B-4589-814B-4BAA4594B706}"/>
              </a:ext>
            </a:extLst>
          </p:cNvPr>
          <p:cNvSpPr>
            <a:spLocks noGrp="1"/>
          </p:cNvSpPr>
          <p:nvPr>
            <p:ph type="title"/>
          </p:nvPr>
        </p:nvSpPr>
        <p:spPr>
          <a:xfrm>
            <a:off x="1024128" y="191589"/>
            <a:ext cx="9864852" cy="1893243"/>
          </a:xfrm>
        </p:spPr>
        <p:txBody>
          <a:bodyPr>
            <a:normAutofit fontScale="90000"/>
          </a:bodyPr>
          <a:lstStyle/>
          <a:p>
            <a:r>
              <a:rPr lang="en-US" dirty="0"/>
              <a:t>First-Differenced Results for Log-Differenced TOTAL Cigarette Sales and by Brand Group</a:t>
            </a:r>
            <a:br>
              <a:rPr lang="en-US" dirty="0"/>
            </a:br>
            <a:r>
              <a:rPr lang="en-US" dirty="0"/>
              <a:t>(WITHOUT MASSACHUSETTS)</a:t>
            </a:r>
          </a:p>
        </p:txBody>
      </p:sp>
      <p:graphicFrame>
        <p:nvGraphicFramePr>
          <p:cNvPr id="4" name="Content Placeholder 3">
            <a:extLst>
              <a:ext uri="{FF2B5EF4-FFF2-40B4-BE49-F238E27FC236}">
                <a16:creationId xmlns:a16="http://schemas.microsoft.com/office/drawing/2014/main" id="{B1479585-1735-42FF-A9E3-E3611805BEA1}"/>
              </a:ext>
            </a:extLst>
          </p:cNvPr>
          <p:cNvGraphicFramePr>
            <a:graphicFrameLocks noGrp="1"/>
          </p:cNvGraphicFramePr>
          <p:nvPr>
            <p:ph idx="1"/>
          </p:nvPr>
        </p:nvGraphicFramePr>
        <p:xfrm>
          <a:off x="1024128" y="2171700"/>
          <a:ext cx="9808493" cy="3088581"/>
        </p:xfrm>
        <a:graphic>
          <a:graphicData uri="http://schemas.openxmlformats.org/drawingml/2006/table">
            <a:tbl>
              <a:tblPr firstRow="1" firstCol="1">
                <a:tableStyleId>{5C22544A-7EE6-4342-B048-85BDC9FD1C3A}</a:tableStyleId>
              </a:tblPr>
              <a:tblGrid>
                <a:gridCol w="3394178">
                  <a:extLst>
                    <a:ext uri="{9D8B030D-6E8A-4147-A177-3AD203B41FA5}">
                      <a16:colId xmlns:a16="http://schemas.microsoft.com/office/drawing/2014/main" val="2234448145"/>
                    </a:ext>
                  </a:extLst>
                </a:gridCol>
                <a:gridCol w="1169642">
                  <a:extLst>
                    <a:ext uri="{9D8B030D-6E8A-4147-A177-3AD203B41FA5}">
                      <a16:colId xmlns:a16="http://schemas.microsoft.com/office/drawing/2014/main" val="2331563172"/>
                    </a:ext>
                  </a:extLst>
                </a:gridCol>
                <a:gridCol w="1458956">
                  <a:extLst>
                    <a:ext uri="{9D8B030D-6E8A-4147-A177-3AD203B41FA5}">
                      <a16:colId xmlns:a16="http://schemas.microsoft.com/office/drawing/2014/main" val="845560149"/>
                    </a:ext>
                  </a:extLst>
                </a:gridCol>
                <a:gridCol w="2499658">
                  <a:extLst>
                    <a:ext uri="{9D8B030D-6E8A-4147-A177-3AD203B41FA5}">
                      <a16:colId xmlns:a16="http://schemas.microsoft.com/office/drawing/2014/main" val="3862598993"/>
                    </a:ext>
                  </a:extLst>
                </a:gridCol>
                <a:gridCol w="1286059">
                  <a:extLst>
                    <a:ext uri="{9D8B030D-6E8A-4147-A177-3AD203B41FA5}">
                      <a16:colId xmlns:a16="http://schemas.microsoft.com/office/drawing/2014/main" val="741646900"/>
                    </a:ext>
                  </a:extLst>
                </a:gridCol>
              </a:tblGrid>
              <a:tr h="274320">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Total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Young Brands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Age-Proportional Brands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effectLst/>
                        </a:rPr>
                        <a:t>Old Brands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extLst>
                  <a:ext uri="{0D108BD9-81ED-4DB2-BD59-A6C34878D82A}">
                    <a16:rowId xmlns:a16="http://schemas.microsoft.com/office/drawing/2014/main" val="2751306500"/>
                  </a:ext>
                </a:extLst>
              </a:tr>
              <a:tr h="274320">
                <a:tc>
                  <a:txBody>
                    <a:bodyPr/>
                    <a:lstStyle/>
                    <a:p>
                      <a:pPr marL="0" marR="0">
                        <a:lnSpc>
                          <a:spcPct val="107000"/>
                        </a:lnSpc>
                        <a:spcBef>
                          <a:spcPts val="0"/>
                        </a:spcBef>
                        <a:spcAft>
                          <a:spcPts val="0"/>
                        </a:spcAft>
                      </a:pPr>
                      <a:r>
                        <a:rPr lang="en-US" sz="1800" dirty="0">
                          <a:effectLst/>
                        </a:rPr>
                        <a:t>EVALI Deaths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solidFill>
                            <a:srgbClr val="000000"/>
                          </a:solidFill>
                          <a:effectLst/>
                          <a:latin typeface="+mn-lt"/>
                          <a:ea typeface="Times New Roman" panose="02020603050405020304" pitchFamily="18" charset="0"/>
                          <a:cs typeface="Times New Roman" panose="02020603050405020304" pitchFamily="18" charset="0"/>
                        </a:rPr>
                        <a:t>-0.00437</a:t>
                      </a:r>
                      <a:r>
                        <a:rPr lang="en-US" sz="1800" baseline="30000" dirty="0">
                          <a:solidFill>
                            <a:srgbClr val="000000"/>
                          </a:solidFill>
                          <a:effectLst/>
                          <a:latin typeface="+mn-lt"/>
                          <a:ea typeface="Times New Roman" panose="02020603050405020304" pitchFamily="18" charset="0"/>
                          <a:cs typeface="Times New Roman" panose="02020603050405020304" pitchFamily="18" charset="0"/>
                        </a:rPr>
                        <a:t>*</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-0.00652</a:t>
                      </a:r>
                      <a:r>
                        <a:rPr lang="en-US" sz="1800" baseline="30000">
                          <a:solidFill>
                            <a:srgbClr val="000000"/>
                          </a:solidFill>
                          <a:effectLst/>
                          <a:latin typeface="+mn-lt"/>
                          <a:ea typeface="Times New Roman" panose="02020603050405020304" pitchFamily="18" charset="0"/>
                          <a:cs typeface="Times New Roman" panose="02020603050405020304" pitchFamily="18" charset="0"/>
                        </a:rPr>
                        <a:t>*</a:t>
                      </a:r>
                      <a:endParaRPr lang="en-US" sz="1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-0.00335</a:t>
                      </a:r>
                      <a:endParaRPr lang="en-US" sz="1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-0.00636</a:t>
                      </a:r>
                      <a:r>
                        <a:rPr lang="en-US" sz="1800" baseline="30000">
                          <a:solidFill>
                            <a:srgbClr val="000000"/>
                          </a:solidFill>
                          <a:effectLst/>
                          <a:latin typeface="+mn-lt"/>
                          <a:ea typeface="Times New Roman" panose="02020603050405020304" pitchFamily="18" charset="0"/>
                          <a:cs typeface="Times New Roman" panose="02020603050405020304" pitchFamily="18" charset="0"/>
                        </a:rPr>
                        <a:t>*</a:t>
                      </a:r>
                      <a:endParaRPr lang="en-US" sz="18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76285703"/>
                  </a:ext>
                </a:extLst>
              </a:tr>
              <a:tr h="274320">
                <a:tc>
                  <a:txBody>
                    <a:bodyPr/>
                    <a:lstStyle/>
                    <a:p>
                      <a:pPr marL="0" marR="0">
                        <a:lnSpc>
                          <a:spcPct val="107000"/>
                        </a:lnSpc>
                        <a:spcBef>
                          <a:spcPts val="0"/>
                        </a:spcBef>
                        <a:spcAft>
                          <a:spcPts val="0"/>
                        </a:spcAft>
                      </a:pPr>
                      <a:r>
                        <a:rPr lang="en-US" sz="1800" dirty="0">
                          <a:effectLst/>
                        </a:rPr>
                        <a:t>State Partial Ban Days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-0.00487</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solidFill>
                            <a:srgbClr val="000000"/>
                          </a:solidFill>
                          <a:effectLst/>
                          <a:latin typeface="+mn-lt"/>
                          <a:ea typeface="Times New Roman" panose="02020603050405020304" pitchFamily="18" charset="0"/>
                          <a:cs typeface="Times New Roman" panose="02020603050405020304" pitchFamily="18" charset="0"/>
                        </a:rPr>
                        <a:t>-0.00197</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-0.00509</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solidFill>
                            <a:srgbClr val="000000"/>
                          </a:solidFill>
                          <a:effectLst/>
                          <a:latin typeface="+mn-lt"/>
                          <a:ea typeface="Times New Roman" panose="02020603050405020304" pitchFamily="18" charset="0"/>
                          <a:cs typeface="Times New Roman" panose="02020603050405020304" pitchFamily="18" charset="0"/>
                        </a:rPr>
                        <a:t>-0.0289</a:t>
                      </a:r>
                      <a:r>
                        <a:rPr lang="en-US" sz="1800" baseline="30000" dirty="0">
                          <a:solidFill>
                            <a:srgbClr val="000000"/>
                          </a:solidFill>
                          <a:effectLst/>
                          <a:latin typeface="+mn-lt"/>
                          <a:ea typeface="Times New Roman" panose="02020603050405020304" pitchFamily="18" charset="0"/>
                          <a:cs typeface="Times New Roman" panose="02020603050405020304" pitchFamily="18" charset="0"/>
                        </a:rPr>
                        <a:t>*</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07146302"/>
                  </a:ext>
                </a:extLst>
              </a:tr>
              <a:tr h="274320">
                <a:tc>
                  <a:txBody>
                    <a:bodyPr/>
                    <a:lstStyle/>
                    <a:p>
                      <a:pPr marL="0" marR="0">
                        <a:lnSpc>
                          <a:spcPct val="107000"/>
                        </a:lnSpc>
                        <a:spcBef>
                          <a:spcPts val="0"/>
                        </a:spcBef>
                        <a:spcAft>
                          <a:spcPts val="0"/>
                        </a:spcAft>
                      </a:pPr>
                      <a:r>
                        <a:rPr lang="en-US" sz="1800">
                          <a:effectLst/>
                        </a:rPr>
                        <a:t>Heating Degree Days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-0.00351</a:t>
                      </a:r>
                      <a:r>
                        <a:rPr lang="en-US" sz="1800" baseline="30000">
                          <a:solidFill>
                            <a:srgbClr val="000000"/>
                          </a:solidFill>
                          <a:effectLst/>
                          <a:latin typeface="+mn-lt"/>
                          <a:ea typeface="Times New Roman" panose="02020603050405020304" pitchFamily="18" charset="0"/>
                          <a:cs typeface="Times New Roman" panose="02020603050405020304" pitchFamily="18" charset="0"/>
                        </a:rPr>
                        <a:t>*</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-0.00410</a:t>
                      </a:r>
                      <a:r>
                        <a:rPr lang="en-US" sz="1800" baseline="30000">
                          <a:solidFill>
                            <a:srgbClr val="000000"/>
                          </a:solidFill>
                          <a:effectLst/>
                          <a:latin typeface="+mn-lt"/>
                          <a:ea typeface="Times New Roman" panose="02020603050405020304" pitchFamily="18" charset="0"/>
                          <a:cs typeface="Times New Roman" panose="02020603050405020304" pitchFamily="18" charset="0"/>
                        </a:rPr>
                        <a:t>*</a:t>
                      </a:r>
                      <a:endParaRPr lang="en-US" sz="1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-0.00342</a:t>
                      </a:r>
                      <a:r>
                        <a:rPr lang="en-US" sz="1800" baseline="30000">
                          <a:solidFill>
                            <a:srgbClr val="000000"/>
                          </a:solidFill>
                          <a:effectLst/>
                          <a:latin typeface="+mn-lt"/>
                          <a:ea typeface="Times New Roman" panose="02020603050405020304" pitchFamily="18" charset="0"/>
                          <a:cs typeface="Times New Roman" panose="02020603050405020304" pitchFamily="18" charset="0"/>
                        </a:rPr>
                        <a:t>*</a:t>
                      </a:r>
                      <a:endParaRPr lang="en-US" sz="1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-0.00250</a:t>
                      </a:r>
                      <a:r>
                        <a:rPr lang="en-US" sz="1800" baseline="30000">
                          <a:solidFill>
                            <a:srgbClr val="000000"/>
                          </a:solidFill>
                          <a:effectLst/>
                          <a:latin typeface="+mn-lt"/>
                          <a:ea typeface="Times New Roman" panose="02020603050405020304" pitchFamily="18" charset="0"/>
                          <a:cs typeface="Times New Roman" panose="02020603050405020304" pitchFamily="18" charset="0"/>
                        </a:rPr>
                        <a:t>*</a:t>
                      </a:r>
                      <a:endParaRPr lang="en-US" sz="18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08751459"/>
                  </a:ext>
                </a:extLst>
              </a:tr>
              <a:tr h="274320">
                <a:tc>
                  <a:txBody>
                    <a:bodyPr/>
                    <a:lstStyle/>
                    <a:p>
                      <a:pPr marL="0" marR="0">
                        <a:lnSpc>
                          <a:spcPct val="107000"/>
                        </a:lnSpc>
                        <a:spcBef>
                          <a:spcPts val="0"/>
                        </a:spcBef>
                        <a:spcAft>
                          <a:spcPts val="0"/>
                        </a:spcAft>
                      </a:pPr>
                      <a:r>
                        <a:rPr lang="en-US" sz="1800">
                          <a:effectLst/>
                        </a:rPr>
                        <a:t>Price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-0.0054</a:t>
                      </a:r>
                      <a:endParaRPr lang="en-US" sz="1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-0.0181</a:t>
                      </a:r>
                      <a:r>
                        <a:rPr lang="en-US" sz="1800" baseline="30000">
                          <a:solidFill>
                            <a:srgbClr val="000000"/>
                          </a:solidFill>
                          <a:effectLst/>
                          <a:latin typeface="+mn-lt"/>
                          <a:ea typeface="Times New Roman" panose="02020603050405020304" pitchFamily="18" charset="0"/>
                          <a:cs typeface="Times New Roman" panose="02020603050405020304" pitchFamily="18" charset="0"/>
                        </a:rPr>
                        <a:t>*</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0.000187</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-0.0116</a:t>
                      </a:r>
                      <a:endParaRPr lang="en-US" sz="18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99283837"/>
                  </a:ext>
                </a:extLst>
              </a:tr>
              <a:tr h="274320">
                <a:tc>
                  <a:txBody>
                    <a:bodyPr/>
                    <a:lstStyle/>
                    <a:p>
                      <a:pPr marL="0" marR="0">
                        <a:lnSpc>
                          <a:spcPct val="107000"/>
                        </a:lnSpc>
                        <a:spcBef>
                          <a:spcPts val="0"/>
                        </a:spcBef>
                        <a:spcAft>
                          <a:spcPts val="0"/>
                        </a:spcAft>
                      </a:pPr>
                      <a:r>
                        <a:rPr lang="en-US" sz="1800">
                          <a:effectLst/>
                        </a:rPr>
                        <a:t>Tobacco 21 Coverage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dirty="0">
                          <a:solidFill>
                            <a:srgbClr val="000000"/>
                          </a:solidFill>
                          <a:effectLst/>
                          <a:latin typeface="+mn-lt"/>
                          <a:ea typeface="Times New Roman" panose="02020603050405020304" pitchFamily="18" charset="0"/>
                          <a:cs typeface="Times New Roman" panose="02020603050405020304" pitchFamily="18" charset="0"/>
                        </a:rPr>
                        <a:t>-0.527</a:t>
                      </a:r>
                      <a:r>
                        <a:rPr lang="en-US" sz="1800" baseline="30000" dirty="0">
                          <a:solidFill>
                            <a:srgbClr val="000000"/>
                          </a:solidFill>
                          <a:effectLst/>
                          <a:latin typeface="+mn-lt"/>
                          <a:ea typeface="Times New Roman" panose="02020603050405020304" pitchFamily="18" charset="0"/>
                          <a:cs typeface="Times New Roman" panose="02020603050405020304" pitchFamily="18" charset="0"/>
                        </a:rPr>
                        <a:t>*</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-0.546</a:t>
                      </a:r>
                      <a:r>
                        <a:rPr lang="en-US" sz="1800" baseline="30000">
                          <a:solidFill>
                            <a:srgbClr val="000000"/>
                          </a:solidFill>
                          <a:effectLst/>
                          <a:latin typeface="+mn-lt"/>
                          <a:ea typeface="Times New Roman" panose="02020603050405020304" pitchFamily="18" charset="0"/>
                          <a:cs typeface="Times New Roman" panose="02020603050405020304" pitchFamily="18" charset="0"/>
                        </a:rPr>
                        <a:t>*</a:t>
                      </a:r>
                      <a:endParaRPr lang="en-US" sz="1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-0.548</a:t>
                      </a:r>
                      <a:r>
                        <a:rPr lang="en-US" sz="1800" baseline="30000">
                          <a:solidFill>
                            <a:srgbClr val="000000"/>
                          </a:solidFill>
                          <a:effectLst/>
                          <a:latin typeface="+mn-lt"/>
                          <a:ea typeface="Times New Roman" panose="02020603050405020304" pitchFamily="18" charset="0"/>
                          <a:cs typeface="Times New Roman" panose="02020603050405020304" pitchFamily="18" charset="0"/>
                        </a:rPr>
                        <a:t>*</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-1.127</a:t>
                      </a:r>
                      <a:r>
                        <a:rPr lang="en-US" sz="1800" baseline="30000">
                          <a:solidFill>
                            <a:srgbClr val="000000"/>
                          </a:solidFill>
                          <a:effectLst/>
                          <a:latin typeface="+mn-lt"/>
                          <a:ea typeface="Times New Roman" panose="02020603050405020304" pitchFamily="18" charset="0"/>
                          <a:cs typeface="Times New Roman" panose="02020603050405020304" pitchFamily="18" charset="0"/>
                        </a:rPr>
                        <a:t>*</a:t>
                      </a:r>
                      <a:endParaRPr lang="en-US" sz="18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38530681"/>
                  </a:ext>
                </a:extLst>
              </a:tr>
              <a:tr h="274320">
                <a:tc>
                  <a:txBody>
                    <a:bodyPr/>
                    <a:lstStyle/>
                    <a:p>
                      <a:pPr marL="0" marR="0">
                        <a:lnSpc>
                          <a:spcPct val="107000"/>
                        </a:lnSpc>
                        <a:spcBef>
                          <a:spcPts val="0"/>
                        </a:spcBef>
                        <a:spcAft>
                          <a:spcPts val="0"/>
                        </a:spcAft>
                      </a:pPr>
                      <a:r>
                        <a:rPr lang="en-US" sz="1800" dirty="0">
                          <a:effectLst/>
                        </a:rPr>
                        <a:t>Heating Degree Days x Mean HDD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0.000103</a:t>
                      </a:r>
                      <a:r>
                        <a:rPr lang="en-US" sz="1800" baseline="30000">
                          <a:solidFill>
                            <a:srgbClr val="000000"/>
                          </a:solidFill>
                          <a:effectLst/>
                          <a:latin typeface="+mn-lt"/>
                          <a:ea typeface="Times New Roman" panose="02020603050405020304" pitchFamily="18" charset="0"/>
                          <a:cs typeface="Times New Roman" panose="02020603050405020304" pitchFamily="18" charset="0"/>
                        </a:rPr>
                        <a:t>*</a:t>
                      </a:r>
                      <a:endParaRPr lang="en-US" sz="1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0.000145</a:t>
                      </a:r>
                      <a:r>
                        <a:rPr lang="en-US" sz="1800" baseline="30000">
                          <a:solidFill>
                            <a:srgbClr val="000000"/>
                          </a:solidFill>
                          <a:effectLst/>
                          <a:latin typeface="+mn-lt"/>
                          <a:ea typeface="Times New Roman" panose="02020603050405020304" pitchFamily="18" charset="0"/>
                          <a:cs typeface="Times New Roman" panose="02020603050405020304" pitchFamily="18" charset="0"/>
                        </a:rPr>
                        <a:t>*</a:t>
                      </a:r>
                      <a:endParaRPr lang="en-US" sz="1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0.0000934</a:t>
                      </a:r>
                      <a:r>
                        <a:rPr lang="en-US" sz="1800" baseline="30000">
                          <a:solidFill>
                            <a:srgbClr val="000000"/>
                          </a:solidFill>
                          <a:effectLst/>
                          <a:latin typeface="+mn-lt"/>
                          <a:ea typeface="Times New Roman" panose="02020603050405020304" pitchFamily="18" charset="0"/>
                          <a:cs typeface="Times New Roman" panose="02020603050405020304" pitchFamily="18" charset="0"/>
                        </a:rPr>
                        <a:t>*</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0.0000735</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32322708"/>
                  </a:ext>
                </a:extLst>
              </a:tr>
              <a:tr h="274320">
                <a:tc>
                  <a:txBody>
                    <a:bodyPr/>
                    <a:lstStyle/>
                    <a:p>
                      <a:pPr marL="0" marR="0">
                        <a:lnSpc>
                          <a:spcPct val="107000"/>
                        </a:lnSpc>
                        <a:spcBef>
                          <a:spcPts val="0"/>
                        </a:spcBef>
                        <a:spcAft>
                          <a:spcPts val="0"/>
                        </a:spcAft>
                      </a:pPr>
                      <a:r>
                        <a:rPr lang="en-US" sz="1800" dirty="0">
                          <a:effectLst/>
                        </a:rPr>
                        <a:t>Distribution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tc>
                <a:tc>
                  <a:txBody>
                    <a:bodyPr/>
                    <a:lstStyle/>
                    <a:p>
                      <a:pPr marL="0" marR="0" algn="ctr">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0.000091</a:t>
                      </a:r>
                      <a:endParaRPr lang="en-US" sz="1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0.000597</a:t>
                      </a:r>
                      <a:r>
                        <a:rPr lang="en-US" sz="1800" baseline="30000">
                          <a:solidFill>
                            <a:srgbClr val="000000"/>
                          </a:solidFill>
                          <a:effectLst/>
                          <a:latin typeface="+mn-lt"/>
                          <a:ea typeface="Times New Roman" panose="02020603050405020304" pitchFamily="18" charset="0"/>
                          <a:cs typeface="Times New Roman" panose="02020603050405020304" pitchFamily="18" charset="0"/>
                        </a:rPr>
                        <a:t>*</a:t>
                      </a:r>
                      <a:endParaRPr lang="en-US" sz="1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0.0000918</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solidFill>
                            <a:srgbClr val="000000"/>
                          </a:solidFill>
                          <a:effectLst/>
                          <a:latin typeface="+mn-lt"/>
                          <a:ea typeface="Times New Roman" panose="02020603050405020304" pitchFamily="18" charset="0"/>
                          <a:cs typeface="Times New Roman" panose="02020603050405020304" pitchFamily="18" charset="0"/>
                        </a:rPr>
                        <a:t>0.00223</a:t>
                      </a:r>
                      <a:r>
                        <a:rPr lang="en-US" sz="1800" baseline="30000" dirty="0">
                          <a:solidFill>
                            <a:srgbClr val="000000"/>
                          </a:solidFill>
                          <a:effectLst/>
                          <a:latin typeface="+mn-lt"/>
                          <a:ea typeface="Times New Roman" panose="02020603050405020304" pitchFamily="18" charset="0"/>
                          <a:cs typeface="Times New Roman" panose="02020603050405020304" pitchFamily="18" charset="0"/>
                        </a:rPr>
                        <a:t>*</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58255927"/>
                  </a:ext>
                </a:extLst>
              </a:tr>
              <a:tr h="274320">
                <a:tc>
                  <a:txBody>
                    <a:bodyPr/>
                    <a:lstStyle/>
                    <a:p>
                      <a:pPr marL="0" marR="0">
                        <a:lnSpc>
                          <a:spcPct val="107000"/>
                        </a:lnSpc>
                        <a:spcBef>
                          <a:spcPts val="0"/>
                        </a:spcBef>
                        <a:spcAft>
                          <a:spcPts val="0"/>
                        </a:spcAft>
                      </a:pPr>
                      <a:r>
                        <a:rPr lang="en-US" sz="1800" dirty="0">
                          <a:effectLst/>
                        </a:rPr>
                        <a:t>Constant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028" marR="50028" marT="0" marB="0">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-0.0462</a:t>
                      </a:r>
                      <a:r>
                        <a:rPr lang="en-US" sz="1800" baseline="30000">
                          <a:solidFill>
                            <a:srgbClr val="000000"/>
                          </a:solidFill>
                          <a:effectLst/>
                          <a:latin typeface="+mn-lt"/>
                          <a:ea typeface="Times New Roman" panose="02020603050405020304" pitchFamily="18" charset="0"/>
                          <a:cs typeface="Times New Roman" panose="02020603050405020304" pitchFamily="18" charset="0"/>
                        </a:rPr>
                        <a:t>*</a:t>
                      </a:r>
                      <a:endParaRPr lang="en-US" sz="1800">
                        <a:effectLst/>
                        <a:latin typeface="+mn-lt"/>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-0.0530</a:t>
                      </a:r>
                      <a:r>
                        <a:rPr lang="en-US" sz="1800" baseline="30000">
                          <a:solidFill>
                            <a:srgbClr val="000000"/>
                          </a:solidFill>
                          <a:effectLst/>
                          <a:latin typeface="+mn-lt"/>
                          <a:ea typeface="Times New Roman" panose="02020603050405020304" pitchFamily="18" charset="0"/>
                          <a:cs typeface="Times New Roman" panose="02020603050405020304" pitchFamily="18" charset="0"/>
                        </a:rPr>
                        <a:t>*</a:t>
                      </a:r>
                      <a:endParaRPr lang="en-US" sz="1800">
                        <a:effectLst/>
                        <a:latin typeface="+mn-lt"/>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-0.0439</a:t>
                      </a:r>
                      <a:r>
                        <a:rPr lang="en-US" sz="1800" baseline="30000">
                          <a:solidFill>
                            <a:srgbClr val="000000"/>
                          </a:solidFill>
                          <a:effectLst/>
                          <a:latin typeface="+mn-lt"/>
                          <a:ea typeface="Times New Roman" panose="02020603050405020304" pitchFamily="18" charset="0"/>
                          <a:cs typeface="Times New Roman" panose="02020603050405020304" pitchFamily="18" charset="0"/>
                        </a:rPr>
                        <a:t>*</a:t>
                      </a:r>
                      <a:endParaRPr lang="en-US" sz="1800">
                        <a:effectLst/>
                        <a:latin typeface="+mn-lt"/>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mn-lt"/>
                          <a:ea typeface="Times New Roman" panose="02020603050405020304" pitchFamily="18" charset="0"/>
                          <a:cs typeface="Times New Roman" panose="02020603050405020304" pitchFamily="18" charset="0"/>
                        </a:rPr>
                        <a:t>-0.0390</a:t>
                      </a:r>
                      <a:r>
                        <a:rPr lang="en-US" sz="1800" baseline="30000" dirty="0">
                          <a:solidFill>
                            <a:srgbClr val="000000"/>
                          </a:solidFill>
                          <a:effectLst/>
                          <a:latin typeface="+mn-lt"/>
                          <a:ea typeface="Times New Roman" panose="02020603050405020304" pitchFamily="18" charset="0"/>
                          <a:cs typeface="Times New Roman" panose="02020603050405020304" pitchFamily="18" charset="0"/>
                        </a:rPr>
                        <a:t>*</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1622984"/>
                  </a:ext>
                </a:extLst>
              </a:tr>
              <a:tr h="274320">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Population Mean</a:t>
                      </a:r>
                    </a:p>
                  </a:txBody>
                  <a:tcPr marL="50028" marR="50028" marT="0" marB="0">
                    <a:lnT w="12700" cap="flat" cmpd="sng" algn="ctr">
                      <a:solidFill>
                        <a:schemeClr val="tx1"/>
                      </a:solidFill>
                      <a:prstDash val="solid"/>
                      <a:round/>
                      <a:headEnd type="none" w="med" len="med"/>
                      <a:tailEnd type="none" w="med" len="med"/>
                    </a:lnT>
                  </a:tcPr>
                </a:tc>
                <a:tc>
                  <a:txBody>
                    <a:bodyPr/>
                    <a:lstStyle/>
                    <a:p>
                      <a:pPr algn="ctr" fontAlgn="b"/>
                      <a:r>
                        <a:rPr lang="en-US" sz="1800" b="0" i="0" u="none" strike="noStrike" dirty="0">
                          <a:solidFill>
                            <a:srgbClr val="000000"/>
                          </a:solidFill>
                          <a:effectLst/>
                          <a:latin typeface="+mn-lt"/>
                        </a:rPr>
                        <a:t>-0.0026</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800" b="0" i="0" u="none" strike="noStrike" dirty="0">
                          <a:solidFill>
                            <a:srgbClr val="000000"/>
                          </a:solidFill>
                          <a:effectLst/>
                          <a:latin typeface="+mn-lt"/>
                        </a:rPr>
                        <a:t>-0.0009</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800" b="0" i="0" u="none" strike="noStrike" dirty="0">
                          <a:solidFill>
                            <a:srgbClr val="000000"/>
                          </a:solidFill>
                          <a:effectLst/>
                          <a:latin typeface="+mn-lt"/>
                        </a:rPr>
                        <a:t>-0.0029</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800" b="0" i="0" u="none" strike="noStrike" dirty="0">
                          <a:solidFill>
                            <a:srgbClr val="000000"/>
                          </a:solidFill>
                          <a:effectLst/>
                          <a:latin typeface="+mn-lt"/>
                        </a:rPr>
                        <a:t>-0.0093</a:t>
                      </a:r>
                    </a:p>
                  </a:txBody>
                  <a:tcPr marL="9525" marR="9525" marT="9525"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600954878"/>
                  </a:ext>
                </a:extLst>
              </a:tr>
              <a:tr h="274320">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Population Std Dev</a:t>
                      </a:r>
                    </a:p>
                  </a:txBody>
                  <a:tcPr marL="50028" marR="50028" marT="0" marB="0"/>
                </a:tc>
                <a:tc>
                  <a:txBody>
                    <a:bodyPr/>
                    <a:lstStyle/>
                    <a:p>
                      <a:pPr algn="ctr" fontAlgn="b"/>
                      <a:r>
                        <a:rPr lang="en-US" sz="1800" b="0" i="0" u="none" strike="noStrike" dirty="0">
                          <a:solidFill>
                            <a:srgbClr val="000000"/>
                          </a:solidFill>
                          <a:effectLst/>
                          <a:latin typeface="+mn-lt"/>
                        </a:rPr>
                        <a:t>0.0388</a:t>
                      </a:r>
                    </a:p>
                  </a:txBody>
                  <a:tcPr marL="9525" marR="9525" marT="9525" marB="0" anchor="b"/>
                </a:tc>
                <a:tc>
                  <a:txBody>
                    <a:bodyPr/>
                    <a:lstStyle/>
                    <a:p>
                      <a:pPr algn="ctr" fontAlgn="b"/>
                      <a:r>
                        <a:rPr lang="en-US" sz="1800" b="0" i="0" u="none" strike="noStrike" dirty="0">
                          <a:solidFill>
                            <a:srgbClr val="000000"/>
                          </a:solidFill>
                          <a:effectLst/>
                          <a:latin typeface="+mn-lt"/>
                        </a:rPr>
                        <a:t>0.0443</a:t>
                      </a:r>
                    </a:p>
                  </a:txBody>
                  <a:tcPr marL="9525" marR="9525" marT="9525" marB="0" anchor="b"/>
                </a:tc>
                <a:tc>
                  <a:txBody>
                    <a:bodyPr/>
                    <a:lstStyle/>
                    <a:p>
                      <a:pPr algn="ctr" fontAlgn="b"/>
                      <a:r>
                        <a:rPr lang="en-US" sz="1800" b="0" i="0" u="none" strike="noStrike" dirty="0">
                          <a:solidFill>
                            <a:srgbClr val="000000"/>
                          </a:solidFill>
                          <a:effectLst/>
                          <a:latin typeface="+mn-lt"/>
                        </a:rPr>
                        <a:t>0.0371</a:t>
                      </a:r>
                    </a:p>
                  </a:txBody>
                  <a:tcPr marL="9525" marR="9525" marT="9525" marB="0" anchor="b"/>
                </a:tc>
                <a:tc>
                  <a:txBody>
                    <a:bodyPr/>
                    <a:lstStyle/>
                    <a:p>
                      <a:pPr algn="ctr" fontAlgn="b"/>
                      <a:r>
                        <a:rPr lang="en-US" sz="1800" b="0" i="0" u="none" strike="noStrike" dirty="0">
                          <a:solidFill>
                            <a:srgbClr val="000000"/>
                          </a:solidFill>
                          <a:effectLst/>
                          <a:latin typeface="+mn-lt"/>
                        </a:rPr>
                        <a:t>0.0643</a:t>
                      </a:r>
                    </a:p>
                  </a:txBody>
                  <a:tcPr marL="9525" marR="9525" marT="9525" marB="0" anchor="b"/>
                </a:tc>
                <a:extLst>
                  <a:ext uri="{0D108BD9-81ED-4DB2-BD59-A6C34878D82A}">
                    <a16:rowId xmlns:a16="http://schemas.microsoft.com/office/drawing/2014/main" val="292265456"/>
                  </a:ext>
                </a:extLst>
              </a:tr>
            </a:tbl>
          </a:graphicData>
        </a:graphic>
      </p:graphicFrame>
      <p:sp>
        <p:nvSpPr>
          <p:cNvPr id="6" name="TextBox 5">
            <a:extLst>
              <a:ext uri="{FF2B5EF4-FFF2-40B4-BE49-F238E27FC236}">
                <a16:creationId xmlns:a16="http://schemas.microsoft.com/office/drawing/2014/main" id="{97D71BE9-64D2-4244-8D04-5960855A583D}"/>
              </a:ext>
            </a:extLst>
          </p:cNvPr>
          <p:cNvSpPr txBox="1"/>
          <p:nvPr/>
        </p:nvSpPr>
        <p:spPr>
          <a:xfrm>
            <a:off x="-37011" y="6577923"/>
            <a:ext cx="12229011" cy="280077"/>
          </a:xfrm>
          <a:prstGeom prst="rect">
            <a:avLst/>
          </a:prstGeom>
          <a:noFill/>
        </p:spPr>
        <p:txBody>
          <a:bodyPr wrap="square">
            <a:spAutoFit/>
          </a:bodyPr>
          <a:lstStyle/>
          <a:p>
            <a:pPr marL="0" marR="0">
              <a:lnSpc>
                <a:spcPct val="107000"/>
              </a:lnSpc>
              <a:spcBef>
                <a:spcPts val="0"/>
              </a:spcBef>
              <a:spcAft>
                <a:spcPts val="0"/>
              </a:spcAft>
            </a:pPr>
            <a:r>
              <a:rPr lang="en-US" sz="1200" dirty="0">
                <a:effectLst/>
                <a:ea typeface="Calibri" panose="020F0502020204030204" pitchFamily="34" charset="0"/>
                <a:cs typeface="Times New Roman" panose="02020603050405020304" pitchFamily="18" charset="0"/>
              </a:rPr>
              <a:t>Not</a:t>
            </a:r>
            <a:r>
              <a:rPr lang="en-US" sz="1200" dirty="0">
                <a:solidFill>
                  <a:srgbClr val="000000"/>
                </a:solidFill>
                <a:effectLst/>
                <a:ea typeface="Times New Roman" panose="02020603050405020304" pitchFamily="18" charset="0"/>
                <a:cs typeface="Times New Roman" panose="02020603050405020304" pitchFamily="18" charset="0"/>
              </a:rPr>
              <a:t>e:</a:t>
            </a:r>
            <a:r>
              <a:rPr lang="en-US" sz="1200" dirty="0">
                <a:effectLst/>
                <a:ea typeface="Calibri" panose="020F0502020204030204" pitchFamily="34" charset="0"/>
                <a:cs typeface="Times New Roman" panose="02020603050405020304" pitchFamily="18" charset="0"/>
              </a:rPr>
              <a:t> </a:t>
            </a:r>
            <a:r>
              <a:rPr lang="en-US" sz="1200" baseline="30000" dirty="0">
                <a:effectLst/>
                <a:ea typeface="Calibri" panose="020F0502020204030204" pitchFamily="34" charset="0"/>
                <a:cs typeface="Times New Roman" panose="02020603050405020304" pitchFamily="18" charset="0"/>
              </a:rPr>
              <a:t>*</a:t>
            </a:r>
            <a:r>
              <a:rPr lang="en-US" sz="1200" dirty="0">
                <a:effectLst/>
                <a:ea typeface="Calibri" panose="020F0502020204030204" pitchFamily="34" charset="0"/>
                <a:cs typeface="Times New Roman" panose="02020603050405020304" pitchFamily="18" charset="0"/>
              </a:rPr>
              <a:t> </a:t>
            </a:r>
            <a:r>
              <a:rPr lang="en-US" sz="1200" i="1" dirty="0">
                <a:effectLst/>
                <a:ea typeface="Calibri" panose="020F0502020204030204" pitchFamily="34" charset="0"/>
                <a:cs typeface="Times New Roman" panose="02020603050405020304" pitchFamily="18" charset="0"/>
              </a:rPr>
              <a:t>p</a:t>
            </a:r>
            <a:r>
              <a:rPr lang="en-US" sz="1200" dirty="0">
                <a:effectLst/>
                <a:ea typeface="Calibri" panose="020F0502020204030204" pitchFamily="34" charset="0"/>
                <a:cs typeface="Times New Roman" panose="02020603050405020304" pitchFamily="18" charset="0"/>
              </a:rPr>
              <a:t> &lt; 0.05, All 22 panels except Michigan (n=68, starting in November 2014) have 78 observations. Year-period dummies are not displayed. Standard errors are clustered at the state level. </a:t>
            </a:r>
            <a:endParaRPr lang="en-US" sz="1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2058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0752AA-79FE-45FA-83AA-322BE8AC6F69}"/>
              </a:ext>
            </a:extLst>
          </p:cNvPr>
          <p:cNvSpPr>
            <a:spLocks noGrp="1"/>
          </p:cNvSpPr>
          <p:nvPr>
            <p:ph type="title"/>
          </p:nvPr>
        </p:nvSpPr>
        <p:spPr/>
        <p:txBody>
          <a:bodyPr/>
          <a:lstStyle/>
          <a:p>
            <a:r>
              <a:rPr lang="en-US" dirty="0"/>
              <a:t>Regulatory Stances</a:t>
            </a:r>
          </a:p>
        </p:txBody>
      </p:sp>
      <p:sp>
        <p:nvSpPr>
          <p:cNvPr id="5" name="Text Placeholder 4">
            <a:extLst>
              <a:ext uri="{FF2B5EF4-FFF2-40B4-BE49-F238E27FC236}">
                <a16:creationId xmlns:a16="http://schemas.microsoft.com/office/drawing/2014/main" id="{EE596503-371E-4FC0-91A2-3392693FBA70}"/>
              </a:ext>
            </a:extLst>
          </p:cNvPr>
          <p:cNvSpPr>
            <a:spLocks noGrp="1"/>
          </p:cNvSpPr>
          <p:nvPr>
            <p:ph type="body" idx="1"/>
          </p:nvPr>
        </p:nvSpPr>
        <p:spPr/>
        <p:txBody>
          <a:bodyPr/>
          <a:lstStyle/>
          <a:p>
            <a:r>
              <a:rPr lang="en-US" dirty="0"/>
              <a:t>Language for Comparative Regulation</a:t>
            </a:r>
          </a:p>
        </p:txBody>
      </p:sp>
    </p:spTree>
    <p:extLst>
      <p:ext uri="{BB962C8B-B14F-4D97-AF65-F5344CB8AC3E}">
        <p14:creationId xmlns:p14="http://schemas.microsoft.com/office/powerpoint/2010/main" val="155147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28">
            <a:extLst>
              <a:ext uri="{FF2B5EF4-FFF2-40B4-BE49-F238E27FC236}">
                <a16:creationId xmlns:a16="http://schemas.microsoft.com/office/drawing/2014/main" id="{D5523BF6-8865-48E5-97BC-E5F426458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blipFill dpi="0" rotWithShape="1">
            <a:blip r:embed="rId3">
              <a:duotone>
                <a:schemeClr val="accent2">
                  <a:shade val="45000"/>
                  <a:satMod val="135000"/>
                </a:schemeClr>
                <a:prstClr val="white"/>
              </a:duotone>
            </a:blip>
            <a:srcRect/>
            <a:tile tx="-393700" ty="-82550" sx="35000" sy="35000" flip="none" algn="tl"/>
          </a:blip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8" name="Straight Connector 30">
            <a:extLst>
              <a:ext uri="{FF2B5EF4-FFF2-40B4-BE49-F238E27FC236}">
                <a16:creationId xmlns:a16="http://schemas.microsoft.com/office/drawing/2014/main" id="{25E1A445-F7EF-41B3-B20D-1112A814F5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Rectangle 32">
            <a:extLst>
              <a:ext uri="{FF2B5EF4-FFF2-40B4-BE49-F238E27FC236}">
                <a16:creationId xmlns:a16="http://schemas.microsoft.com/office/drawing/2014/main" id="{087938AD-76BE-4FBD-B8C0-18679A331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EE89518-799A-485A-858E-2B9A7F101D39}"/>
              </a:ext>
            </a:extLst>
          </p:cNvPr>
          <p:cNvSpPr>
            <a:spLocks noGrp="1"/>
          </p:cNvSpPr>
          <p:nvPr>
            <p:ph type="title"/>
          </p:nvPr>
        </p:nvSpPr>
        <p:spPr>
          <a:xfrm>
            <a:off x="613611" y="685893"/>
            <a:ext cx="3566407" cy="2989044"/>
          </a:xfrm>
        </p:spPr>
        <p:txBody>
          <a:bodyPr vert="horz" lIns="91440" tIns="45720" rIns="91440" bIns="45720" rtlCol="0" anchor="b">
            <a:normAutofit/>
          </a:bodyPr>
          <a:lstStyle/>
          <a:p>
            <a:pPr algn="r"/>
            <a:r>
              <a:rPr lang="en-US" sz="4400" spc="200"/>
              <a:t>Language Used to Describe Regulation</a:t>
            </a:r>
          </a:p>
        </p:txBody>
      </p:sp>
      <p:cxnSp>
        <p:nvCxnSpPr>
          <p:cNvPr id="40" name="Straight Connector 34">
            <a:extLst>
              <a:ext uri="{FF2B5EF4-FFF2-40B4-BE49-F238E27FC236}">
                <a16:creationId xmlns:a16="http://schemas.microsoft.com/office/drawing/2014/main" id="{1A20809E-C9E6-4146-AF55-8EB22ED7A5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3610" y="3759161"/>
            <a:ext cx="356616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descr="Text&#10;&#10;Description automatically generated">
            <a:extLst>
              <a:ext uri="{FF2B5EF4-FFF2-40B4-BE49-F238E27FC236}">
                <a16:creationId xmlns:a16="http://schemas.microsoft.com/office/drawing/2014/main" id="{49772884-71A3-4E8E-871F-B77720DA0CDE}"/>
              </a:ext>
            </a:extLst>
          </p:cNvPr>
          <p:cNvPicPr>
            <a:picLocks noChangeAspect="1"/>
          </p:cNvPicPr>
          <p:nvPr/>
        </p:nvPicPr>
        <p:blipFill rotWithShape="1">
          <a:blip r:embed="rId4">
            <a:clrChange>
              <a:clrFrom>
                <a:srgbClr val="FAFAFA"/>
              </a:clrFrom>
              <a:clrTo>
                <a:srgbClr val="FAFAFA">
                  <a:alpha val="0"/>
                </a:srgbClr>
              </a:clrTo>
            </a:clrChange>
          </a:blip>
          <a:srcRect l="-4927" r="-4927"/>
          <a:stretch/>
        </p:blipFill>
        <p:spPr>
          <a:xfrm>
            <a:off x="4654984" y="975"/>
            <a:ext cx="7533742" cy="6858000"/>
          </a:xfrm>
          <a:prstGeom prst="rect">
            <a:avLst/>
          </a:prstGeom>
        </p:spPr>
      </p:pic>
    </p:spTree>
    <p:extLst>
      <p:ext uri="{BB962C8B-B14F-4D97-AF65-F5344CB8AC3E}">
        <p14:creationId xmlns:p14="http://schemas.microsoft.com/office/powerpoint/2010/main" val="2637395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B9B29C2-1CA6-4D64-B67D-799F7C15B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BE2F29D-6C7D-49BB-912B-20B710C7A0CA}"/>
              </a:ext>
            </a:extLst>
          </p:cNvPr>
          <p:cNvSpPr>
            <a:spLocks noGrp="1"/>
          </p:cNvSpPr>
          <p:nvPr>
            <p:ph type="title"/>
          </p:nvPr>
        </p:nvSpPr>
        <p:spPr>
          <a:xfrm>
            <a:off x="1024128" y="4952954"/>
            <a:ext cx="5071872" cy="1499616"/>
          </a:xfrm>
        </p:spPr>
        <p:txBody>
          <a:bodyPr>
            <a:normAutofit fontScale="90000"/>
          </a:bodyPr>
          <a:lstStyle/>
          <a:p>
            <a:r>
              <a:rPr lang="en-US" dirty="0"/>
              <a:t>A Framework For Comparative Regulation</a:t>
            </a:r>
          </a:p>
        </p:txBody>
      </p:sp>
      <p:cxnSp>
        <p:nvCxnSpPr>
          <p:cNvPr id="11" name="Straight Connector 10">
            <a:extLst>
              <a:ext uri="{FF2B5EF4-FFF2-40B4-BE49-F238E27FC236}">
                <a16:creationId xmlns:a16="http://schemas.microsoft.com/office/drawing/2014/main" id="{D9D271F7-8D8C-4354-9B5F-5B4277B289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5262137"/>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2" name="Content Placeholder 1">
            <a:extLst>
              <a:ext uri="{FF2B5EF4-FFF2-40B4-BE49-F238E27FC236}">
                <a16:creationId xmlns:a16="http://schemas.microsoft.com/office/drawing/2014/main" id="{EAC074BB-0C8E-443D-AD96-E68857751354}"/>
              </a:ext>
            </a:extLst>
          </p:cNvPr>
          <p:cNvGraphicFramePr>
            <a:graphicFrameLocks noGrp="1"/>
          </p:cNvGraphicFramePr>
          <p:nvPr>
            <p:ph idx="1"/>
            <p:extLst>
              <p:ext uri="{D42A27DB-BD31-4B8C-83A1-F6EECF244321}">
                <p14:modId xmlns:p14="http://schemas.microsoft.com/office/powerpoint/2010/main" val="4145232041"/>
              </p:ext>
            </p:extLst>
          </p:nvPr>
        </p:nvGraphicFramePr>
        <p:xfrm>
          <a:off x="5593977" y="104775"/>
          <a:ext cx="6476104" cy="6489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997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CE06E4C3-F5F1-48EE-A32B-1377D6EB365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lvlAtOnc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4501B-D6E0-43EA-9568-E23FDFAC0AA0}"/>
              </a:ext>
            </a:extLst>
          </p:cNvPr>
          <p:cNvSpPr>
            <a:spLocks noGrp="1"/>
          </p:cNvSpPr>
          <p:nvPr>
            <p:ph type="title"/>
          </p:nvPr>
        </p:nvSpPr>
        <p:spPr/>
        <p:txBody>
          <a:bodyPr/>
          <a:lstStyle/>
          <a:p>
            <a:r>
              <a:rPr lang="en-US" dirty="0"/>
              <a:t>The Range of Regulatory Stances</a:t>
            </a:r>
          </a:p>
        </p:txBody>
      </p:sp>
      <p:graphicFrame>
        <p:nvGraphicFramePr>
          <p:cNvPr id="4" name="Content Placeholder 3">
            <a:extLst>
              <a:ext uri="{FF2B5EF4-FFF2-40B4-BE49-F238E27FC236}">
                <a16:creationId xmlns:a16="http://schemas.microsoft.com/office/drawing/2014/main" id="{0625F748-E9C1-4168-8E68-0CBF377065A6}"/>
              </a:ext>
            </a:extLst>
          </p:cNvPr>
          <p:cNvGraphicFramePr>
            <a:graphicFrameLocks noGrp="1"/>
          </p:cNvGraphicFramePr>
          <p:nvPr>
            <p:ph idx="1"/>
            <p:extLst>
              <p:ext uri="{D42A27DB-BD31-4B8C-83A1-F6EECF244321}">
                <p14:modId xmlns:p14="http://schemas.microsoft.com/office/powerpoint/2010/main" val="4199427431"/>
              </p:ext>
            </p:extLst>
          </p:nvPr>
        </p:nvGraphicFramePr>
        <p:xfrm>
          <a:off x="1235869" y="1977189"/>
          <a:ext cx="9720262" cy="27959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430309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C1C93EF2-4785-427F-84A5-F1666490E9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702AAB7-ED3A-4392-B8A9-4FAB6BEC5C5F}">
  <we:reference id="wa104381063" version="1.0.0.1" store="en-US" storeType="OMEX"/>
  <we:alternateReferences>
    <we:reference id="wa104381063" version="1.0.0.1"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10789</TotalTime>
  <Words>6144</Words>
  <Application>Microsoft Office PowerPoint</Application>
  <PresentationFormat>Widescreen</PresentationFormat>
  <Paragraphs>1010</Paragraphs>
  <Slides>58</Slides>
  <Notes>38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58</vt:i4>
      </vt:variant>
    </vt:vector>
  </HeadingPairs>
  <TitlesOfParts>
    <vt:vector size="67" baseType="lpstr">
      <vt:lpstr>Arial</vt:lpstr>
      <vt:lpstr>Calibri</vt:lpstr>
      <vt:lpstr>Cambria Math</vt:lpstr>
      <vt:lpstr>Courier New</vt:lpstr>
      <vt:lpstr>Times New Roman</vt:lpstr>
      <vt:lpstr>Tw Cen MT</vt:lpstr>
      <vt:lpstr>Tw Cen MT Condensed</vt:lpstr>
      <vt:lpstr>Wingdings 3</vt:lpstr>
      <vt:lpstr>Integral</vt:lpstr>
      <vt:lpstr>Evaluating the impact of regulatory policies using tobacco sales data</vt:lpstr>
      <vt:lpstr>Support</vt:lpstr>
      <vt:lpstr>Co-Authors and Helpful Colleagues</vt:lpstr>
      <vt:lpstr>Conflict of Interest Statement</vt:lpstr>
      <vt:lpstr>Plan for the Grand Rounds</vt:lpstr>
      <vt:lpstr>Regulatory Stances</vt:lpstr>
      <vt:lpstr>Language Used to Describe Regulation</vt:lpstr>
      <vt:lpstr>A Framework For Comparative Regulation</vt:lpstr>
      <vt:lpstr>The Range of Regulatory Stances</vt:lpstr>
      <vt:lpstr>An Example Application</vt:lpstr>
      <vt:lpstr>An Example Application</vt:lpstr>
      <vt:lpstr>Why Use Regulatory Stances?</vt:lpstr>
      <vt:lpstr>EVALI and US Tobacco SALES</vt:lpstr>
      <vt:lpstr>What was EVALI?</vt:lpstr>
      <vt:lpstr>E-Cigarette Sales Before and After EVALI</vt:lpstr>
      <vt:lpstr>EVALI: The Government Response</vt:lpstr>
      <vt:lpstr>Research Questions</vt:lpstr>
      <vt:lpstr>Regulatory Stances Parlance</vt:lpstr>
      <vt:lpstr>Data</vt:lpstr>
      <vt:lpstr>Universal Product Codes</vt:lpstr>
      <vt:lpstr>Data (Continued)</vt:lpstr>
      <vt:lpstr>NSDUH 2015—2018 Share of Brands Consumed by Respondents Under 21</vt:lpstr>
      <vt:lpstr>PowerPoint Presentation</vt:lpstr>
      <vt:lpstr>Data (Continued)</vt:lpstr>
      <vt:lpstr>US E-Cigarette Sales and EVALI Outbreak Measurement Variables </vt:lpstr>
      <vt:lpstr>EVALI and E-Cigarette Sales</vt:lpstr>
      <vt:lpstr>Category-Level Sales of  E-Cigarettes</vt:lpstr>
      <vt:lpstr>EVALI and Cigarette Sales</vt:lpstr>
      <vt:lpstr>First-Differenced Results for Log-Differenced TOTAL E-Cigarette Sales and by Product Category</vt:lpstr>
      <vt:lpstr>First-Differenced Results for Log-Differenced TOTAL E-Cigarette Sales and by Product Category (WITHOUT MASSACHUSETTS)</vt:lpstr>
      <vt:lpstr>First-Differenced Results for Log-Differenced TOTAL Cigarette Sales AND by Brand Group</vt:lpstr>
      <vt:lpstr>Conclusions</vt:lpstr>
      <vt:lpstr>Poland’s Menthol Cigarette Ban</vt:lpstr>
      <vt:lpstr>European Union Menthol Ban </vt:lpstr>
      <vt:lpstr>Menthol Ban Evaluation</vt:lpstr>
      <vt:lpstr>Data Detail</vt:lpstr>
      <vt:lpstr>GLM Regression Analysis with MLE</vt:lpstr>
      <vt:lpstr>Per Capita Cigarette Sales by Nielsen Region (May 2018—April 2021)</vt:lpstr>
      <vt:lpstr>Regional average cigarette price (Real  PLN per stick, May 2018—April 2021)</vt:lpstr>
      <vt:lpstr>Cigarette Sales Event Study</vt:lpstr>
      <vt:lpstr>RYO Sales Event Study</vt:lpstr>
      <vt:lpstr>Fully-Adjusted Regression Results for Per Month Per Capita Total Cigarettes and Roll-Your-Own Tobacco </vt:lpstr>
      <vt:lpstr>Change in Sales by Pre-Ban Menthol Share</vt:lpstr>
      <vt:lpstr>Results: Translated</vt:lpstr>
      <vt:lpstr>Menthol Cigarette Ban Evasion</vt:lpstr>
      <vt:lpstr>Lessons</vt:lpstr>
      <vt:lpstr>Sales Data</vt:lpstr>
      <vt:lpstr>Regulatory Policy</vt:lpstr>
      <vt:lpstr>SALES Before, DURING, and AFTER EVALI </vt:lpstr>
      <vt:lpstr>Average Cigarette Sales per Capita, December 2018 – January 2020, by E-Cigarette Policy</vt:lpstr>
      <vt:lpstr>First-Differenced Results for Log-Differenced TOTAL Cigarette Sales and by Brand Group (WITHOUT MASSACHUSETTS)</vt:lpstr>
      <vt:lpstr>Total E-cigarette Sales: Sensitivity Check</vt:lpstr>
      <vt:lpstr>E-cigarette Hardware Sales: Sensitivity Check</vt:lpstr>
      <vt:lpstr>E-cigarette Hardware Sales: Sensitivity Check</vt:lpstr>
      <vt:lpstr>First-Differenced Results for Log-Differenced TOTAL E-Cigarette Sales and by Product Category</vt:lpstr>
      <vt:lpstr>First-Differenced Results for Log-Differenced TOTAL E-Cigarette Sales and by Product Category (WITHOUT MASSACHUSETTS)</vt:lpstr>
      <vt:lpstr>First-Differenced Results for Log-Differenced TOTAL Cigarette Sales AND by Brand Group</vt:lpstr>
      <vt:lpstr>First-Differenced Results for Log-Differenced TOTAL Cigarette Sales and by Brand Group (WITHOUT MASSACHUSETTS)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Poland’s Changing Tobacco Market</dc:title>
  <dc:creator>Alex Liber</dc:creator>
  <cp:lastModifiedBy>Alex Liber</cp:lastModifiedBy>
  <cp:revision>49</cp:revision>
  <dcterms:created xsi:type="dcterms:W3CDTF">2021-09-14T13:27:07Z</dcterms:created>
  <dcterms:modified xsi:type="dcterms:W3CDTF">2022-01-07T19:13:00Z</dcterms:modified>
</cp:coreProperties>
</file>